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0" r:id="rId2"/>
    <p:sldId id="289" r:id="rId3"/>
    <p:sldId id="287" r:id="rId4"/>
    <p:sldId id="288" r:id="rId5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EB8E"/>
    <a:srgbClr val="7030FE"/>
    <a:srgbClr val="3376FD"/>
    <a:srgbClr val="48C1FE"/>
    <a:srgbClr val="B7E7FF"/>
    <a:srgbClr val="E15B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111" d="100"/>
          <a:sy n="111" d="100"/>
        </p:scale>
        <p:origin x="10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A5F20-947C-4671-AF06-C5584D116487}" type="datetimeFigureOut">
              <a:rPr lang="en-GB" smtClean="0"/>
              <a:pPr/>
              <a:t>08/09/2017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FD9BE-9CA9-47E6-BBB7-D0BF47AEA0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A5F20-947C-4671-AF06-C5584D116487}" type="datetimeFigureOut">
              <a:rPr lang="en-GB" smtClean="0"/>
              <a:pPr/>
              <a:t>08/09/2017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FD9BE-9CA9-47E6-BBB7-D0BF47AEA0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A5F20-947C-4671-AF06-C5584D116487}" type="datetimeFigureOut">
              <a:rPr lang="en-GB" smtClean="0"/>
              <a:pPr/>
              <a:t>08/09/2017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FD9BE-9CA9-47E6-BBB7-D0BF47AEA0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A5F20-947C-4671-AF06-C5584D116487}" type="datetimeFigureOut">
              <a:rPr lang="en-GB" smtClean="0"/>
              <a:pPr/>
              <a:t>08/09/2017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FD9BE-9CA9-47E6-BBB7-D0BF47AEA0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A5F20-947C-4671-AF06-C5584D116487}" type="datetimeFigureOut">
              <a:rPr lang="en-GB" smtClean="0"/>
              <a:pPr/>
              <a:t>08/09/2017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FD9BE-9CA9-47E6-BBB7-D0BF47AEA0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A5F20-947C-4671-AF06-C5584D116487}" type="datetimeFigureOut">
              <a:rPr lang="en-GB" smtClean="0"/>
              <a:pPr/>
              <a:t>08/09/2017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FD9BE-9CA9-47E6-BBB7-D0BF47AEA0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A5F20-947C-4671-AF06-C5584D116487}" type="datetimeFigureOut">
              <a:rPr lang="en-GB" smtClean="0"/>
              <a:pPr/>
              <a:t>08/09/2017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FD9BE-9CA9-47E6-BBB7-D0BF47AEA0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A5F20-947C-4671-AF06-C5584D116487}" type="datetimeFigureOut">
              <a:rPr lang="en-GB" smtClean="0"/>
              <a:pPr/>
              <a:t>08/09/2017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FD9BE-9CA9-47E6-BBB7-D0BF47AEA0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A5F20-947C-4671-AF06-C5584D116487}" type="datetimeFigureOut">
              <a:rPr lang="en-GB" smtClean="0"/>
              <a:pPr/>
              <a:t>08/09/2017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FD9BE-9CA9-47E6-BBB7-D0BF47AEA0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A5F20-947C-4671-AF06-C5584D116487}" type="datetimeFigureOut">
              <a:rPr lang="en-GB" smtClean="0"/>
              <a:pPr/>
              <a:t>08/09/2017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FD9BE-9CA9-47E6-BBB7-D0BF47AEA0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A5F20-947C-4671-AF06-C5584D116487}" type="datetimeFigureOut">
              <a:rPr lang="en-GB" smtClean="0"/>
              <a:pPr/>
              <a:t>08/09/2017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FD9BE-9CA9-47E6-BBB7-D0BF47AEA04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A5F20-947C-4671-AF06-C5584D116487}" type="datetimeFigureOut">
              <a:rPr lang="en-GB" smtClean="0"/>
              <a:pPr/>
              <a:t>08/09/2017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FD9BE-9CA9-47E6-BBB7-D0BF47AEA04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Year 8 Digestion of Starch Practical</a:t>
            </a:r>
            <a:endParaRPr lang="en-GB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7964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Digestion of Starch using Amylase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4550" y="1844824"/>
            <a:ext cx="4914900" cy="2286000"/>
          </a:xfrm>
        </p:spPr>
      </p:pic>
      <p:sp>
        <p:nvSpPr>
          <p:cNvPr id="5" name="TextBox 4"/>
          <p:cNvSpPr txBox="1"/>
          <p:nvPr/>
        </p:nvSpPr>
        <p:spPr>
          <a:xfrm>
            <a:off x="2987824" y="1844824"/>
            <a:ext cx="970650" cy="369332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Amylase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339752" y="4005064"/>
            <a:ext cx="1859805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>
                    <a:lumMod val="95000"/>
                  </a:schemeClr>
                </a:solidFill>
              </a:rPr>
              <a:t>Iodine turns black</a:t>
            </a:r>
            <a:endParaRPr lang="en-GB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69645" y="4005064"/>
            <a:ext cx="1947584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Iodine stays brown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251520" y="5085184"/>
            <a:ext cx="79208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Learning objective: To determine the effect of temperature on the digestion of starch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17419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Digestion of Starch using Amylase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Four groups</a:t>
            </a:r>
          </a:p>
          <a:p>
            <a:r>
              <a:rPr lang="en-GB" dirty="0" smtClean="0"/>
              <a:t>Groups 1 &amp; 3 at room temperature</a:t>
            </a:r>
          </a:p>
          <a:p>
            <a:r>
              <a:rPr lang="en-GB" dirty="0" smtClean="0"/>
              <a:t>Groups 2 &amp; 4 at body temperature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242"/>
          <a:stretch/>
        </p:blipFill>
        <p:spPr>
          <a:xfrm>
            <a:off x="971600" y="4005064"/>
            <a:ext cx="576064" cy="17716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242"/>
          <a:stretch/>
        </p:blipFill>
        <p:spPr>
          <a:xfrm>
            <a:off x="5292080" y="4005064"/>
            <a:ext cx="576064" cy="1771650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1043608" y="4797152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400092" y="4777889"/>
            <a:ext cx="36004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668760" y="5301208"/>
            <a:ext cx="590872" cy="63270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3" idx="0"/>
          </p:cNvCxnSpPr>
          <p:nvPr/>
        </p:nvCxnSpPr>
        <p:spPr>
          <a:xfrm flipV="1">
            <a:off x="4909805" y="5190675"/>
            <a:ext cx="655499" cy="6237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38336" y="5877272"/>
            <a:ext cx="22597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5ml starch suspension</a:t>
            </a:r>
          </a:p>
          <a:p>
            <a:r>
              <a:rPr lang="en-GB" dirty="0" smtClean="0"/>
              <a:t>0.5ml amylase</a:t>
            </a:r>
          </a:p>
          <a:p>
            <a:r>
              <a:rPr lang="en-GB" dirty="0" smtClean="0"/>
              <a:t>Placed in beaker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3779912" y="5814461"/>
            <a:ext cx="22597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5ml starch suspension</a:t>
            </a:r>
          </a:p>
          <a:p>
            <a:r>
              <a:rPr lang="en-GB" dirty="0" smtClean="0"/>
              <a:t>0.5ml amylase</a:t>
            </a:r>
          </a:p>
          <a:p>
            <a:r>
              <a:rPr lang="en-GB" dirty="0" smtClean="0"/>
              <a:t>Placed in hand</a:t>
            </a:r>
            <a:endParaRPr lang="en-GB" dirty="0"/>
          </a:p>
        </p:txBody>
      </p:sp>
      <p:grpSp>
        <p:nvGrpSpPr>
          <p:cNvPr id="53" name="Group 52"/>
          <p:cNvGrpSpPr/>
          <p:nvPr/>
        </p:nvGrpSpPr>
        <p:grpSpPr>
          <a:xfrm>
            <a:off x="2115192" y="4077073"/>
            <a:ext cx="1368152" cy="1617638"/>
            <a:chOff x="2115192" y="4077073"/>
            <a:chExt cx="1368152" cy="1617638"/>
          </a:xfrm>
        </p:grpSpPr>
        <p:sp>
          <p:nvSpPr>
            <p:cNvPr id="16" name="Rounded Rectangle 15"/>
            <p:cNvSpPr/>
            <p:nvPr/>
          </p:nvSpPr>
          <p:spPr>
            <a:xfrm>
              <a:off x="2115192" y="4077073"/>
              <a:ext cx="1368152" cy="1617638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Oval 23"/>
            <p:cNvSpPr/>
            <p:nvPr/>
          </p:nvSpPr>
          <p:spPr>
            <a:xfrm>
              <a:off x="3126382" y="5338912"/>
              <a:ext cx="216024" cy="21602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Oval 27"/>
            <p:cNvSpPr/>
            <p:nvPr/>
          </p:nvSpPr>
          <p:spPr>
            <a:xfrm>
              <a:off x="2745119" y="5338590"/>
              <a:ext cx="216024" cy="21602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Oval 29"/>
            <p:cNvSpPr/>
            <p:nvPr/>
          </p:nvSpPr>
          <p:spPr>
            <a:xfrm>
              <a:off x="2253902" y="5338590"/>
              <a:ext cx="216024" cy="21602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Oval 30"/>
            <p:cNvSpPr/>
            <p:nvPr/>
          </p:nvSpPr>
          <p:spPr>
            <a:xfrm>
              <a:off x="3131840" y="4922646"/>
              <a:ext cx="216024" cy="21602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Oval 31"/>
            <p:cNvSpPr/>
            <p:nvPr/>
          </p:nvSpPr>
          <p:spPr>
            <a:xfrm>
              <a:off x="2699792" y="4544778"/>
              <a:ext cx="216024" cy="21602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Oval 33"/>
            <p:cNvSpPr/>
            <p:nvPr/>
          </p:nvSpPr>
          <p:spPr>
            <a:xfrm>
              <a:off x="2738795" y="4942775"/>
              <a:ext cx="216024" cy="21602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Oval 34"/>
            <p:cNvSpPr/>
            <p:nvPr/>
          </p:nvSpPr>
          <p:spPr>
            <a:xfrm>
              <a:off x="2248508" y="4959859"/>
              <a:ext cx="216024" cy="21602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Oval 35"/>
            <p:cNvSpPr/>
            <p:nvPr/>
          </p:nvSpPr>
          <p:spPr>
            <a:xfrm>
              <a:off x="2248508" y="4581128"/>
              <a:ext cx="216024" cy="21602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Oval 36"/>
            <p:cNvSpPr/>
            <p:nvPr/>
          </p:nvSpPr>
          <p:spPr>
            <a:xfrm>
              <a:off x="3119725" y="4562521"/>
              <a:ext cx="216024" cy="21602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Oval 37"/>
            <p:cNvSpPr/>
            <p:nvPr/>
          </p:nvSpPr>
          <p:spPr>
            <a:xfrm>
              <a:off x="3095836" y="4202397"/>
              <a:ext cx="216024" cy="21602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Oval 38"/>
            <p:cNvSpPr/>
            <p:nvPr/>
          </p:nvSpPr>
          <p:spPr>
            <a:xfrm>
              <a:off x="2682606" y="4207559"/>
              <a:ext cx="216024" cy="21602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Oval 39"/>
            <p:cNvSpPr/>
            <p:nvPr/>
          </p:nvSpPr>
          <p:spPr>
            <a:xfrm>
              <a:off x="2257400" y="4202397"/>
              <a:ext cx="216024" cy="21602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Oval 40"/>
            <p:cNvSpPr/>
            <p:nvPr/>
          </p:nvSpPr>
          <p:spPr>
            <a:xfrm>
              <a:off x="3167844" y="5392605"/>
              <a:ext cx="144016" cy="144016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Oval 41"/>
            <p:cNvSpPr/>
            <p:nvPr/>
          </p:nvSpPr>
          <p:spPr>
            <a:xfrm>
              <a:off x="2774799" y="5392605"/>
              <a:ext cx="144016" cy="144016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Oval 42"/>
            <p:cNvSpPr/>
            <p:nvPr/>
          </p:nvSpPr>
          <p:spPr>
            <a:xfrm>
              <a:off x="3178021" y="4972558"/>
              <a:ext cx="144016" cy="144016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Oval 43"/>
            <p:cNvSpPr/>
            <p:nvPr/>
          </p:nvSpPr>
          <p:spPr>
            <a:xfrm>
              <a:off x="2293404" y="4615622"/>
              <a:ext cx="144016" cy="144016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Oval 44"/>
            <p:cNvSpPr/>
            <p:nvPr/>
          </p:nvSpPr>
          <p:spPr>
            <a:xfrm>
              <a:off x="2292365" y="5379888"/>
              <a:ext cx="144016" cy="144016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Oval 45"/>
            <p:cNvSpPr/>
            <p:nvPr/>
          </p:nvSpPr>
          <p:spPr>
            <a:xfrm>
              <a:off x="2779900" y="4987139"/>
              <a:ext cx="144016" cy="144016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Oval 46"/>
            <p:cNvSpPr/>
            <p:nvPr/>
          </p:nvSpPr>
          <p:spPr>
            <a:xfrm>
              <a:off x="2735796" y="4581128"/>
              <a:ext cx="144016" cy="144016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Oval 47"/>
            <p:cNvSpPr/>
            <p:nvPr/>
          </p:nvSpPr>
          <p:spPr>
            <a:xfrm>
              <a:off x="3137449" y="4245456"/>
              <a:ext cx="144016" cy="144016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Oval 48"/>
            <p:cNvSpPr/>
            <p:nvPr/>
          </p:nvSpPr>
          <p:spPr>
            <a:xfrm>
              <a:off x="2282978" y="5002066"/>
              <a:ext cx="144016" cy="144016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0" name="Oval 49"/>
            <p:cNvSpPr/>
            <p:nvPr/>
          </p:nvSpPr>
          <p:spPr>
            <a:xfrm>
              <a:off x="3155729" y="4606501"/>
              <a:ext cx="144016" cy="144016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Oval 50"/>
            <p:cNvSpPr/>
            <p:nvPr/>
          </p:nvSpPr>
          <p:spPr>
            <a:xfrm>
              <a:off x="2720380" y="4259139"/>
              <a:ext cx="144016" cy="144016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Oval 51"/>
            <p:cNvSpPr/>
            <p:nvPr/>
          </p:nvSpPr>
          <p:spPr>
            <a:xfrm>
              <a:off x="2299210" y="4237800"/>
              <a:ext cx="144016" cy="144016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6556280" y="4077073"/>
            <a:ext cx="1368152" cy="1617638"/>
            <a:chOff x="2115192" y="4077073"/>
            <a:chExt cx="1368152" cy="1617638"/>
          </a:xfrm>
        </p:grpSpPr>
        <p:sp>
          <p:nvSpPr>
            <p:cNvPr id="55" name="Rounded Rectangle 54"/>
            <p:cNvSpPr/>
            <p:nvPr/>
          </p:nvSpPr>
          <p:spPr>
            <a:xfrm>
              <a:off x="2115192" y="4077073"/>
              <a:ext cx="1368152" cy="1617638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Oval 55"/>
            <p:cNvSpPr/>
            <p:nvPr/>
          </p:nvSpPr>
          <p:spPr>
            <a:xfrm>
              <a:off x="3126382" y="5338912"/>
              <a:ext cx="216024" cy="21602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Oval 56"/>
            <p:cNvSpPr/>
            <p:nvPr/>
          </p:nvSpPr>
          <p:spPr>
            <a:xfrm>
              <a:off x="2745119" y="5338590"/>
              <a:ext cx="216024" cy="21602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8" name="Oval 57"/>
            <p:cNvSpPr/>
            <p:nvPr/>
          </p:nvSpPr>
          <p:spPr>
            <a:xfrm>
              <a:off x="2253902" y="5338590"/>
              <a:ext cx="216024" cy="21602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Oval 58"/>
            <p:cNvSpPr/>
            <p:nvPr/>
          </p:nvSpPr>
          <p:spPr>
            <a:xfrm>
              <a:off x="3131840" y="4922646"/>
              <a:ext cx="216024" cy="21602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" name="Oval 59"/>
            <p:cNvSpPr/>
            <p:nvPr/>
          </p:nvSpPr>
          <p:spPr>
            <a:xfrm>
              <a:off x="2699792" y="4544778"/>
              <a:ext cx="216024" cy="21602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1" name="Oval 60"/>
            <p:cNvSpPr/>
            <p:nvPr/>
          </p:nvSpPr>
          <p:spPr>
            <a:xfrm>
              <a:off x="2738795" y="4942775"/>
              <a:ext cx="216024" cy="21602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" name="Oval 61"/>
            <p:cNvSpPr/>
            <p:nvPr/>
          </p:nvSpPr>
          <p:spPr>
            <a:xfrm>
              <a:off x="2248508" y="4959859"/>
              <a:ext cx="216024" cy="21602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" name="Oval 62"/>
            <p:cNvSpPr/>
            <p:nvPr/>
          </p:nvSpPr>
          <p:spPr>
            <a:xfrm>
              <a:off x="2248508" y="4581128"/>
              <a:ext cx="216024" cy="21602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" name="Oval 63"/>
            <p:cNvSpPr/>
            <p:nvPr/>
          </p:nvSpPr>
          <p:spPr>
            <a:xfrm>
              <a:off x="3119725" y="4562521"/>
              <a:ext cx="216024" cy="21602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5" name="Oval 64"/>
            <p:cNvSpPr/>
            <p:nvPr/>
          </p:nvSpPr>
          <p:spPr>
            <a:xfrm>
              <a:off x="3095836" y="4202397"/>
              <a:ext cx="216024" cy="21602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6" name="Oval 65"/>
            <p:cNvSpPr/>
            <p:nvPr/>
          </p:nvSpPr>
          <p:spPr>
            <a:xfrm>
              <a:off x="2682606" y="4207559"/>
              <a:ext cx="216024" cy="21602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7" name="Oval 66"/>
            <p:cNvSpPr/>
            <p:nvPr/>
          </p:nvSpPr>
          <p:spPr>
            <a:xfrm>
              <a:off x="2257400" y="4202397"/>
              <a:ext cx="216024" cy="21602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8" name="Oval 67"/>
            <p:cNvSpPr/>
            <p:nvPr/>
          </p:nvSpPr>
          <p:spPr>
            <a:xfrm>
              <a:off x="3167844" y="5392605"/>
              <a:ext cx="144016" cy="144016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9" name="Oval 68"/>
            <p:cNvSpPr/>
            <p:nvPr/>
          </p:nvSpPr>
          <p:spPr>
            <a:xfrm>
              <a:off x="2774799" y="5392605"/>
              <a:ext cx="144016" cy="144016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0" name="Oval 69"/>
            <p:cNvSpPr/>
            <p:nvPr/>
          </p:nvSpPr>
          <p:spPr>
            <a:xfrm>
              <a:off x="3178021" y="4972558"/>
              <a:ext cx="144016" cy="144016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1" name="Oval 70"/>
            <p:cNvSpPr/>
            <p:nvPr/>
          </p:nvSpPr>
          <p:spPr>
            <a:xfrm>
              <a:off x="2293404" y="4615622"/>
              <a:ext cx="144016" cy="144016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2" name="Oval 71"/>
            <p:cNvSpPr/>
            <p:nvPr/>
          </p:nvSpPr>
          <p:spPr>
            <a:xfrm>
              <a:off x="2292365" y="5379888"/>
              <a:ext cx="144016" cy="144016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3" name="Oval 72"/>
            <p:cNvSpPr/>
            <p:nvPr/>
          </p:nvSpPr>
          <p:spPr>
            <a:xfrm>
              <a:off x="2779900" y="4987139"/>
              <a:ext cx="144016" cy="144016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4" name="Oval 73"/>
            <p:cNvSpPr/>
            <p:nvPr/>
          </p:nvSpPr>
          <p:spPr>
            <a:xfrm>
              <a:off x="2735796" y="4581128"/>
              <a:ext cx="144016" cy="144016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Oval 74"/>
            <p:cNvSpPr/>
            <p:nvPr/>
          </p:nvSpPr>
          <p:spPr>
            <a:xfrm>
              <a:off x="3137449" y="4245456"/>
              <a:ext cx="144016" cy="144016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6" name="Oval 75"/>
            <p:cNvSpPr/>
            <p:nvPr/>
          </p:nvSpPr>
          <p:spPr>
            <a:xfrm>
              <a:off x="2282978" y="5002066"/>
              <a:ext cx="144016" cy="144016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7" name="Oval 76"/>
            <p:cNvSpPr/>
            <p:nvPr/>
          </p:nvSpPr>
          <p:spPr>
            <a:xfrm>
              <a:off x="3155729" y="4606501"/>
              <a:ext cx="144016" cy="144016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8" name="Oval 77"/>
            <p:cNvSpPr/>
            <p:nvPr/>
          </p:nvSpPr>
          <p:spPr>
            <a:xfrm>
              <a:off x="2720380" y="4259139"/>
              <a:ext cx="144016" cy="144016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" name="Oval 78"/>
            <p:cNvSpPr/>
            <p:nvPr/>
          </p:nvSpPr>
          <p:spPr>
            <a:xfrm>
              <a:off x="2299210" y="4237800"/>
              <a:ext cx="144016" cy="144016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81" name="Straight Connector 80"/>
          <p:cNvCxnSpPr>
            <a:stCxn id="48" idx="7"/>
          </p:cNvCxnSpPr>
          <p:nvPr/>
        </p:nvCxnSpPr>
        <p:spPr>
          <a:xfrm flipV="1">
            <a:off x="3260374" y="4005064"/>
            <a:ext cx="419697" cy="26148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3467582" y="3670666"/>
            <a:ext cx="1769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 drops of iodine</a:t>
            </a:r>
            <a:endParaRPr lang="en-GB" dirty="0"/>
          </a:p>
        </p:txBody>
      </p:sp>
      <p:sp>
        <p:nvSpPr>
          <p:cNvPr id="83" name="16-Point Star 82"/>
          <p:cNvSpPr/>
          <p:nvPr/>
        </p:nvSpPr>
        <p:spPr>
          <a:xfrm>
            <a:off x="7020272" y="1916832"/>
            <a:ext cx="1872208" cy="1656184"/>
          </a:xfrm>
          <a:prstGeom prst="star16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Starch turns iodine black!</a:t>
            </a:r>
            <a:endParaRPr lang="en-GB" dirty="0"/>
          </a:p>
        </p:txBody>
      </p:sp>
      <p:sp>
        <p:nvSpPr>
          <p:cNvPr id="84" name="TextBox 83"/>
          <p:cNvSpPr txBox="1"/>
          <p:nvPr/>
        </p:nvSpPr>
        <p:spPr>
          <a:xfrm>
            <a:off x="179512" y="4381816"/>
            <a:ext cx="8787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Groups</a:t>
            </a:r>
          </a:p>
          <a:p>
            <a:r>
              <a:rPr lang="en-GB" dirty="0" smtClean="0"/>
              <a:t>1 and 3</a:t>
            </a:r>
            <a:endParaRPr lang="en-GB" dirty="0"/>
          </a:p>
        </p:txBody>
      </p:sp>
      <p:sp>
        <p:nvSpPr>
          <p:cNvPr id="85" name="TextBox 84"/>
          <p:cNvSpPr txBox="1"/>
          <p:nvPr/>
        </p:nvSpPr>
        <p:spPr>
          <a:xfrm>
            <a:off x="4403695" y="4283599"/>
            <a:ext cx="8787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Groups</a:t>
            </a:r>
          </a:p>
          <a:p>
            <a:r>
              <a:rPr lang="en-GB" dirty="0" smtClean="0"/>
              <a:t>2 and 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604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Results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4786876"/>
              </p:ext>
            </p:extLst>
          </p:nvPr>
        </p:nvGraphicFramePr>
        <p:xfrm>
          <a:off x="457200" y="1600200"/>
          <a:ext cx="8229600" cy="50901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310190354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99249339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1861654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Time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Colour of iodine at room temperature (beaker)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Colour of iodine at body temperature (hand)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1546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Black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Black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62926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Black</a:t>
                      </a: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Black</a:t>
                      </a: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12187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Black</a:t>
                      </a: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Black</a:t>
                      </a: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07902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Black</a:t>
                      </a: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Black</a:t>
                      </a: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8743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Black</a:t>
                      </a: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Black</a:t>
                      </a: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62820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Black</a:t>
                      </a: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Brown</a:t>
                      </a: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7761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Black</a:t>
                      </a: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Brown</a:t>
                      </a: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10819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Black</a:t>
                      </a: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Brown</a:t>
                      </a: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9450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Black</a:t>
                      </a: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Brown</a:t>
                      </a: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86320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Black</a:t>
                      </a: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Brown</a:t>
                      </a: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0169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Brown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Brown</a:t>
                      </a: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2036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Brown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Brown</a:t>
                      </a: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28249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595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16458</TotalTime>
  <Words>142</Words>
  <Application>Microsoft Office PowerPoint</Application>
  <PresentationFormat>On-screen Show (4:3)</PresentationFormat>
  <Paragraphs>62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Year 8 Digestion of Starch Practical</vt:lpstr>
      <vt:lpstr>Digestion of Starch using Amylase</vt:lpstr>
      <vt:lpstr>Digestion of Starch using Amylase</vt:lpstr>
      <vt:lpstr>Results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</dc:creator>
  <cp:lastModifiedBy>Steven Mann</cp:lastModifiedBy>
  <cp:revision>115</cp:revision>
  <cp:lastPrinted>2017-09-07T04:25:24Z</cp:lastPrinted>
  <dcterms:created xsi:type="dcterms:W3CDTF">2013-09-16T17:30:54Z</dcterms:created>
  <dcterms:modified xsi:type="dcterms:W3CDTF">2017-09-13T06:47:46Z</dcterms:modified>
</cp:coreProperties>
</file>