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4" r:id="rId36"/>
    <p:sldId id="292" r:id="rId37"/>
    <p:sldId id="293"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L:\IB%20Biology\Topic%202\Mean%20rate%20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a:t>Mean time taken for the agar/DCPIP blocks to go colourless</a:t>
            </a:r>
          </a:p>
        </c:rich>
      </c:tx>
      <c:layout/>
    </c:title>
    <c:plotArea>
      <c:layout/>
      <c:scatterChart>
        <c:scatterStyle val="smoothMarker"/>
        <c:ser>
          <c:idx val="0"/>
          <c:order val="0"/>
          <c:tx>
            <c:v>Mean</c:v>
          </c:tx>
          <c:spPr>
            <a:ln>
              <a:noFill/>
            </a:ln>
          </c:spPr>
          <c:marker>
            <c:symbol val="circle"/>
            <c:size val="8"/>
            <c:spPr>
              <a:solidFill>
                <a:srgbClr val="FFFF00"/>
              </a:solidFill>
            </c:spPr>
          </c:marker>
          <c:trendline>
            <c:name>Trendline</c:name>
            <c:spPr>
              <a:ln w="25400"/>
            </c:spPr>
            <c:trendlineType val="power"/>
            <c:dispRSqr val="1"/>
            <c:trendlineLbl>
              <c:layout>
                <c:manualLayout>
                  <c:x val="-0.47026479646616876"/>
                  <c:y val="-9.1630053713902967E-2"/>
                </c:manualLayout>
              </c:layout>
              <c:tx>
                <c:rich>
                  <a:bodyPr/>
                  <a:lstStyle/>
                  <a:p>
                    <a:pPr>
                      <a:defRPr/>
                    </a:pPr>
                    <a:r>
                      <a:rPr lang="en-US" sz="2000" dirty="0">
                        <a:solidFill>
                          <a:srgbClr val="FF0000"/>
                        </a:solidFill>
                      </a:rPr>
                      <a:t>R² = 0.9979</a:t>
                    </a:r>
                  </a:p>
                </c:rich>
              </c:tx>
              <c:numFmt formatCode="General" sourceLinked="0"/>
            </c:trendlineLbl>
          </c:trendline>
          <c:xVal>
            <c:numRef>
              <c:f>Лист1!$A$14:$A$19</c:f>
              <c:numCache>
                <c:formatCode>0.00</c:formatCode>
                <c:ptCount val="6"/>
                <c:pt idx="0">
                  <c:v>0.8</c:v>
                </c:pt>
                <c:pt idx="1">
                  <c:v>1</c:v>
                </c:pt>
                <c:pt idx="2">
                  <c:v>1.2</c:v>
                </c:pt>
                <c:pt idx="3">
                  <c:v>1.6</c:v>
                </c:pt>
                <c:pt idx="4">
                  <c:v>2</c:v>
                </c:pt>
                <c:pt idx="5">
                  <c:v>2.4</c:v>
                </c:pt>
              </c:numCache>
            </c:numRef>
          </c:xVal>
          <c:yVal>
            <c:numRef>
              <c:f>Лист1!$H$14:$H$19</c:f>
              <c:numCache>
                <c:formatCode>0</c:formatCode>
                <c:ptCount val="6"/>
                <c:pt idx="0">
                  <c:v>662</c:v>
                </c:pt>
                <c:pt idx="1">
                  <c:v>473.5</c:v>
                </c:pt>
                <c:pt idx="2">
                  <c:v>332.16666666666703</c:v>
                </c:pt>
                <c:pt idx="3">
                  <c:v>186.16666666666652</c:v>
                </c:pt>
                <c:pt idx="4">
                  <c:v>123</c:v>
                </c:pt>
                <c:pt idx="5">
                  <c:v>82.333333333333258</c:v>
                </c:pt>
              </c:numCache>
            </c:numRef>
          </c:yVal>
          <c:smooth val="1"/>
        </c:ser>
        <c:ser>
          <c:idx val="1"/>
          <c:order val="1"/>
          <c:tx>
            <c:v>0.8:1</c:v>
          </c:tx>
          <c:spPr>
            <a:ln w="28575">
              <a:noFill/>
            </a:ln>
          </c:spPr>
          <c:marker>
            <c:symbol val="none"/>
          </c:marker>
          <c:errBars>
            <c:errDir val="y"/>
            <c:errBarType val="both"/>
            <c:errValType val="stdDev"/>
            <c:noEndCap val="1"/>
            <c:val val="1"/>
            <c:spPr>
              <a:ln w="19050" cap="flat" cmpd="sng">
                <a:solidFill>
                  <a:srgbClr val="92D050"/>
                </a:solidFill>
                <a:round/>
                <a:headEnd type="triangle" w="lg" len="lg"/>
                <a:tailEnd type="triangle" w="lg" len="lg"/>
              </a:ln>
            </c:spPr>
          </c:errBars>
          <c:xVal>
            <c:numLit>
              <c:formatCode>General</c:formatCode>
              <c:ptCount val="6"/>
              <c:pt idx="0">
                <c:v>0.8</c:v>
              </c:pt>
              <c:pt idx="1">
                <c:v>0.8</c:v>
              </c:pt>
              <c:pt idx="2">
                <c:v>0.8</c:v>
              </c:pt>
              <c:pt idx="3">
                <c:v>0.8</c:v>
              </c:pt>
              <c:pt idx="4">
                <c:v>0.8</c:v>
              </c:pt>
              <c:pt idx="5">
                <c:v>0.8</c:v>
              </c:pt>
            </c:numLit>
          </c:xVal>
          <c:yVal>
            <c:numRef>
              <c:f>Лист1!$B$14:$G$14</c:f>
              <c:numCache>
                <c:formatCode>General</c:formatCode>
                <c:ptCount val="6"/>
                <c:pt idx="0">
                  <c:v>628</c:v>
                </c:pt>
                <c:pt idx="1">
                  <c:v>440</c:v>
                </c:pt>
                <c:pt idx="2">
                  <c:v>620</c:v>
                </c:pt>
                <c:pt idx="3">
                  <c:v>1000</c:v>
                </c:pt>
                <c:pt idx="4">
                  <c:v>589</c:v>
                </c:pt>
                <c:pt idx="5">
                  <c:v>695</c:v>
                </c:pt>
              </c:numCache>
            </c:numRef>
          </c:yVal>
          <c:smooth val="1"/>
        </c:ser>
        <c:ser>
          <c:idx val="2"/>
          <c:order val="2"/>
          <c:tx>
            <c:v>1.0:1</c:v>
          </c:tx>
          <c:spPr>
            <a:ln w="28575">
              <a:noFill/>
            </a:ln>
          </c:spPr>
          <c:marker>
            <c:symbol val="none"/>
          </c:marker>
          <c:errBars>
            <c:errDir val="y"/>
            <c:errBarType val="both"/>
            <c:errValType val="stdDev"/>
            <c:noEndCap val="1"/>
            <c:val val="1"/>
            <c:spPr>
              <a:ln w="19050">
                <a:solidFill>
                  <a:srgbClr val="92D050"/>
                </a:solidFill>
                <a:headEnd type="triangle" w="lg" len="lg"/>
                <a:tailEnd type="triangle" w="lg" len="lg"/>
              </a:ln>
            </c:spPr>
          </c:errBars>
          <c:xVal>
            <c:numRef>
              <c:f>(Лист1!$A$15,Лист1!$A$15,Лист1!$A$15,Лист1!$A$15,Лист1!$A$15,Лист1!$A$15)</c:f>
              <c:numCache>
                <c:formatCode>0.00</c:formatCode>
                <c:ptCount val="6"/>
                <c:pt idx="0">
                  <c:v>1</c:v>
                </c:pt>
                <c:pt idx="1">
                  <c:v>1</c:v>
                </c:pt>
                <c:pt idx="2">
                  <c:v>1</c:v>
                </c:pt>
                <c:pt idx="3">
                  <c:v>1</c:v>
                </c:pt>
                <c:pt idx="4">
                  <c:v>1</c:v>
                </c:pt>
                <c:pt idx="5">
                  <c:v>1</c:v>
                </c:pt>
              </c:numCache>
            </c:numRef>
          </c:xVal>
          <c:yVal>
            <c:numRef>
              <c:f>Лист1!$B$15:$G$15</c:f>
              <c:numCache>
                <c:formatCode>General</c:formatCode>
                <c:ptCount val="6"/>
                <c:pt idx="0">
                  <c:v>435</c:v>
                </c:pt>
                <c:pt idx="1">
                  <c:v>394</c:v>
                </c:pt>
                <c:pt idx="2">
                  <c:v>287</c:v>
                </c:pt>
                <c:pt idx="3">
                  <c:v>580</c:v>
                </c:pt>
                <c:pt idx="4">
                  <c:v>520</c:v>
                </c:pt>
                <c:pt idx="5">
                  <c:v>625</c:v>
                </c:pt>
              </c:numCache>
            </c:numRef>
          </c:yVal>
          <c:smooth val="1"/>
        </c:ser>
        <c:ser>
          <c:idx val="3"/>
          <c:order val="3"/>
          <c:tx>
            <c:v>1.2:1</c:v>
          </c:tx>
          <c:spPr>
            <a:ln w="28575">
              <a:noFill/>
            </a:ln>
          </c:spPr>
          <c:marker>
            <c:symbol val="none"/>
          </c:marker>
          <c:errBars>
            <c:errDir val="y"/>
            <c:errBarType val="both"/>
            <c:errValType val="stdDev"/>
            <c:noEndCap val="1"/>
            <c:val val="1"/>
            <c:spPr>
              <a:ln w="19050">
                <a:solidFill>
                  <a:srgbClr val="92D050"/>
                </a:solidFill>
                <a:headEnd type="triangle" w="lg" len="lg"/>
                <a:tailEnd type="triangle" w="lg" len="lg"/>
              </a:ln>
            </c:spPr>
          </c:errBars>
          <c:xVal>
            <c:numRef>
              <c:f>(Лист1!$A$16,Лист1!$A$16,Лист1!$A$16,Лист1!$A$16,Лист1!$A$16,Лист1!$A$16)</c:f>
              <c:numCache>
                <c:formatCode>0.00</c:formatCode>
                <c:ptCount val="6"/>
                <c:pt idx="0">
                  <c:v>1.2</c:v>
                </c:pt>
                <c:pt idx="1">
                  <c:v>1.2</c:v>
                </c:pt>
                <c:pt idx="2">
                  <c:v>1.2</c:v>
                </c:pt>
                <c:pt idx="3">
                  <c:v>1.2</c:v>
                </c:pt>
                <c:pt idx="4">
                  <c:v>1.2</c:v>
                </c:pt>
                <c:pt idx="5">
                  <c:v>1.2</c:v>
                </c:pt>
              </c:numCache>
            </c:numRef>
          </c:xVal>
          <c:yVal>
            <c:numRef>
              <c:f>Лист1!$B$16:$G$16</c:f>
              <c:numCache>
                <c:formatCode>General</c:formatCode>
                <c:ptCount val="6"/>
                <c:pt idx="0">
                  <c:v>230</c:v>
                </c:pt>
                <c:pt idx="1">
                  <c:v>286</c:v>
                </c:pt>
                <c:pt idx="2">
                  <c:v>170</c:v>
                </c:pt>
                <c:pt idx="3">
                  <c:v>452</c:v>
                </c:pt>
                <c:pt idx="4">
                  <c:v>395</c:v>
                </c:pt>
                <c:pt idx="5">
                  <c:v>460</c:v>
                </c:pt>
              </c:numCache>
            </c:numRef>
          </c:yVal>
          <c:smooth val="1"/>
        </c:ser>
        <c:ser>
          <c:idx val="4"/>
          <c:order val="4"/>
          <c:tx>
            <c:v>1.6:1</c:v>
          </c:tx>
          <c:spPr>
            <a:ln w="28575">
              <a:noFill/>
            </a:ln>
          </c:spPr>
          <c:marker>
            <c:symbol val="none"/>
          </c:marker>
          <c:errBars>
            <c:errDir val="y"/>
            <c:errBarType val="both"/>
            <c:errValType val="stdDev"/>
            <c:noEndCap val="1"/>
            <c:val val="1"/>
            <c:spPr>
              <a:ln w="19050">
                <a:solidFill>
                  <a:srgbClr val="92D050"/>
                </a:solidFill>
                <a:headEnd type="triangle" w="lg" len="lg"/>
                <a:tailEnd type="triangle" w="lg" len="lg"/>
              </a:ln>
            </c:spPr>
          </c:errBars>
          <c:xVal>
            <c:numRef>
              <c:f>(Лист1!$A$17,Лист1!$A$17,Лист1!$A$17,Лист1!$A$17,Лист1!$A$17,Лист1!$A$17)</c:f>
              <c:numCache>
                <c:formatCode>0.00</c:formatCode>
                <c:ptCount val="6"/>
                <c:pt idx="0">
                  <c:v>1.6</c:v>
                </c:pt>
                <c:pt idx="1">
                  <c:v>1.6</c:v>
                </c:pt>
                <c:pt idx="2">
                  <c:v>1.6</c:v>
                </c:pt>
                <c:pt idx="3">
                  <c:v>1.6</c:v>
                </c:pt>
                <c:pt idx="4">
                  <c:v>1.6</c:v>
                </c:pt>
                <c:pt idx="5">
                  <c:v>1.6</c:v>
                </c:pt>
              </c:numCache>
            </c:numRef>
          </c:xVal>
          <c:yVal>
            <c:numRef>
              <c:f>Лист1!$B$17:$G$17</c:f>
              <c:numCache>
                <c:formatCode>General</c:formatCode>
                <c:ptCount val="6"/>
                <c:pt idx="0">
                  <c:v>90</c:v>
                </c:pt>
                <c:pt idx="1">
                  <c:v>266</c:v>
                </c:pt>
                <c:pt idx="2">
                  <c:v>156</c:v>
                </c:pt>
                <c:pt idx="3">
                  <c:v>255</c:v>
                </c:pt>
                <c:pt idx="4">
                  <c:v>200</c:v>
                </c:pt>
                <c:pt idx="5">
                  <c:v>150</c:v>
                </c:pt>
              </c:numCache>
            </c:numRef>
          </c:yVal>
          <c:smooth val="1"/>
        </c:ser>
        <c:ser>
          <c:idx val="5"/>
          <c:order val="5"/>
          <c:tx>
            <c:v>2.0:1</c:v>
          </c:tx>
          <c:spPr>
            <a:ln w="28575">
              <a:noFill/>
            </a:ln>
          </c:spPr>
          <c:marker>
            <c:symbol val="none"/>
          </c:marker>
          <c:errBars>
            <c:errDir val="y"/>
            <c:errBarType val="both"/>
            <c:errValType val="stdDev"/>
            <c:noEndCap val="1"/>
            <c:val val="1"/>
            <c:spPr>
              <a:ln w="19050">
                <a:solidFill>
                  <a:srgbClr val="92D050"/>
                </a:solidFill>
                <a:headEnd type="triangle" w="lg" len="lg"/>
                <a:tailEnd type="triangle" w="lg" len="lg"/>
              </a:ln>
            </c:spPr>
          </c:errBars>
          <c:xVal>
            <c:numRef>
              <c:f>(Лист1!$A$18,Лист1!$A$18,Лист1!$A$18,Лист1!$A$18,Лист1!$A$18,Лист1!$A$18)</c:f>
              <c:numCache>
                <c:formatCode>0.00</c:formatCode>
                <c:ptCount val="6"/>
                <c:pt idx="0">
                  <c:v>2</c:v>
                </c:pt>
                <c:pt idx="1">
                  <c:v>2</c:v>
                </c:pt>
                <c:pt idx="2">
                  <c:v>2</c:v>
                </c:pt>
                <c:pt idx="3">
                  <c:v>2</c:v>
                </c:pt>
                <c:pt idx="4">
                  <c:v>2</c:v>
                </c:pt>
                <c:pt idx="5">
                  <c:v>2</c:v>
                </c:pt>
              </c:numCache>
            </c:numRef>
          </c:xVal>
          <c:yVal>
            <c:numRef>
              <c:f>Лист1!$B$18:$G$18</c:f>
              <c:numCache>
                <c:formatCode>General</c:formatCode>
                <c:ptCount val="6"/>
                <c:pt idx="0">
                  <c:v>53</c:v>
                </c:pt>
                <c:pt idx="1">
                  <c:v>166</c:v>
                </c:pt>
                <c:pt idx="2">
                  <c:v>101</c:v>
                </c:pt>
                <c:pt idx="3">
                  <c:v>160</c:v>
                </c:pt>
                <c:pt idx="4">
                  <c:v>132</c:v>
                </c:pt>
                <c:pt idx="5">
                  <c:v>126</c:v>
                </c:pt>
              </c:numCache>
            </c:numRef>
          </c:yVal>
          <c:smooth val="1"/>
        </c:ser>
        <c:ser>
          <c:idx val="6"/>
          <c:order val="6"/>
          <c:tx>
            <c:v>2.4:1</c:v>
          </c:tx>
          <c:spPr>
            <a:ln w="28575">
              <a:noFill/>
            </a:ln>
          </c:spPr>
          <c:marker>
            <c:symbol val="none"/>
          </c:marker>
          <c:errBars>
            <c:errDir val="y"/>
            <c:errBarType val="both"/>
            <c:errValType val="stdDev"/>
            <c:noEndCap val="1"/>
            <c:val val="1"/>
            <c:spPr>
              <a:ln w="19050">
                <a:solidFill>
                  <a:srgbClr val="92D050"/>
                </a:solidFill>
                <a:headEnd type="triangle" w="lg" len="lg"/>
                <a:tailEnd type="triangle" w="lg" len="lg"/>
              </a:ln>
            </c:spPr>
          </c:errBars>
          <c:xVal>
            <c:numRef>
              <c:f>(Лист1!$A$19,Лист1!$A$19,Лист1!$A$19,Лист1!$A$19,Лист1!$A$19,Лист1!$A$19)</c:f>
              <c:numCache>
                <c:formatCode>0.00</c:formatCode>
                <c:ptCount val="6"/>
                <c:pt idx="0">
                  <c:v>2.4</c:v>
                </c:pt>
                <c:pt idx="1">
                  <c:v>2.4</c:v>
                </c:pt>
                <c:pt idx="2">
                  <c:v>2.4</c:v>
                </c:pt>
                <c:pt idx="3">
                  <c:v>2.4</c:v>
                </c:pt>
                <c:pt idx="4">
                  <c:v>2.4</c:v>
                </c:pt>
                <c:pt idx="5">
                  <c:v>2.4</c:v>
                </c:pt>
              </c:numCache>
            </c:numRef>
          </c:xVal>
          <c:yVal>
            <c:numRef>
              <c:f>Лист1!$B$19:$G$19</c:f>
              <c:numCache>
                <c:formatCode>General</c:formatCode>
                <c:ptCount val="6"/>
                <c:pt idx="0">
                  <c:v>23</c:v>
                </c:pt>
                <c:pt idx="1">
                  <c:v>116</c:v>
                </c:pt>
                <c:pt idx="2">
                  <c:v>46</c:v>
                </c:pt>
                <c:pt idx="3">
                  <c:v>120</c:v>
                </c:pt>
                <c:pt idx="4">
                  <c:v>100</c:v>
                </c:pt>
                <c:pt idx="5">
                  <c:v>89</c:v>
                </c:pt>
              </c:numCache>
            </c:numRef>
          </c:yVal>
          <c:smooth val="1"/>
        </c:ser>
        <c:axId val="70223360"/>
        <c:axId val="70225280"/>
      </c:scatterChart>
      <c:valAx>
        <c:axId val="70223360"/>
        <c:scaling>
          <c:orientation val="minMax"/>
          <c:max val="2.5"/>
        </c:scaling>
        <c:axPos val="b"/>
        <c:minorGridlines/>
        <c:title>
          <c:tx>
            <c:rich>
              <a:bodyPr/>
              <a:lstStyle/>
              <a:p>
                <a:pPr>
                  <a:defRPr/>
                </a:pPr>
                <a:r>
                  <a:rPr lang="en-GB"/>
                  <a:t>SA:V</a:t>
                </a:r>
              </a:p>
            </c:rich>
          </c:tx>
          <c:layout/>
        </c:title>
        <c:numFmt formatCode="0.00" sourceLinked="1"/>
        <c:tickLblPos val="nextTo"/>
        <c:spPr>
          <a:ln w="25400"/>
        </c:spPr>
        <c:txPr>
          <a:bodyPr rot="0" vert="horz"/>
          <a:lstStyle/>
          <a:p>
            <a:pPr>
              <a:defRPr sz="1000" b="0" i="0" u="none" strike="noStrike" baseline="0">
                <a:solidFill>
                  <a:srgbClr val="000000"/>
                </a:solidFill>
                <a:latin typeface="Calibri"/>
                <a:ea typeface="Calibri"/>
                <a:cs typeface="Calibri"/>
              </a:defRPr>
            </a:pPr>
            <a:endParaRPr lang="en-US"/>
          </a:p>
        </c:txPr>
        <c:crossAx val="70225280"/>
        <c:crosses val="autoZero"/>
        <c:crossBetween val="midCat"/>
      </c:valAx>
      <c:valAx>
        <c:axId val="70225280"/>
        <c:scaling>
          <c:orientation val="minMax"/>
          <c:max val="900"/>
        </c:scaling>
        <c:axPos val="l"/>
        <c:majorGridlines/>
        <c:minorGridlines/>
        <c:title>
          <c:tx>
            <c:rich>
              <a:bodyPr/>
              <a:lstStyle/>
              <a:p>
                <a:pPr>
                  <a:defRPr/>
                </a:pPr>
                <a:r>
                  <a:rPr lang="en-GB"/>
                  <a:t>Time (seconds)</a:t>
                </a:r>
              </a:p>
            </c:rich>
          </c:tx>
          <c:layout/>
        </c:title>
        <c:numFmt formatCode="0" sourceLinked="1"/>
        <c:tickLblPos val="nextTo"/>
        <c:spPr>
          <a:ln w="25400"/>
        </c:spPr>
        <c:crossAx val="70223360"/>
        <c:crosses val="autoZero"/>
        <c:crossBetween val="midCat"/>
      </c:valAx>
    </c:plotArea>
    <c:legend>
      <c:legendPos val="r"/>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ayout/>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38B71-F9F1-46C2-A3FC-C08FCAAA3629}" type="datetimeFigureOut">
              <a:rPr lang="en-GB" smtClean="0"/>
              <a:pPr/>
              <a:t>09/09/2013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D6130C-6D79-4268-8931-7D201202FA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38B71-F9F1-46C2-A3FC-C08FCAAA3629}" type="datetimeFigureOut">
              <a:rPr lang="en-GB" smtClean="0"/>
              <a:pPr/>
              <a:t>09/09/2013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6130C-6D79-4268-8931-7D201202FA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youtube.com/watch?v=gmdeYI1DqL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6684417" cy="68580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508104" y="836712"/>
            <a:ext cx="3635896" cy="5262979"/>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Data Processing and Presentation</a:t>
            </a:r>
          </a:p>
          <a:p>
            <a:pPr algn="ctr"/>
            <a:r>
              <a:rPr lang="en-GB" sz="4800" b="1" dirty="0" smtClean="0">
                <a:ln/>
                <a:solidFill>
                  <a:schemeClr val="accent3"/>
                </a:solidFill>
              </a:rPr>
              <a:t>Using</a:t>
            </a:r>
          </a:p>
          <a:p>
            <a:pPr algn="ctr"/>
            <a:r>
              <a:rPr lang="en-GB" sz="4800" b="1" dirty="0" smtClean="0">
                <a:ln/>
                <a:solidFill>
                  <a:schemeClr val="accent3"/>
                </a:solidFill>
              </a:rPr>
              <a:t>Excel 2007</a:t>
            </a:r>
            <a:endParaRPr lang="en-GB" sz="4800" b="1" dirty="0">
              <a:ln/>
              <a:solidFill>
                <a:schemeClr val="accent3"/>
              </a:solidFill>
            </a:endParaRPr>
          </a:p>
          <a:p>
            <a:pPr algn="ctr"/>
            <a:endParaRPr lang="en-GB" sz="48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 name="Picture 19" descr="Mean.jpg"/>
          <p:cNvPicPr>
            <a:picLocks noChangeAspect="1"/>
          </p:cNvPicPr>
          <p:nvPr/>
        </p:nvPicPr>
        <p:blipFill>
          <a:blip r:embed="rId2" cstate="print"/>
          <a:stretch>
            <a:fillRect/>
          </a:stretch>
        </p:blipFill>
        <p:spPr>
          <a:xfrm>
            <a:off x="251520" y="1268760"/>
            <a:ext cx="4030408" cy="2520280"/>
          </a:xfrm>
          <a:prstGeom prst="rect">
            <a:avLst/>
          </a:prstGeom>
        </p:spPr>
      </p:pic>
      <p:sp>
        <p:nvSpPr>
          <p:cNvPr id="5" name="Rectangle 4"/>
          <p:cNvSpPr/>
          <p:nvPr/>
        </p:nvSpPr>
        <p:spPr>
          <a:xfrm>
            <a:off x="0" y="260648"/>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Determining the mean values</a:t>
            </a:r>
            <a:endParaRPr lang="en-GB" sz="5400" b="1" cap="none" spc="0" dirty="0">
              <a:ln/>
              <a:solidFill>
                <a:schemeClr val="accent3"/>
              </a:solidFill>
              <a:effectLst/>
            </a:endParaRPr>
          </a:p>
        </p:txBody>
      </p:sp>
      <p:sp>
        <p:nvSpPr>
          <p:cNvPr id="12" name="Rectangle 11"/>
          <p:cNvSpPr/>
          <p:nvPr/>
        </p:nvSpPr>
        <p:spPr>
          <a:xfrm>
            <a:off x="4499992" y="1268760"/>
            <a:ext cx="4644008" cy="34778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Add an additional column with borders.</a:t>
            </a:r>
          </a:p>
          <a:p>
            <a:endParaRPr lang="en-US" sz="2000" b="1" cap="none" spc="0" dirty="0" smtClean="0">
              <a:ln/>
              <a:solidFill>
                <a:schemeClr val="accent3"/>
              </a:solidFill>
              <a:effectLst/>
            </a:endParaRPr>
          </a:p>
          <a:p>
            <a:r>
              <a:rPr lang="en-US" sz="2000" b="1" cap="none" spc="0" dirty="0" smtClean="0">
                <a:ln/>
                <a:solidFill>
                  <a:schemeClr val="accent3"/>
                </a:solidFill>
                <a:effectLst/>
              </a:rPr>
              <a:t>Select the cell where you wish to insert the mean. Then select the  [formulas] tab followed by the [AutoSum] button and click on [Average]. Select the six values.</a:t>
            </a:r>
          </a:p>
          <a:p>
            <a:endParaRPr lang="en-US" sz="2000" b="1" dirty="0">
              <a:ln/>
              <a:solidFill>
                <a:schemeClr val="accent3"/>
              </a:solidFill>
            </a:endParaRPr>
          </a:p>
          <a:p>
            <a:r>
              <a:rPr lang="en-US" sz="2000" b="1" cap="none" spc="0" dirty="0" smtClean="0">
                <a:ln/>
                <a:solidFill>
                  <a:schemeClr val="accent3"/>
                </a:solidFill>
                <a:effectLst/>
              </a:rPr>
              <a:t>Then press [enter]. </a:t>
            </a:r>
          </a:p>
          <a:p>
            <a:endParaRPr lang="en-US" sz="2000" b="1" dirty="0">
              <a:ln/>
              <a:solidFill>
                <a:schemeClr val="accent3"/>
              </a:solidFill>
            </a:endParaRPr>
          </a:p>
          <a:p>
            <a:r>
              <a:rPr lang="en-US" sz="2000" b="1" cap="none" spc="0" dirty="0" smtClean="0">
                <a:ln/>
                <a:solidFill>
                  <a:schemeClr val="accent3"/>
                </a:solidFill>
                <a:effectLst/>
              </a:rPr>
              <a:t>Format the cell to zero decimal places</a:t>
            </a:r>
          </a:p>
          <a:p>
            <a:endParaRPr lang="en-US" sz="2000" b="1" dirty="0">
              <a:ln/>
              <a:solidFill>
                <a:schemeClr val="accent3"/>
              </a:solidFill>
            </a:endParaRPr>
          </a:p>
        </p:txBody>
      </p:sp>
      <p:pic>
        <p:nvPicPr>
          <p:cNvPr id="13" name="Picture 12" descr="Mean.jpg"/>
          <p:cNvPicPr>
            <a:picLocks noChangeAspect="1"/>
          </p:cNvPicPr>
          <p:nvPr/>
        </p:nvPicPr>
        <p:blipFill>
          <a:blip r:embed="rId3" cstate="print"/>
          <a:stretch>
            <a:fillRect/>
          </a:stretch>
        </p:blipFill>
        <p:spPr>
          <a:xfrm>
            <a:off x="251520" y="1268760"/>
            <a:ext cx="3960440" cy="2475917"/>
          </a:xfrm>
          <a:prstGeom prst="rect">
            <a:avLst/>
          </a:prstGeom>
        </p:spPr>
      </p:pic>
      <p:pic>
        <p:nvPicPr>
          <p:cNvPr id="21" name="Picture 20" descr="Mean1.jpg"/>
          <p:cNvPicPr>
            <a:picLocks noChangeAspect="1"/>
          </p:cNvPicPr>
          <p:nvPr/>
        </p:nvPicPr>
        <p:blipFill>
          <a:blip r:embed="rId4" cstate="print"/>
          <a:stretch>
            <a:fillRect/>
          </a:stretch>
        </p:blipFill>
        <p:spPr>
          <a:xfrm>
            <a:off x="395536" y="3429000"/>
            <a:ext cx="4028440" cy="25202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260648"/>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Determining the mean values</a:t>
            </a:r>
            <a:endParaRPr lang="en-GB" sz="5400" b="1" cap="none" spc="0" dirty="0">
              <a:ln/>
              <a:solidFill>
                <a:schemeClr val="accent3"/>
              </a:solidFill>
              <a:effectLst/>
            </a:endParaRPr>
          </a:p>
        </p:txBody>
      </p:sp>
      <p:sp>
        <p:nvSpPr>
          <p:cNvPr id="6" name="Rectangle 5"/>
          <p:cNvSpPr/>
          <p:nvPr/>
        </p:nvSpPr>
        <p:spPr>
          <a:xfrm>
            <a:off x="5220072" y="1225689"/>
            <a:ext cx="3600400" cy="34778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Left click on the bottom right of the cell and drag to the bottom of the column.</a:t>
            </a:r>
          </a:p>
          <a:p>
            <a:endParaRPr lang="en-US" sz="2000" b="1" dirty="0">
              <a:ln/>
              <a:solidFill>
                <a:schemeClr val="accent3"/>
              </a:solidFill>
            </a:endParaRPr>
          </a:p>
          <a:p>
            <a:r>
              <a:rPr lang="en-US" sz="2000" b="1" cap="none" spc="0" dirty="0" smtClean="0">
                <a:ln/>
                <a:solidFill>
                  <a:schemeClr val="accent3"/>
                </a:solidFill>
                <a:effectLst/>
              </a:rPr>
              <a:t>The mean values will appear – as simple as that!</a:t>
            </a:r>
          </a:p>
          <a:p>
            <a:endParaRPr lang="en-US" sz="2000" b="1" dirty="0">
              <a:ln/>
              <a:solidFill>
                <a:schemeClr val="accent3"/>
              </a:solidFill>
            </a:endParaRPr>
          </a:p>
          <a:p>
            <a:r>
              <a:rPr lang="en-US" sz="2000" b="1" cap="none" spc="0" dirty="0" smtClean="0">
                <a:ln/>
                <a:solidFill>
                  <a:schemeClr val="accent3"/>
                </a:solidFill>
                <a:effectLst/>
              </a:rPr>
              <a:t>Next we need to plot a graph for the mean values. This is the same procedure as followed in slide 4 . . . .</a:t>
            </a:r>
          </a:p>
        </p:txBody>
      </p:sp>
      <p:pic>
        <p:nvPicPr>
          <p:cNvPr id="22" name="Picture 21" descr="Mean2.jpg"/>
          <p:cNvPicPr>
            <a:picLocks noChangeAspect="1"/>
          </p:cNvPicPr>
          <p:nvPr/>
        </p:nvPicPr>
        <p:blipFill>
          <a:blip r:embed="rId2" cstate="print"/>
          <a:stretch>
            <a:fillRect/>
          </a:stretch>
        </p:blipFill>
        <p:spPr>
          <a:xfrm>
            <a:off x="251520" y="1268760"/>
            <a:ext cx="4488918" cy="2808311"/>
          </a:xfrm>
          <a:prstGeom prst="rect">
            <a:avLst/>
          </a:prstGeom>
        </p:spPr>
      </p:pic>
      <p:pic>
        <p:nvPicPr>
          <p:cNvPr id="20" name="Picture 19" descr="Mean4.jpg"/>
          <p:cNvPicPr>
            <a:picLocks noChangeAspect="1"/>
          </p:cNvPicPr>
          <p:nvPr/>
        </p:nvPicPr>
        <p:blipFill>
          <a:blip r:embed="rId3" cstate="print"/>
          <a:stretch>
            <a:fillRect/>
          </a:stretch>
        </p:blipFill>
        <p:spPr>
          <a:xfrm>
            <a:off x="611560" y="3573016"/>
            <a:ext cx="4496531" cy="27363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260648"/>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Generating a line graph</a:t>
            </a:r>
            <a:endParaRPr lang="en-GB" sz="5400" b="1" cap="none" spc="0" dirty="0">
              <a:ln/>
              <a:solidFill>
                <a:schemeClr val="accent3"/>
              </a:solidFill>
              <a:effectLst/>
            </a:endParaRPr>
          </a:p>
        </p:txBody>
      </p:sp>
      <p:sp>
        <p:nvSpPr>
          <p:cNvPr id="6" name="Rectangle 5"/>
          <p:cNvSpPr/>
          <p:nvPr/>
        </p:nvSpPr>
        <p:spPr>
          <a:xfrm>
            <a:off x="5220072" y="1225689"/>
            <a:ext cx="3600400" cy="655564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Select the cells containing the data to be plotted on the graph (</a:t>
            </a:r>
            <a:r>
              <a:rPr lang="en-US" sz="2000" b="1" cap="none" spc="0" dirty="0" err="1" smtClean="0">
                <a:ln/>
                <a:solidFill>
                  <a:schemeClr val="accent3"/>
                </a:solidFill>
                <a:effectLst/>
              </a:rPr>
              <a:t>coloured</a:t>
            </a:r>
            <a:r>
              <a:rPr lang="en-US" sz="2000" b="1" cap="none" spc="0" dirty="0" smtClean="0">
                <a:ln/>
                <a:solidFill>
                  <a:schemeClr val="accent3"/>
                </a:solidFill>
                <a:effectLst/>
              </a:rPr>
              <a:t> here to help you identify them).</a:t>
            </a:r>
          </a:p>
          <a:p>
            <a:endParaRPr lang="en-US" sz="2000" b="1" dirty="0">
              <a:ln/>
              <a:solidFill>
                <a:schemeClr val="accent3"/>
              </a:solidFill>
            </a:endParaRPr>
          </a:p>
          <a:p>
            <a:pPr marL="914400" indent="-914400"/>
            <a:r>
              <a:rPr lang="en-US" sz="2000" b="1" cap="none" spc="0" dirty="0" smtClean="0">
                <a:ln/>
                <a:solidFill>
                  <a:schemeClr val="accent3"/>
                </a:solidFill>
                <a:effectLst/>
              </a:rPr>
              <a:t>Left click [Insert].</a:t>
            </a:r>
          </a:p>
          <a:p>
            <a:pPr marL="914400" indent="-914400"/>
            <a:endParaRPr lang="en-US" sz="2000" b="1" dirty="0" smtClean="0">
              <a:ln/>
              <a:solidFill>
                <a:schemeClr val="accent3"/>
              </a:solidFill>
            </a:endParaRPr>
          </a:p>
          <a:p>
            <a:r>
              <a:rPr lang="en-US" sz="2000" b="1" cap="none" spc="0" dirty="0" smtClean="0">
                <a:ln/>
                <a:solidFill>
                  <a:schemeClr val="accent3"/>
                </a:solidFill>
                <a:effectLst/>
              </a:rPr>
              <a:t>Choose [Scatter with only markers].</a:t>
            </a:r>
          </a:p>
          <a:p>
            <a:endParaRPr lang="en-US" sz="2000" b="1" dirty="0">
              <a:ln/>
              <a:solidFill>
                <a:schemeClr val="accent3"/>
              </a:solidFill>
            </a:endParaRPr>
          </a:p>
          <a:p>
            <a:r>
              <a:rPr lang="en-US" sz="2000" b="1" cap="none" spc="0" dirty="0" smtClean="0">
                <a:ln/>
                <a:solidFill>
                  <a:schemeClr val="accent3"/>
                </a:solidFill>
                <a:effectLst/>
              </a:rPr>
              <a:t>Next we need to choose the chart layout and edit the title/axes labels as in slides 5-6.</a:t>
            </a:r>
          </a:p>
          <a:p>
            <a:endParaRPr lang="en-US" sz="2000" b="1" dirty="0">
              <a:ln/>
              <a:solidFill>
                <a:schemeClr val="accent3"/>
              </a:solidFill>
            </a:endParaRPr>
          </a:p>
          <a:p>
            <a:r>
              <a:rPr lang="en-US" sz="2000" b="1" cap="none" spc="0" dirty="0" smtClean="0">
                <a:ln/>
                <a:solidFill>
                  <a:schemeClr val="accent3"/>
                </a:solidFill>
                <a:effectLst/>
              </a:rPr>
              <a:t>You may also wish to modify the grid lines . . . .</a:t>
            </a:r>
          </a:p>
          <a:p>
            <a:endParaRPr lang="en-US" sz="2000" b="1" cap="none" spc="0" dirty="0" smtClean="0">
              <a:ln/>
              <a:solidFill>
                <a:schemeClr val="accent3"/>
              </a:solidFill>
              <a:effectLst/>
            </a:endParaRPr>
          </a:p>
          <a:p>
            <a:endParaRPr lang="en-US" sz="2000" b="1" dirty="0">
              <a:ln/>
              <a:solidFill>
                <a:schemeClr val="accent3"/>
              </a:solidFill>
            </a:endParaRPr>
          </a:p>
          <a:p>
            <a:endParaRPr lang="en-US" sz="2000" b="1" cap="none" spc="0" dirty="0" smtClean="0">
              <a:ln/>
              <a:solidFill>
                <a:schemeClr val="accent3"/>
              </a:solidFill>
              <a:effectLst/>
            </a:endParaRPr>
          </a:p>
          <a:p>
            <a:endParaRPr lang="en-US" sz="2000" b="1" dirty="0">
              <a:ln/>
              <a:solidFill>
                <a:schemeClr val="accent3"/>
              </a:solidFill>
            </a:endParaRPr>
          </a:p>
          <a:p>
            <a:endParaRPr lang="en-US" sz="2000" b="1" cap="none" spc="0" dirty="0" smtClean="0">
              <a:ln/>
              <a:solidFill>
                <a:schemeClr val="accent3"/>
              </a:solidFill>
              <a:effectLst/>
            </a:endParaRPr>
          </a:p>
        </p:txBody>
      </p:sp>
      <p:pic>
        <p:nvPicPr>
          <p:cNvPr id="18" name="Picture 17" descr="Graph2.jpg"/>
          <p:cNvPicPr>
            <a:picLocks noChangeAspect="1"/>
          </p:cNvPicPr>
          <p:nvPr/>
        </p:nvPicPr>
        <p:blipFill>
          <a:blip r:embed="rId2" cstate="print"/>
          <a:stretch>
            <a:fillRect/>
          </a:stretch>
        </p:blipFill>
        <p:spPr>
          <a:xfrm>
            <a:off x="251520" y="1268760"/>
            <a:ext cx="4722572" cy="2952328"/>
          </a:xfrm>
          <a:prstGeom prst="rect">
            <a:avLst/>
          </a:prstGeom>
        </p:spPr>
      </p:pic>
      <p:pic>
        <p:nvPicPr>
          <p:cNvPr id="19" name="Picture 18" descr="Graph2Product1.jpg"/>
          <p:cNvPicPr>
            <a:picLocks noChangeAspect="1"/>
          </p:cNvPicPr>
          <p:nvPr/>
        </p:nvPicPr>
        <p:blipFill>
          <a:blip r:embed="rId3" cstate="print"/>
          <a:stretch>
            <a:fillRect/>
          </a:stretch>
        </p:blipFill>
        <p:spPr>
          <a:xfrm>
            <a:off x="539552" y="3356992"/>
            <a:ext cx="4600575" cy="27717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260648"/>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Formatting the </a:t>
            </a:r>
            <a:r>
              <a:rPr lang="en-GB" sz="5400" b="1" cap="none" spc="0" dirty="0" err="1" smtClean="0">
                <a:ln/>
                <a:solidFill>
                  <a:schemeClr val="accent3"/>
                </a:solidFill>
                <a:effectLst/>
              </a:rPr>
              <a:t>trendline</a:t>
            </a:r>
            <a:endParaRPr lang="en-GB" sz="5400" b="1" cap="none" spc="0" dirty="0">
              <a:ln/>
              <a:solidFill>
                <a:schemeClr val="accent3"/>
              </a:solidFill>
              <a:effectLst/>
            </a:endParaRPr>
          </a:p>
        </p:txBody>
      </p:sp>
      <p:sp>
        <p:nvSpPr>
          <p:cNvPr id="6" name="Rectangle 5"/>
          <p:cNvSpPr/>
          <p:nvPr/>
        </p:nvSpPr>
        <p:spPr>
          <a:xfrm>
            <a:off x="4716016" y="1196752"/>
            <a:ext cx="36004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We need to format the </a:t>
            </a:r>
            <a:r>
              <a:rPr lang="en-US" sz="2000" b="1" cap="none" spc="0" dirty="0" err="1" smtClean="0">
                <a:ln/>
                <a:solidFill>
                  <a:schemeClr val="accent3"/>
                </a:solidFill>
                <a:effectLst/>
              </a:rPr>
              <a:t>trendline</a:t>
            </a:r>
            <a:r>
              <a:rPr lang="en-US" sz="2000" b="1" cap="none" spc="0" dirty="0" smtClean="0">
                <a:ln/>
                <a:solidFill>
                  <a:schemeClr val="accent3"/>
                </a:solidFill>
                <a:effectLst/>
              </a:rPr>
              <a:t> as in slide 7.</a:t>
            </a:r>
          </a:p>
        </p:txBody>
      </p:sp>
      <p:sp>
        <p:nvSpPr>
          <p:cNvPr id="10" name="Rectangle 9"/>
          <p:cNvSpPr/>
          <p:nvPr/>
        </p:nvSpPr>
        <p:spPr>
          <a:xfrm>
            <a:off x="107504" y="5373216"/>
            <a:ext cx="4572000"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The R2 value tells us the degree of  correlation, which should be higher for the mean values which is one of the reasons why we carry out multiple trials.</a:t>
            </a:r>
          </a:p>
        </p:txBody>
      </p:sp>
      <p:pic>
        <p:nvPicPr>
          <p:cNvPr id="16" name="Picture 15" descr="Trendline formatting.jpg"/>
          <p:cNvPicPr>
            <a:picLocks noChangeAspect="1"/>
          </p:cNvPicPr>
          <p:nvPr/>
        </p:nvPicPr>
        <p:blipFill>
          <a:blip r:embed="rId2" cstate="print"/>
          <a:stretch>
            <a:fillRect/>
          </a:stretch>
        </p:blipFill>
        <p:spPr>
          <a:xfrm>
            <a:off x="4860032" y="2348880"/>
            <a:ext cx="4032448" cy="4032448"/>
          </a:xfrm>
          <a:prstGeom prst="rect">
            <a:avLst/>
          </a:prstGeom>
        </p:spPr>
      </p:pic>
      <p:pic>
        <p:nvPicPr>
          <p:cNvPr id="18" name="Picture 17" descr="Format Trendline.jpg"/>
          <p:cNvPicPr>
            <a:picLocks noChangeAspect="1"/>
          </p:cNvPicPr>
          <p:nvPr/>
        </p:nvPicPr>
        <p:blipFill>
          <a:blip r:embed="rId3" cstate="print"/>
          <a:stretch>
            <a:fillRect/>
          </a:stretch>
        </p:blipFill>
        <p:spPr>
          <a:xfrm>
            <a:off x="251520" y="1268760"/>
            <a:ext cx="3933056" cy="39330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260648"/>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Adding error bars </a:t>
            </a:r>
            <a:endParaRPr lang="en-GB" sz="5400" b="1" cap="none" spc="0" dirty="0">
              <a:ln/>
              <a:solidFill>
                <a:schemeClr val="accent3"/>
              </a:solidFill>
              <a:effectLst/>
            </a:endParaRPr>
          </a:p>
        </p:txBody>
      </p:sp>
      <p:sp>
        <p:nvSpPr>
          <p:cNvPr id="6" name="Rectangle 5"/>
          <p:cNvSpPr/>
          <p:nvPr/>
        </p:nvSpPr>
        <p:spPr>
          <a:xfrm>
            <a:off x="4716016" y="1196752"/>
            <a:ext cx="3600400" cy="378565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If we add error bars to the current graph, this is what happens. This is clearly not right.</a:t>
            </a:r>
          </a:p>
          <a:p>
            <a:endParaRPr lang="en-US" sz="2000" b="1" dirty="0">
              <a:ln/>
              <a:solidFill>
                <a:schemeClr val="accent3"/>
              </a:solidFill>
            </a:endParaRPr>
          </a:p>
          <a:p>
            <a:r>
              <a:rPr lang="en-US" sz="2000" b="1" cap="none" spc="0" dirty="0" smtClean="0">
                <a:ln/>
                <a:solidFill>
                  <a:schemeClr val="accent3"/>
                </a:solidFill>
                <a:effectLst/>
              </a:rPr>
              <a:t>We want error bars showing the standard deviation for the data corresponding to each SA:V.</a:t>
            </a:r>
          </a:p>
          <a:p>
            <a:endParaRPr lang="en-US" sz="2000" b="1" dirty="0">
              <a:ln/>
              <a:solidFill>
                <a:schemeClr val="accent3"/>
              </a:solidFill>
            </a:endParaRPr>
          </a:p>
          <a:p>
            <a:r>
              <a:rPr lang="en-US" sz="2000" b="1" cap="none" spc="0" dirty="0" smtClean="0">
                <a:ln/>
                <a:solidFill>
                  <a:schemeClr val="accent3"/>
                </a:solidFill>
                <a:effectLst/>
              </a:rPr>
              <a:t>We must add a data series for each SA:V and then add the error bars.</a:t>
            </a:r>
          </a:p>
        </p:txBody>
      </p:sp>
      <p:sp>
        <p:nvSpPr>
          <p:cNvPr id="11" name="Rectangle 10"/>
          <p:cNvSpPr/>
          <p:nvPr/>
        </p:nvSpPr>
        <p:spPr>
          <a:xfrm>
            <a:off x="1187624" y="5157192"/>
            <a:ext cx="23788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ERROR!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 name="Picture 13" descr="Error bars incorrect.jpg"/>
          <p:cNvPicPr>
            <a:picLocks noChangeAspect="1"/>
          </p:cNvPicPr>
          <p:nvPr/>
        </p:nvPicPr>
        <p:blipFill>
          <a:blip r:embed="rId2" cstate="print"/>
          <a:stretch>
            <a:fillRect/>
          </a:stretch>
        </p:blipFill>
        <p:spPr>
          <a:xfrm>
            <a:off x="251519" y="1268760"/>
            <a:ext cx="4296999" cy="32403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 name="Picture 17" descr="Adding Data Series 1.jpg"/>
          <p:cNvPicPr>
            <a:picLocks noChangeAspect="1"/>
          </p:cNvPicPr>
          <p:nvPr/>
        </p:nvPicPr>
        <p:blipFill>
          <a:blip r:embed="rId2" cstate="print"/>
          <a:stretch>
            <a:fillRect/>
          </a:stretch>
        </p:blipFill>
        <p:spPr>
          <a:xfrm>
            <a:off x="251521" y="1124744"/>
            <a:ext cx="3107993" cy="2520280"/>
          </a:xfrm>
          <a:prstGeom prst="rect">
            <a:avLst/>
          </a:prstGeom>
        </p:spPr>
      </p:pic>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Adding data series to an existing graph </a:t>
            </a:r>
            <a:endParaRPr lang="en-GB" sz="4400" b="1" cap="none" spc="0" dirty="0">
              <a:ln/>
              <a:solidFill>
                <a:schemeClr val="accent3"/>
              </a:solidFill>
              <a:effectLst/>
            </a:endParaRPr>
          </a:p>
        </p:txBody>
      </p:sp>
      <p:sp>
        <p:nvSpPr>
          <p:cNvPr id="6" name="Rectangle 5"/>
          <p:cNvSpPr/>
          <p:nvPr/>
        </p:nvSpPr>
        <p:spPr>
          <a:xfrm>
            <a:off x="107504" y="4149080"/>
            <a:ext cx="6048672" cy="255454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indent="-457200">
              <a:buFont typeface="+mj-lt"/>
              <a:buAutoNum type="arabicPeriod"/>
            </a:pPr>
            <a:r>
              <a:rPr lang="en-US" sz="2000" b="1" cap="none" spc="0" dirty="0" smtClean="0">
                <a:ln/>
                <a:solidFill>
                  <a:schemeClr val="accent3"/>
                </a:solidFill>
                <a:effectLst/>
              </a:rPr>
              <a:t>Right click on the graph and left click [ Select Data]</a:t>
            </a:r>
          </a:p>
          <a:p>
            <a:pPr marL="457200" indent="-457200">
              <a:buFont typeface="+mj-lt"/>
              <a:buAutoNum type="arabicPeriod"/>
            </a:pPr>
            <a:r>
              <a:rPr lang="en-US" sz="2000" b="1" dirty="0" smtClean="0">
                <a:ln/>
                <a:solidFill>
                  <a:schemeClr val="accent3"/>
                </a:solidFill>
              </a:rPr>
              <a:t>On the data source box, left click [Add] </a:t>
            </a:r>
          </a:p>
          <a:p>
            <a:pPr marL="457200" indent="-457200">
              <a:buFont typeface="+mj-lt"/>
              <a:buAutoNum type="arabicPeriod"/>
            </a:pPr>
            <a:r>
              <a:rPr lang="en-US" sz="2000" b="1" cap="none" spc="0" dirty="0" smtClean="0">
                <a:ln/>
                <a:solidFill>
                  <a:schemeClr val="accent3"/>
                </a:solidFill>
                <a:effectLst/>
              </a:rPr>
              <a:t>Enter a series name and select the </a:t>
            </a:r>
            <a:r>
              <a:rPr lang="en-US" sz="2000" b="1" u="sng" cap="none" spc="0" dirty="0" smtClean="0">
                <a:ln/>
                <a:solidFill>
                  <a:schemeClr val="accent3"/>
                </a:solidFill>
                <a:effectLst/>
              </a:rPr>
              <a:t>X</a:t>
            </a:r>
            <a:r>
              <a:rPr lang="en-US" sz="2000" b="1" cap="none" spc="0" dirty="0" smtClean="0">
                <a:ln/>
                <a:solidFill>
                  <a:schemeClr val="accent3"/>
                </a:solidFill>
                <a:effectLst/>
              </a:rPr>
              <a:t> and </a:t>
            </a:r>
            <a:r>
              <a:rPr lang="en-US" sz="2000" b="1" u="sng" cap="none" spc="0" dirty="0" smtClean="0">
                <a:ln/>
                <a:solidFill>
                  <a:schemeClr val="accent3"/>
                </a:solidFill>
                <a:effectLst/>
              </a:rPr>
              <a:t>Y</a:t>
            </a:r>
            <a:r>
              <a:rPr lang="en-US" sz="2000" b="1" cap="none" spc="0" dirty="0" smtClean="0">
                <a:ln/>
                <a:solidFill>
                  <a:schemeClr val="accent3"/>
                </a:solidFill>
                <a:effectLst/>
              </a:rPr>
              <a:t> values.</a:t>
            </a:r>
          </a:p>
          <a:p>
            <a:pPr marL="457200" indent="-457200">
              <a:buFont typeface="+mj-lt"/>
              <a:buAutoNum type="arabicPeriod"/>
            </a:pPr>
            <a:r>
              <a:rPr lang="en-US" sz="2000" b="1" dirty="0" smtClean="0">
                <a:ln/>
                <a:solidFill>
                  <a:schemeClr val="accent3"/>
                </a:solidFill>
              </a:rPr>
              <a:t>You will need to click the cell for the X value six times (O.8 in cell B3 in this example). Alternatively enter 0.8,0.8,0.8,0.8,0.8,0.8.</a:t>
            </a:r>
          </a:p>
          <a:p>
            <a:pPr marL="457200" indent="-457200">
              <a:buFont typeface="+mj-lt"/>
              <a:buAutoNum type="arabicPeriod"/>
            </a:pPr>
            <a:r>
              <a:rPr lang="en-US" sz="2000" b="1" cap="none" spc="0" dirty="0" smtClean="0">
                <a:ln/>
                <a:solidFill>
                  <a:schemeClr val="accent3"/>
                </a:solidFill>
                <a:effectLst/>
              </a:rPr>
              <a:t>In this example the Y values are in cells C3:H3 (refer to slide 9)</a:t>
            </a:r>
          </a:p>
        </p:txBody>
      </p:sp>
      <p:pic>
        <p:nvPicPr>
          <p:cNvPr id="14" name="Picture 13" descr="Add.jpg"/>
          <p:cNvPicPr>
            <a:picLocks noChangeAspect="1"/>
          </p:cNvPicPr>
          <p:nvPr/>
        </p:nvPicPr>
        <p:blipFill>
          <a:blip r:embed="rId3" cstate="print"/>
          <a:stretch>
            <a:fillRect/>
          </a:stretch>
        </p:blipFill>
        <p:spPr>
          <a:xfrm>
            <a:off x="3059832" y="908720"/>
            <a:ext cx="2736304" cy="1847005"/>
          </a:xfrm>
          <a:prstGeom prst="rect">
            <a:avLst/>
          </a:prstGeom>
        </p:spPr>
      </p:pic>
      <p:pic>
        <p:nvPicPr>
          <p:cNvPr id="10" name="Picture 9" descr="Edit Series.jpg"/>
          <p:cNvPicPr>
            <a:picLocks noChangeAspect="1"/>
          </p:cNvPicPr>
          <p:nvPr/>
        </p:nvPicPr>
        <p:blipFill>
          <a:blip r:embed="rId4" cstate="print"/>
          <a:stretch>
            <a:fillRect/>
          </a:stretch>
        </p:blipFill>
        <p:spPr>
          <a:xfrm>
            <a:off x="5508104" y="1124744"/>
            <a:ext cx="2651745" cy="1574976"/>
          </a:xfrm>
          <a:prstGeom prst="rect">
            <a:avLst/>
          </a:prstGeom>
        </p:spPr>
      </p:pic>
      <p:pic>
        <p:nvPicPr>
          <p:cNvPr id="15" name="Picture 14" descr="Selected Data.jpg"/>
          <p:cNvPicPr>
            <a:picLocks noChangeAspect="1"/>
          </p:cNvPicPr>
          <p:nvPr/>
        </p:nvPicPr>
        <p:blipFill>
          <a:blip r:embed="rId5" cstate="print"/>
          <a:stretch>
            <a:fillRect/>
          </a:stretch>
        </p:blipFill>
        <p:spPr>
          <a:xfrm>
            <a:off x="6228184" y="2492896"/>
            <a:ext cx="2667235" cy="1584176"/>
          </a:xfrm>
          <a:prstGeom prst="rect">
            <a:avLst/>
          </a:prstGeom>
        </p:spPr>
      </p:pic>
      <p:pic>
        <p:nvPicPr>
          <p:cNvPr id="20" name="Picture 19" descr="Added Data Series.jpg"/>
          <p:cNvPicPr>
            <a:picLocks noChangeAspect="1"/>
          </p:cNvPicPr>
          <p:nvPr/>
        </p:nvPicPr>
        <p:blipFill>
          <a:blip r:embed="rId6" cstate="print"/>
          <a:stretch>
            <a:fillRect/>
          </a:stretch>
        </p:blipFill>
        <p:spPr>
          <a:xfrm>
            <a:off x="6156176" y="4311982"/>
            <a:ext cx="2822426" cy="212838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Adding data series to an existing graph </a:t>
            </a:r>
            <a:endParaRPr lang="en-GB" sz="4400" b="1" cap="none" spc="0" dirty="0">
              <a:ln/>
              <a:solidFill>
                <a:schemeClr val="accent3"/>
              </a:solidFill>
              <a:effectLst/>
            </a:endParaRPr>
          </a:p>
        </p:txBody>
      </p:sp>
      <p:sp>
        <p:nvSpPr>
          <p:cNvPr id="6" name="Rectangle 5"/>
          <p:cNvSpPr/>
          <p:nvPr/>
        </p:nvSpPr>
        <p:spPr>
          <a:xfrm>
            <a:off x="5292080" y="1268760"/>
            <a:ext cx="3600400" cy="34778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Repeat for the other SA:V values.</a:t>
            </a:r>
          </a:p>
          <a:p>
            <a:endParaRPr lang="en-US" sz="2000" b="1" dirty="0">
              <a:ln/>
              <a:solidFill>
                <a:schemeClr val="accent3"/>
              </a:solidFill>
            </a:endParaRPr>
          </a:p>
          <a:p>
            <a:r>
              <a:rPr lang="en-US" sz="2000" b="1" cap="none" spc="0" dirty="0" smtClean="0">
                <a:ln/>
                <a:solidFill>
                  <a:schemeClr val="accent3"/>
                </a:solidFill>
                <a:effectLst/>
              </a:rPr>
              <a:t>This produces the graph shown left. Excel automatically chooses the markers though the shape and </a:t>
            </a:r>
            <a:r>
              <a:rPr lang="en-US" sz="2000" b="1" cap="none" spc="0" dirty="0" err="1" smtClean="0">
                <a:ln/>
                <a:solidFill>
                  <a:schemeClr val="accent3"/>
                </a:solidFill>
                <a:effectLst/>
              </a:rPr>
              <a:t>colours</a:t>
            </a:r>
            <a:r>
              <a:rPr lang="en-US" sz="2000" b="1" cap="none" spc="0" dirty="0" smtClean="0">
                <a:ln/>
                <a:solidFill>
                  <a:schemeClr val="accent3"/>
                </a:solidFill>
                <a:effectLst/>
              </a:rPr>
              <a:t> can be changed. I am not going to worry about this at present as I will remove the markers once the error bars have been added.</a:t>
            </a:r>
          </a:p>
        </p:txBody>
      </p:sp>
      <p:pic>
        <p:nvPicPr>
          <p:cNvPr id="15" name="Picture 14" descr="All series.jpg"/>
          <p:cNvPicPr>
            <a:picLocks noChangeAspect="1"/>
          </p:cNvPicPr>
          <p:nvPr/>
        </p:nvPicPr>
        <p:blipFill>
          <a:blip r:embed="rId2" cstate="print"/>
          <a:stretch>
            <a:fillRect/>
          </a:stretch>
        </p:blipFill>
        <p:spPr>
          <a:xfrm>
            <a:off x="251520" y="1268760"/>
            <a:ext cx="4678954" cy="35283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Adding the error bars</a:t>
            </a:r>
            <a:endParaRPr lang="en-GB" sz="4400" b="1" cap="none" spc="0" dirty="0">
              <a:ln/>
              <a:solidFill>
                <a:schemeClr val="accent3"/>
              </a:solidFill>
              <a:effectLst/>
            </a:endParaRPr>
          </a:p>
        </p:txBody>
      </p:sp>
      <p:sp>
        <p:nvSpPr>
          <p:cNvPr id="6" name="Rectangle 5"/>
          <p:cNvSpPr/>
          <p:nvPr/>
        </p:nvSpPr>
        <p:spPr>
          <a:xfrm>
            <a:off x="4572000" y="1268761"/>
            <a:ext cx="4320480" cy="532453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Select the [layout] tab.</a:t>
            </a:r>
          </a:p>
          <a:p>
            <a:endParaRPr lang="en-US" sz="2000" b="1" dirty="0">
              <a:ln/>
              <a:solidFill>
                <a:schemeClr val="accent3"/>
              </a:solidFill>
            </a:endParaRPr>
          </a:p>
          <a:p>
            <a:r>
              <a:rPr lang="en-US" sz="2000" b="1" cap="none" spc="0" dirty="0" smtClean="0">
                <a:ln/>
                <a:solidFill>
                  <a:schemeClr val="accent3"/>
                </a:solidFill>
                <a:effectLst/>
              </a:rPr>
              <a:t>Click on [Error Bars] and select [More Error Bars Options].</a:t>
            </a:r>
          </a:p>
          <a:p>
            <a:endParaRPr lang="en-US" sz="2000" b="1" dirty="0">
              <a:ln/>
              <a:solidFill>
                <a:schemeClr val="accent3"/>
              </a:solidFill>
            </a:endParaRPr>
          </a:p>
          <a:p>
            <a:endParaRPr lang="en-US" sz="2000" b="1" cap="none" spc="0" dirty="0" smtClean="0">
              <a:ln/>
              <a:solidFill>
                <a:schemeClr val="accent3"/>
              </a:solidFill>
              <a:effectLst/>
            </a:endParaRPr>
          </a:p>
          <a:p>
            <a:endParaRPr lang="en-US" sz="2000" b="1" dirty="0">
              <a:ln/>
              <a:solidFill>
                <a:schemeClr val="accent3"/>
              </a:solidFill>
            </a:endParaRPr>
          </a:p>
          <a:p>
            <a:endParaRPr lang="en-US" sz="2000" b="1" cap="none" spc="0" dirty="0" smtClean="0">
              <a:ln/>
              <a:solidFill>
                <a:schemeClr val="accent3"/>
              </a:solidFill>
              <a:effectLst/>
            </a:endParaRPr>
          </a:p>
          <a:p>
            <a:endParaRPr lang="en-US" sz="2000" b="1" dirty="0">
              <a:ln/>
              <a:solidFill>
                <a:schemeClr val="accent3"/>
              </a:solidFill>
            </a:endParaRPr>
          </a:p>
          <a:p>
            <a:endParaRPr lang="en-US" sz="2000" b="1" cap="none" spc="0" dirty="0" smtClean="0">
              <a:ln/>
              <a:solidFill>
                <a:schemeClr val="accent3"/>
              </a:solidFill>
              <a:effectLst/>
            </a:endParaRPr>
          </a:p>
          <a:p>
            <a:endParaRPr lang="en-US" sz="2000" b="1" dirty="0">
              <a:ln/>
              <a:solidFill>
                <a:schemeClr val="accent3"/>
              </a:solidFill>
            </a:endParaRPr>
          </a:p>
          <a:p>
            <a:endParaRPr lang="en-US" sz="2000" b="1" cap="none" spc="0" dirty="0" smtClean="0">
              <a:ln/>
              <a:solidFill>
                <a:schemeClr val="accent3"/>
              </a:solidFill>
              <a:effectLst/>
            </a:endParaRPr>
          </a:p>
          <a:p>
            <a:r>
              <a:rPr lang="en-US" sz="2000" b="1" dirty="0" smtClean="0">
                <a:ln/>
                <a:solidFill>
                  <a:schemeClr val="accent3"/>
                </a:solidFill>
              </a:rPr>
              <a:t>Select [SA:V=0.8] and left click [OK].</a:t>
            </a:r>
          </a:p>
          <a:p>
            <a:endParaRPr lang="en-US" sz="2000" b="1" dirty="0">
              <a:ln/>
              <a:solidFill>
                <a:schemeClr val="accent3"/>
              </a:solidFill>
            </a:endParaRPr>
          </a:p>
          <a:p>
            <a:r>
              <a:rPr lang="en-US" sz="2000" b="1" dirty="0" smtClean="0">
                <a:ln/>
                <a:solidFill>
                  <a:schemeClr val="accent3"/>
                </a:solidFill>
              </a:rPr>
              <a:t>Check the [Standard deviation] button and close. You can change the style of the error bars using this dialogue box.</a:t>
            </a:r>
            <a:endParaRPr lang="en-US" sz="2000" b="1" cap="none" spc="0" dirty="0" smtClean="0">
              <a:ln/>
              <a:solidFill>
                <a:schemeClr val="accent3"/>
              </a:solidFill>
              <a:effectLst/>
            </a:endParaRPr>
          </a:p>
        </p:txBody>
      </p:sp>
      <p:pic>
        <p:nvPicPr>
          <p:cNvPr id="7" name="Picture 6" descr="Layout Error Bars.jpg"/>
          <p:cNvPicPr>
            <a:picLocks noChangeAspect="1"/>
          </p:cNvPicPr>
          <p:nvPr/>
        </p:nvPicPr>
        <p:blipFill>
          <a:blip r:embed="rId2" cstate="print"/>
          <a:stretch>
            <a:fillRect/>
          </a:stretch>
        </p:blipFill>
        <p:spPr>
          <a:xfrm>
            <a:off x="251520" y="1268761"/>
            <a:ext cx="3960440" cy="2478598"/>
          </a:xfrm>
          <a:prstGeom prst="rect">
            <a:avLst/>
          </a:prstGeom>
        </p:spPr>
      </p:pic>
      <p:pic>
        <p:nvPicPr>
          <p:cNvPr id="8" name="Picture 7" descr="Add Error Bars.jpg"/>
          <p:cNvPicPr>
            <a:picLocks noChangeAspect="1"/>
          </p:cNvPicPr>
          <p:nvPr/>
        </p:nvPicPr>
        <p:blipFill>
          <a:blip r:embed="rId3" cstate="print"/>
          <a:stretch>
            <a:fillRect/>
          </a:stretch>
        </p:blipFill>
        <p:spPr>
          <a:xfrm>
            <a:off x="3635896" y="2780928"/>
            <a:ext cx="1866900" cy="1905000"/>
          </a:xfrm>
          <a:prstGeom prst="rect">
            <a:avLst/>
          </a:prstGeom>
        </p:spPr>
      </p:pic>
      <p:pic>
        <p:nvPicPr>
          <p:cNvPr id="9" name="Picture 8" descr="Standard Deviation.jpg"/>
          <p:cNvPicPr>
            <a:picLocks noChangeAspect="1"/>
          </p:cNvPicPr>
          <p:nvPr/>
        </p:nvPicPr>
        <p:blipFill>
          <a:blip r:embed="rId4" cstate="print"/>
          <a:stretch>
            <a:fillRect/>
          </a:stretch>
        </p:blipFill>
        <p:spPr>
          <a:xfrm>
            <a:off x="1259632" y="3573016"/>
            <a:ext cx="2511908" cy="31002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Deleting the unwanted horizontal bars</a:t>
            </a:r>
            <a:endParaRPr lang="en-GB" sz="4400" b="1" cap="none" spc="0" dirty="0">
              <a:ln/>
              <a:solidFill>
                <a:schemeClr val="accent3"/>
              </a:solidFill>
              <a:effectLst/>
            </a:endParaRPr>
          </a:p>
        </p:txBody>
      </p:sp>
      <p:sp>
        <p:nvSpPr>
          <p:cNvPr id="6" name="Rectangle 5"/>
          <p:cNvSpPr/>
          <p:nvPr/>
        </p:nvSpPr>
        <p:spPr>
          <a:xfrm>
            <a:off x="4572000" y="1268761"/>
            <a:ext cx="432048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Right click on a horizontal error bar and select [delete].</a:t>
            </a:r>
          </a:p>
        </p:txBody>
      </p:sp>
      <p:sp>
        <p:nvSpPr>
          <p:cNvPr id="13" name="Rectangle 12"/>
          <p:cNvSpPr/>
          <p:nvPr/>
        </p:nvSpPr>
        <p:spPr>
          <a:xfrm>
            <a:off x="251520" y="4869160"/>
            <a:ext cx="4032448"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The next step is to remove the markers. To do this, right click on any one of the markers for the data set . . . .</a:t>
            </a:r>
          </a:p>
        </p:txBody>
      </p:sp>
      <p:pic>
        <p:nvPicPr>
          <p:cNvPr id="14" name="Picture 13" descr="Deleting horizontal error bars.jpg"/>
          <p:cNvPicPr>
            <a:picLocks noChangeAspect="1"/>
          </p:cNvPicPr>
          <p:nvPr/>
        </p:nvPicPr>
        <p:blipFill>
          <a:blip r:embed="rId2" cstate="print"/>
          <a:stretch>
            <a:fillRect/>
          </a:stretch>
        </p:blipFill>
        <p:spPr>
          <a:xfrm>
            <a:off x="251520" y="1268760"/>
            <a:ext cx="3960439" cy="3019915"/>
          </a:xfrm>
          <a:prstGeom prst="rect">
            <a:avLst/>
          </a:prstGeom>
        </p:spPr>
      </p:pic>
      <p:pic>
        <p:nvPicPr>
          <p:cNvPr id="15" name="Picture 14" descr="Horizontal error bars removed.jpg"/>
          <p:cNvPicPr>
            <a:picLocks noChangeAspect="1"/>
          </p:cNvPicPr>
          <p:nvPr/>
        </p:nvPicPr>
        <p:blipFill>
          <a:blip r:embed="rId3" cstate="print"/>
          <a:stretch>
            <a:fillRect/>
          </a:stretch>
        </p:blipFill>
        <p:spPr>
          <a:xfrm>
            <a:off x="4572000" y="2708920"/>
            <a:ext cx="3960440" cy="298656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Deleting the unwanted horizontal bars</a:t>
            </a:r>
            <a:endParaRPr lang="en-GB" sz="4400" b="1" cap="none" spc="0" dirty="0">
              <a:ln/>
              <a:solidFill>
                <a:schemeClr val="accent3"/>
              </a:solidFill>
              <a:effectLst/>
            </a:endParaRPr>
          </a:p>
        </p:txBody>
      </p:sp>
      <p:sp>
        <p:nvSpPr>
          <p:cNvPr id="6" name="Rectangle 5"/>
          <p:cNvSpPr/>
          <p:nvPr/>
        </p:nvSpPr>
        <p:spPr>
          <a:xfrm>
            <a:off x="4572000" y="1268761"/>
            <a:ext cx="4320480"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Select [Format Data Series….]</a:t>
            </a:r>
          </a:p>
          <a:p>
            <a:r>
              <a:rPr lang="en-US" sz="2000" b="1" dirty="0" smtClean="0">
                <a:ln/>
                <a:solidFill>
                  <a:schemeClr val="accent3"/>
                </a:solidFill>
              </a:rPr>
              <a:t>Select [Marker Options]</a:t>
            </a:r>
          </a:p>
          <a:p>
            <a:r>
              <a:rPr lang="en-US" sz="2000" b="1" cap="none" spc="0" dirty="0" smtClean="0">
                <a:ln/>
                <a:solidFill>
                  <a:schemeClr val="accent3"/>
                </a:solidFill>
                <a:effectLst/>
              </a:rPr>
              <a:t>Check the [None] button and click [close]</a:t>
            </a:r>
          </a:p>
        </p:txBody>
      </p:sp>
      <p:sp>
        <p:nvSpPr>
          <p:cNvPr id="13" name="Rectangle 12"/>
          <p:cNvSpPr/>
          <p:nvPr/>
        </p:nvSpPr>
        <p:spPr>
          <a:xfrm>
            <a:off x="251520" y="4869160"/>
            <a:ext cx="3312368" cy="193899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This removes the markers, but leaves the error bars.</a:t>
            </a:r>
          </a:p>
          <a:p>
            <a:endParaRPr lang="en-US" sz="2000" b="1" dirty="0">
              <a:ln/>
              <a:solidFill>
                <a:schemeClr val="accent3"/>
              </a:solidFill>
            </a:endParaRPr>
          </a:p>
          <a:p>
            <a:r>
              <a:rPr lang="en-US" sz="2000" b="1" cap="none" spc="0" dirty="0" smtClean="0">
                <a:ln/>
                <a:solidFill>
                  <a:schemeClr val="accent3"/>
                </a:solidFill>
                <a:effectLst/>
              </a:rPr>
              <a:t>The steps in slides 17 and 18 can be repeated for the other data series to produce . . . .</a:t>
            </a:r>
          </a:p>
        </p:txBody>
      </p:sp>
      <p:pic>
        <p:nvPicPr>
          <p:cNvPr id="10" name="Picture 9" descr="Format Data Series.jpg"/>
          <p:cNvPicPr>
            <a:picLocks noChangeAspect="1"/>
          </p:cNvPicPr>
          <p:nvPr/>
        </p:nvPicPr>
        <p:blipFill>
          <a:blip r:embed="rId2" cstate="print"/>
          <a:stretch>
            <a:fillRect/>
          </a:stretch>
        </p:blipFill>
        <p:spPr>
          <a:xfrm>
            <a:off x="251521" y="1268761"/>
            <a:ext cx="3960440" cy="2976759"/>
          </a:xfrm>
          <a:prstGeom prst="rect">
            <a:avLst/>
          </a:prstGeom>
        </p:spPr>
      </p:pic>
      <p:pic>
        <p:nvPicPr>
          <p:cNvPr id="8" name="Picture 7" descr="Marker Options.jpg"/>
          <p:cNvPicPr>
            <a:picLocks noChangeAspect="1"/>
          </p:cNvPicPr>
          <p:nvPr/>
        </p:nvPicPr>
        <p:blipFill>
          <a:blip r:embed="rId3" cstate="print"/>
          <a:stretch>
            <a:fillRect/>
          </a:stretch>
        </p:blipFill>
        <p:spPr>
          <a:xfrm>
            <a:off x="3563888" y="2636912"/>
            <a:ext cx="2459200" cy="3185914"/>
          </a:xfrm>
          <a:prstGeom prst="rect">
            <a:avLst/>
          </a:prstGeom>
        </p:spPr>
      </p:pic>
      <p:pic>
        <p:nvPicPr>
          <p:cNvPr id="14" name="Picture 13" descr="Markers removed.jpg"/>
          <p:cNvPicPr>
            <a:picLocks noChangeAspect="1"/>
          </p:cNvPicPr>
          <p:nvPr/>
        </p:nvPicPr>
        <p:blipFill>
          <a:blip r:embed="rId4" cstate="print"/>
          <a:stretch>
            <a:fillRect/>
          </a:stretch>
        </p:blipFill>
        <p:spPr>
          <a:xfrm>
            <a:off x="4572000" y="3501008"/>
            <a:ext cx="4298081" cy="32411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764704"/>
            <a:ext cx="6516216"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Contents</a:t>
            </a:r>
            <a:endParaRPr lang="en-GB" sz="5400" b="1" cap="none" spc="0" dirty="0">
              <a:ln/>
              <a:solidFill>
                <a:schemeClr val="accent3"/>
              </a:solidFill>
              <a:effectLst/>
            </a:endParaRPr>
          </a:p>
        </p:txBody>
      </p:sp>
      <p:sp>
        <p:nvSpPr>
          <p:cNvPr id="6" name="Rectangle 5"/>
          <p:cNvSpPr/>
          <p:nvPr/>
        </p:nvSpPr>
        <p:spPr>
          <a:xfrm>
            <a:off x="971600" y="2276872"/>
            <a:ext cx="7200800" cy="286232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914400" indent="-914400">
              <a:buAutoNum type="arabicPeriod"/>
            </a:pPr>
            <a:r>
              <a:rPr lang="en-US" sz="3600" b="1" cap="none" spc="0" dirty="0" smtClean="0">
                <a:ln/>
                <a:solidFill>
                  <a:schemeClr val="accent3"/>
                </a:solidFill>
                <a:effectLst/>
              </a:rPr>
              <a:t>Entering data</a:t>
            </a:r>
          </a:p>
          <a:p>
            <a:pPr marL="914400" indent="-914400">
              <a:buAutoNum type="arabicPeriod"/>
            </a:pPr>
            <a:r>
              <a:rPr lang="en-US" sz="3600" b="1" dirty="0" smtClean="0">
                <a:ln/>
                <a:solidFill>
                  <a:schemeClr val="accent3"/>
                </a:solidFill>
              </a:rPr>
              <a:t>Processing Data</a:t>
            </a:r>
          </a:p>
          <a:p>
            <a:pPr marL="914400" indent="-914400">
              <a:buAutoNum type="arabicPeriod"/>
            </a:pPr>
            <a:r>
              <a:rPr lang="en-US" sz="3600" b="1" cap="none" spc="0" dirty="0" smtClean="0">
                <a:ln/>
                <a:solidFill>
                  <a:schemeClr val="accent3"/>
                </a:solidFill>
                <a:effectLst/>
              </a:rPr>
              <a:t>Generating a line graph</a:t>
            </a:r>
          </a:p>
          <a:p>
            <a:pPr marL="914400" indent="-914400">
              <a:buAutoNum type="arabicPeriod"/>
            </a:pPr>
            <a:r>
              <a:rPr lang="en-US" sz="3600" b="1" dirty="0" smtClean="0">
                <a:ln/>
                <a:solidFill>
                  <a:schemeClr val="accent3"/>
                </a:solidFill>
              </a:rPr>
              <a:t>Adding error </a:t>
            </a:r>
            <a:r>
              <a:rPr lang="en-US" sz="3600" b="1" dirty="0" smtClean="0">
                <a:ln/>
                <a:solidFill>
                  <a:schemeClr val="accent3"/>
                </a:solidFill>
              </a:rPr>
              <a:t>bars</a:t>
            </a:r>
          </a:p>
          <a:p>
            <a:pPr marL="914400" indent="-914400">
              <a:buAutoNum type="arabicPeriod"/>
            </a:pPr>
            <a:r>
              <a:rPr lang="en-US" sz="3600" b="1" cap="none" spc="0" dirty="0" smtClean="0">
                <a:ln/>
                <a:solidFill>
                  <a:schemeClr val="accent3"/>
                </a:solidFill>
                <a:effectLst/>
              </a:rPr>
              <a:t>Using the Data Analysis add -in</a:t>
            </a:r>
            <a:endParaRPr lang="en-US" sz="36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END PRODUCT</a:t>
            </a:r>
            <a:endParaRPr lang="en-GB" sz="4400" b="1" cap="none" spc="0" dirty="0">
              <a:ln/>
              <a:solidFill>
                <a:schemeClr val="accent3"/>
              </a:solidFill>
              <a:effectLst/>
            </a:endParaRPr>
          </a:p>
        </p:txBody>
      </p:sp>
      <p:sp>
        <p:nvSpPr>
          <p:cNvPr id="6" name="Rectangle 5"/>
          <p:cNvSpPr/>
          <p:nvPr/>
        </p:nvSpPr>
        <p:spPr>
          <a:xfrm>
            <a:off x="4572000" y="1268761"/>
            <a:ext cx="432048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Or after tidying up and a little further editing . . . . </a:t>
            </a:r>
          </a:p>
        </p:txBody>
      </p:sp>
      <p:pic>
        <p:nvPicPr>
          <p:cNvPr id="10" name="Picture 9" descr="End Product.jpg"/>
          <p:cNvPicPr>
            <a:picLocks noChangeAspect="1"/>
          </p:cNvPicPr>
          <p:nvPr/>
        </p:nvPicPr>
        <p:blipFill>
          <a:blip r:embed="rId2" cstate="print"/>
          <a:stretch>
            <a:fillRect/>
          </a:stretch>
        </p:blipFill>
        <p:spPr>
          <a:xfrm>
            <a:off x="395536" y="836712"/>
            <a:ext cx="3955503" cy="2982838"/>
          </a:xfrm>
          <a:prstGeom prst="rect">
            <a:avLst/>
          </a:prstGeom>
        </p:spPr>
      </p:pic>
      <p:pic>
        <p:nvPicPr>
          <p:cNvPr id="11" name="Picture 10" descr="Final Graph.jpg"/>
          <p:cNvPicPr>
            <a:picLocks noChangeAspect="1"/>
          </p:cNvPicPr>
          <p:nvPr/>
        </p:nvPicPr>
        <p:blipFill>
          <a:blip r:embed="rId3" cstate="print"/>
          <a:stretch>
            <a:fillRect/>
          </a:stretch>
        </p:blipFill>
        <p:spPr>
          <a:xfrm>
            <a:off x="4644007" y="2348880"/>
            <a:ext cx="4262447" cy="4248472"/>
          </a:xfrm>
          <a:prstGeom prst="rect">
            <a:avLst/>
          </a:prstGeom>
        </p:spPr>
      </p:pic>
      <p:sp>
        <p:nvSpPr>
          <p:cNvPr id="14" name="Rectangle 13"/>
          <p:cNvSpPr/>
          <p:nvPr/>
        </p:nvSpPr>
        <p:spPr>
          <a:xfrm>
            <a:off x="251520" y="3995678"/>
            <a:ext cx="4104456" cy="286232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These instructions are for using Excel 2007. This is because the school computers have Excel 2007installed and it is also the version that I use. Later versions of Excel may differ. Furthermore, there may be other ways of obtaining the same end result. If you know an easier way, please share it!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Further data processing.</a:t>
            </a:r>
            <a:endParaRPr lang="en-GB" sz="4400" b="1" cap="none" spc="0" dirty="0">
              <a:ln/>
              <a:solidFill>
                <a:schemeClr val="accent3"/>
              </a:solidFill>
              <a:effectLst/>
            </a:endParaRPr>
          </a:p>
        </p:txBody>
      </p:sp>
      <p:sp>
        <p:nvSpPr>
          <p:cNvPr id="6" name="Rectangle 5"/>
          <p:cNvSpPr/>
          <p:nvPr/>
        </p:nvSpPr>
        <p:spPr>
          <a:xfrm>
            <a:off x="251520" y="1268761"/>
            <a:ext cx="3960440" cy="409342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The initial aim of the experiment was to investigate the effect of surface area to volume ratio on the rate of diffusion. The time taken for the blocks to go </a:t>
            </a:r>
            <a:r>
              <a:rPr lang="en-US" sz="2000" b="1" cap="none" spc="0" dirty="0" err="1" smtClean="0">
                <a:ln/>
                <a:solidFill>
                  <a:schemeClr val="accent3"/>
                </a:solidFill>
                <a:effectLst/>
              </a:rPr>
              <a:t>colourless</a:t>
            </a:r>
            <a:r>
              <a:rPr lang="en-US" sz="2000" b="1" cap="none" spc="0" dirty="0" smtClean="0">
                <a:ln/>
                <a:solidFill>
                  <a:schemeClr val="accent3"/>
                </a:solidFill>
                <a:effectLst/>
              </a:rPr>
              <a:t> is inversely proportional to the rate of diffusion. Therefore we need to calculate 1/time for each value and produce a further graph.</a:t>
            </a:r>
          </a:p>
          <a:p>
            <a:endParaRPr lang="en-US" sz="2000" b="1" dirty="0" smtClean="0">
              <a:ln/>
              <a:solidFill>
                <a:schemeClr val="accent3"/>
              </a:solidFill>
            </a:endParaRPr>
          </a:p>
          <a:p>
            <a:r>
              <a:rPr lang="en-US" sz="2000" b="1" cap="none" spc="0" dirty="0" smtClean="0">
                <a:ln/>
                <a:solidFill>
                  <a:schemeClr val="accent3"/>
                </a:solidFill>
                <a:effectLst/>
              </a:rPr>
              <a:t>First, copy and paste the first results table, change the headings and delete the data.</a:t>
            </a:r>
          </a:p>
        </p:txBody>
      </p:sp>
      <p:pic>
        <p:nvPicPr>
          <p:cNvPr id="8" name="Picture 7" descr="Table2.jpg"/>
          <p:cNvPicPr>
            <a:picLocks noChangeAspect="1"/>
          </p:cNvPicPr>
          <p:nvPr/>
        </p:nvPicPr>
        <p:blipFill>
          <a:blip r:embed="rId2" cstate="print"/>
          <a:stretch>
            <a:fillRect/>
          </a:stretch>
        </p:blipFill>
        <p:spPr>
          <a:xfrm>
            <a:off x="4572001" y="1268761"/>
            <a:ext cx="4320480" cy="43204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Further data processing.</a:t>
            </a:r>
            <a:endParaRPr lang="en-GB" sz="4400" b="1" cap="none" spc="0" dirty="0">
              <a:ln/>
              <a:solidFill>
                <a:schemeClr val="accent3"/>
              </a:solidFill>
              <a:effectLst/>
            </a:endParaRPr>
          </a:p>
        </p:txBody>
      </p:sp>
      <p:sp>
        <p:nvSpPr>
          <p:cNvPr id="6" name="Rectangle 5"/>
          <p:cNvSpPr/>
          <p:nvPr/>
        </p:nvSpPr>
        <p:spPr>
          <a:xfrm>
            <a:off x="251520" y="1268761"/>
            <a:ext cx="5040560" cy="501675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Select the first empty cell in Table 2. Left click the formulas bar and enter 1/C3.</a:t>
            </a: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r>
              <a:rPr lang="en-US" sz="2000" b="1" dirty="0" smtClean="0">
                <a:ln/>
                <a:solidFill>
                  <a:schemeClr val="accent3"/>
                </a:solidFill>
              </a:rPr>
              <a:t>Then press [enter]. The value for 1/time appears in the correct cell (C12). You will notice that it is a small decimal fraction. This can dealt with by either converting the time into minutes (not minutes and seconds) or using exponentials. More about this later.</a:t>
            </a:r>
            <a:endParaRPr lang="en-US" sz="2000" b="1" cap="none" spc="0" dirty="0" smtClean="0">
              <a:ln/>
              <a:solidFill>
                <a:schemeClr val="accent3"/>
              </a:solidFill>
              <a:effectLst/>
            </a:endParaRPr>
          </a:p>
        </p:txBody>
      </p:sp>
      <p:pic>
        <p:nvPicPr>
          <p:cNvPr id="8" name="Picture 7" descr="Formula.jpg"/>
          <p:cNvPicPr>
            <a:picLocks noChangeAspect="1"/>
          </p:cNvPicPr>
          <p:nvPr/>
        </p:nvPicPr>
        <p:blipFill>
          <a:blip r:embed="rId2" cstate="print"/>
          <a:stretch>
            <a:fillRect/>
          </a:stretch>
        </p:blipFill>
        <p:spPr>
          <a:xfrm>
            <a:off x="5436096" y="980728"/>
            <a:ext cx="3435857" cy="2672333"/>
          </a:xfrm>
          <a:prstGeom prst="rect">
            <a:avLst/>
          </a:prstGeom>
        </p:spPr>
      </p:pic>
      <p:pic>
        <p:nvPicPr>
          <p:cNvPr id="9" name="Picture 8" descr="Formula enter.jpg"/>
          <p:cNvPicPr>
            <a:picLocks noChangeAspect="1"/>
          </p:cNvPicPr>
          <p:nvPr/>
        </p:nvPicPr>
        <p:blipFill>
          <a:blip r:embed="rId3" cstate="print"/>
          <a:stretch>
            <a:fillRect/>
          </a:stretch>
        </p:blipFill>
        <p:spPr>
          <a:xfrm>
            <a:off x="5436096" y="3861048"/>
            <a:ext cx="3463585" cy="26642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Further data processing.</a:t>
            </a:r>
            <a:endParaRPr lang="en-GB" sz="4400" b="1" cap="none" spc="0" dirty="0">
              <a:ln/>
              <a:solidFill>
                <a:schemeClr val="accent3"/>
              </a:solidFill>
              <a:effectLst/>
            </a:endParaRPr>
          </a:p>
        </p:txBody>
      </p:sp>
      <p:sp>
        <p:nvSpPr>
          <p:cNvPr id="6" name="Rectangle 5"/>
          <p:cNvSpPr/>
          <p:nvPr/>
        </p:nvSpPr>
        <p:spPr>
          <a:xfrm>
            <a:off x="251520" y="764704"/>
            <a:ext cx="3312368" cy="594008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Click on the bottom right of cell C12 and drag to the bottom of the cell.</a:t>
            </a:r>
            <a:endParaRPr lang="en-US" sz="2000" b="1" dirty="0" smtClean="0">
              <a:ln/>
              <a:solidFill>
                <a:schemeClr val="accent3"/>
              </a:solidFill>
            </a:endParaRPr>
          </a:p>
          <a:p>
            <a:endParaRPr lang="en-US" sz="2000" b="1" cap="none" spc="0" dirty="0" smtClean="0">
              <a:ln/>
              <a:solidFill>
                <a:schemeClr val="accent3"/>
              </a:solidFill>
              <a:effectLst/>
            </a:endParaRPr>
          </a:p>
          <a:p>
            <a:r>
              <a:rPr lang="en-US" sz="2000" b="1" dirty="0" smtClean="0">
                <a:ln/>
                <a:solidFill>
                  <a:schemeClr val="accent3"/>
                </a:solidFill>
              </a:rPr>
              <a:t>Then press [enter]. The value for 1/time appears in the correct cell. You will notice that it is a small decimal fraction. This can dealt with by either converting the time into minutes (not minutes and seconds) or using exponentials. More about this later.</a:t>
            </a:r>
          </a:p>
          <a:p>
            <a:endParaRPr lang="en-US" sz="2000" b="1" cap="none" spc="0" dirty="0" smtClean="0">
              <a:ln/>
              <a:solidFill>
                <a:schemeClr val="accent3"/>
              </a:solidFill>
              <a:effectLst/>
            </a:endParaRPr>
          </a:p>
          <a:p>
            <a:r>
              <a:rPr lang="en-US" sz="2000" b="1" dirty="0" smtClean="0">
                <a:ln/>
                <a:solidFill>
                  <a:schemeClr val="accent3"/>
                </a:solidFill>
              </a:rPr>
              <a:t>Furthermore the mean values appear as zero. This is because the cells need formatting.</a:t>
            </a:r>
            <a:endParaRPr lang="en-US" sz="2000" b="1" cap="none" spc="0" dirty="0" smtClean="0">
              <a:ln/>
              <a:solidFill>
                <a:schemeClr val="accent3"/>
              </a:solidFill>
              <a:effectLst/>
            </a:endParaRPr>
          </a:p>
        </p:txBody>
      </p:sp>
      <p:pic>
        <p:nvPicPr>
          <p:cNvPr id="7" name="Picture 6" descr="Cell drag.jpg"/>
          <p:cNvPicPr>
            <a:picLocks noChangeAspect="1"/>
          </p:cNvPicPr>
          <p:nvPr/>
        </p:nvPicPr>
        <p:blipFill>
          <a:blip r:embed="rId2" cstate="print"/>
          <a:stretch>
            <a:fillRect/>
          </a:stretch>
        </p:blipFill>
        <p:spPr>
          <a:xfrm>
            <a:off x="5940152" y="692696"/>
            <a:ext cx="2983990" cy="2304256"/>
          </a:xfrm>
          <a:prstGeom prst="rect">
            <a:avLst/>
          </a:prstGeom>
        </p:spPr>
      </p:pic>
      <p:pic>
        <p:nvPicPr>
          <p:cNvPr id="11" name="Picture 10" descr="Rows Complete.jpg"/>
          <p:cNvPicPr>
            <a:picLocks noChangeAspect="1"/>
          </p:cNvPicPr>
          <p:nvPr/>
        </p:nvPicPr>
        <p:blipFill>
          <a:blip r:embed="rId3" cstate="print"/>
          <a:stretch>
            <a:fillRect/>
          </a:stretch>
        </p:blipFill>
        <p:spPr>
          <a:xfrm>
            <a:off x="3779912" y="1916832"/>
            <a:ext cx="2978464" cy="2304255"/>
          </a:xfrm>
          <a:prstGeom prst="rect">
            <a:avLst/>
          </a:prstGeom>
        </p:spPr>
      </p:pic>
      <p:pic>
        <p:nvPicPr>
          <p:cNvPr id="12" name="Picture 11" descr="Table complete.jpg"/>
          <p:cNvPicPr>
            <a:picLocks noChangeAspect="1"/>
          </p:cNvPicPr>
          <p:nvPr/>
        </p:nvPicPr>
        <p:blipFill>
          <a:blip r:embed="rId4" cstate="print"/>
          <a:stretch>
            <a:fillRect/>
          </a:stretch>
        </p:blipFill>
        <p:spPr>
          <a:xfrm>
            <a:off x="3779912" y="4509120"/>
            <a:ext cx="2805881" cy="2176072"/>
          </a:xfrm>
          <a:prstGeom prst="rect">
            <a:avLst/>
          </a:prstGeom>
        </p:spPr>
      </p:pic>
      <p:pic>
        <p:nvPicPr>
          <p:cNvPr id="10" name="Picture 9" descr="Column complete.jpg"/>
          <p:cNvPicPr>
            <a:picLocks noChangeAspect="1"/>
          </p:cNvPicPr>
          <p:nvPr/>
        </p:nvPicPr>
        <p:blipFill>
          <a:blip r:embed="rId5" cstate="print"/>
          <a:stretch>
            <a:fillRect/>
          </a:stretch>
        </p:blipFill>
        <p:spPr>
          <a:xfrm>
            <a:off x="5940152" y="3212976"/>
            <a:ext cx="2962008" cy="230425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 name="Picture 12" descr="Table 2 Complete.jpg"/>
          <p:cNvPicPr>
            <a:picLocks noChangeAspect="1"/>
          </p:cNvPicPr>
          <p:nvPr/>
        </p:nvPicPr>
        <p:blipFill>
          <a:blip r:embed="rId2" cstate="print"/>
          <a:stretch>
            <a:fillRect/>
          </a:stretch>
        </p:blipFill>
        <p:spPr>
          <a:xfrm>
            <a:off x="3491880" y="5171656"/>
            <a:ext cx="5486797" cy="1440579"/>
          </a:xfrm>
          <a:prstGeom prst="rect">
            <a:avLst/>
          </a:prstGeom>
        </p:spPr>
      </p:pic>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Formatting numerical values in cells</a:t>
            </a:r>
            <a:endParaRPr lang="en-GB" sz="4400" b="1" cap="none" spc="0" dirty="0">
              <a:ln/>
              <a:solidFill>
                <a:schemeClr val="accent3"/>
              </a:solidFill>
              <a:effectLst/>
            </a:endParaRPr>
          </a:p>
        </p:txBody>
      </p:sp>
      <p:sp>
        <p:nvSpPr>
          <p:cNvPr id="6" name="Rectangle 5"/>
          <p:cNvSpPr/>
          <p:nvPr/>
        </p:nvSpPr>
        <p:spPr>
          <a:xfrm>
            <a:off x="251520" y="1268761"/>
            <a:ext cx="3312368" cy="440120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Right click on the cell containing the first of the mean values and select [Format cells].</a:t>
            </a:r>
          </a:p>
          <a:p>
            <a:endParaRPr lang="en-US" sz="2000" b="1" dirty="0" smtClean="0">
              <a:ln/>
              <a:solidFill>
                <a:schemeClr val="accent3"/>
              </a:solidFill>
            </a:endParaRPr>
          </a:p>
          <a:p>
            <a:r>
              <a:rPr lang="en-US" sz="2000" b="1" cap="none" spc="0" dirty="0" smtClean="0">
                <a:ln/>
                <a:solidFill>
                  <a:schemeClr val="accent3"/>
                </a:solidFill>
                <a:effectLst/>
              </a:rPr>
              <a:t>Change the number of decimal places to the number required (here 6). Click [OK].</a:t>
            </a:r>
          </a:p>
          <a:p>
            <a:endParaRPr lang="en-US" sz="2000" b="1" dirty="0" smtClean="0">
              <a:ln/>
              <a:solidFill>
                <a:schemeClr val="accent3"/>
              </a:solidFill>
            </a:endParaRPr>
          </a:p>
          <a:p>
            <a:r>
              <a:rPr lang="en-US" sz="2000" b="1" cap="none" spc="0" dirty="0" smtClean="0">
                <a:ln/>
                <a:solidFill>
                  <a:schemeClr val="accent3"/>
                </a:solidFill>
                <a:effectLst/>
              </a:rPr>
              <a:t>Dragging the corner of the cell downwards from the bottom right corner will change the properties of the other cells in the column.</a:t>
            </a:r>
          </a:p>
        </p:txBody>
      </p:sp>
      <p:pic>
        <p:nvPicPr>
          <p:cNvPr id="8" name="Picture 7" descr="Format cells 1.jpg"/>
          <p:cNvPicPr>
            <a:picLocks noChangeAspect="1"/>
          </p:cNvPicPr>
          <p:nvPr/>
        </p:nvPicPr>
        <p:blipFill>
          <a:blip r:embed="rId3" cstate="print"/>
          <a:stretch>
            <a:fillRect/>
          </a:stretch>
        </p:blipFill>
        <p:spPr>
          <a:xfrm>
            <a:off x="4355976" y="764704"/>
            <a:ext cx="4469361" cy="3729433"/>
          </a:xfrm>
          <a:prstGeom prst="rect">
            <a:avLst/>
          </a:prstGeom>
        </p:spPr>
      </p:pic>
      <p:pic>
        <p:nvPicPr>
          <p:cNvPr id="9" name="Picture 8" descr="Decimal Places.jpg"/>
          <p:cNvPicPr>
            <a:picLocks noChangeAspect="1"/>
          </p:cNvPicPr>
          <p:nvPr/>
        </p:nvPicPr>
        <p:blipFill>
          <a:blip r:embed="rId4" cstate="print"/>
          <a:stretch>
            <a:fillRect/>
          </a:stretch>
        </p:blipFill>
        <p:spPr>
          <a:xfrm>
            <a:off x="3707904" y="3717032"/>
            <a:ext cx="3219822" cy="27964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76944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400" b="1" cap="none" spc="0" dirty="0" smtClean="0">
                <a:ln/>
                <a:solidFill>
                  <a:schemeClr val="accent3"/>
                </a:solidFill>
                <a:effectLst/>
              </a:rPr>
              <a:t>Using an exponential</a:t>
            </a:r>
            <a:endParaRPr lang="en-GB" sz="4400" b="1" cap="none" spc="0" dirty="0">
              <a:ln/>
              <a:solidFill>
                <a:schemeClr val="accent3"/>
              </a:solidFill>
              <a:effectLst/>
            </a:endParaRPr>
          </a:p>
        </p:txBody>
      </p:sp>
      <p:sp>
        <p:nvSpPr>
          <p:cNvPr id="6" name="Rectangle 5"/>
          <p:cNvSpPr/>
          <p:nvPr/>
        </p:nvSpPr>
        <p:spPr>
          <a:xfrm>
            <a:off x="3851920" y="908720"/>
            <a:ext cx="5184576" cy="378565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The number of decimal places is cumbersome. You can make a copy of the table, remove the data and using the formula bar, multiply the values by 1000. However, you must ensure that you enter x103 in your table and axis label.</a:t>
            </a:r>
          </a:p>
          <a:p>
            <a:endParaRPr lang="en-US" sz="2000" b="1" dirty="0" smtClean="0">
              <a:ln/>
              <a:solidFill>
                <a:schemeClr val="accent3"/>
              </a:solidFill>
            </a:endParaRPr>
          </a:p>
          <a:p>
            <a:r>
              <a:rPr lang="en-US" sz="2000" b="1" cap="none" spc="0" dirty="0" smtClean="0">
                <a:ln/>
                <a:solidFill>
                  <a:schemeClr val="accent3"/>
                </a:solidFill>
                <a:effectLst/>
              </a:rPr>
              <a:t>You may want to reformat the cells to change the number of decimal places.</a:t>
            </a:r>
          </a:p>
          <a:p>
            <a:endParaRPr lang="en-US" sz="2000" b="1" dirty="0" smtClean="0">
              <a:ln/>
              <a:solidFill>
                <a:schemeClr val="accent3"/>
              </a:solidFill>
            </a:endParaRPr>
          </a:p>
          <a:p>
            <a:r>
              <a:rPr lang="en-US" sz="2000" b="1" cap="none" spc="0" dirty="0" smtClean="0">
                <a:ln/>
                <a:solidFill>
                  <a:schemeClr val="accent3"/>
                </a:solidFill>
                <a:effectLst/>
              </a:rPr>
              <a:t>You can now use the data to produce a third graph following the same procedure as in slides 12-20.</a:t>
            </a:r>
          </a:p>
        </p:txBody>
      </p:sp>
      <p:pic>
        <p:nvPicPr>
          <p:cNvPr id="7" name="Picture 6" descr="Exponential.jpg"/>
          <p:cNvPicPr>
            <a:picLocks noChangeAspect="1"/>
          </p:cNvPicPr>
          <p:nvPr/>
        </p:nvPicPr>
        <p:blipFill>
          <a:blip r:embed="rId2" cstate="print"/>
          <a:stretch>
            <a:fillRect/>
          </a:stretch>
        </p:blipFill>
        <p:spPr>
          <a:xfrm>
            <a:off x="251520" y="980728"/>
            <a:ext cx="3504444" cy="3645024"/>
          </a:xfrm>
          <a:prstGeom prst="rect">
            <a:avLst/>
          </a:prstGeom>
        </p:spPr>
      </p:pic>
      <p:pic>
        <p:nvPicPr>
          <p:cNvPr id="10" name="Picture 9" descr="Rate complete.jpg"/>
          <p:cNvPicPr>
            <a:picLocks noChangeAspect="1"/>
          </p:cNvPicPr>
          <p:nvPr/>
        </p:nvPicPr>
        <p:blipFill>
          <a:blip r:embed="rId3" cstate="print"/>
          <a:stretch>
            <a:fillRect/>
          </a:stretch>
        </p:blipFill>
        <p:spPr>
          <a:xfrm>
            <a:off x="1707862" y="4869160"/>
            <a:ext cx="7151182" cy="183946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46331"/>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3600" b="1" cap="none" spc="0" dirty="0" smtClean="0">
                <a:ln/>
                <a:solidFill>
                  <a:schemeClr val="accent3"/>
                </a:solidFill>
                <a:effectLst/>
              </a:rPr>
              <a:t>Extrapolating the curve (Forecast function)</a:t>
            </a:r>
            <a:endParaRPr lang="en-GB" sz="3600" b="1" cap="none" spc="0" dirty="0">
              <a:ln/>
              <a:solidFill>
                <a:schemeClr val="accent3"/>
              </a:solidFill>
              <a:effectLst/>
            </a:endParaRPr>
          </a:p>
        </p:txBody>
      </p:sp>
      <p:sp>
        <p:nvSpPr>
          <p:cNvPr id="6" name="Rectangle 5"/>
          <p:cNvSpPr/>
          <p:nvPr/>
        </p:nvSpPr>
        <p:spPr>
          <a:xfrm>
            <a:off x="251520" y="692696"/>
            <a:ext cx="4680520" cy="193899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It is possible to extend the curve beyond the data range. Here I am going to extend backwards to where the theoretical SA:V ratio is zero (this would be a DCPIP/agar cube of infinite size!). You can extrapolate forwards too.</a:t>
            </a:r>
          </a:p>
        </p:txBody>
      </p:sp>
      <p:pic>
        <p:nvPicPr>
          <p:cNvPr id="8" name="Picture 7" descr="Extrapolate.jpg"/>
          <p:cNvPicPr>
            <a:picLocks noChangeAspect="1"/>
          </p:cNvPicPr>
          <p:nvPr/>
        </p:nvPicPr>
        <p:blipFill>
          <a:blip r:embed="rId2" cstate="print"/>
          <a:stretch>
            <a:fillRect/>
          </a:stretch>
        </p:blipFill>
        <p:spPr>
          <a:xfrm>
            <a:off x="251521" y="2636912"/>
            <a:ext cx="3079990" cy="4082777"/>
          </a:xfrm>
          <a:prstGeom prst="rect">
            <a:avLst/>
          </a:prstGeom>
        </p:spPr>
      </p:pic>
      <p:pic>
        <p:nvPicPr>
          <p:cNvPr id="7" name="Picture 6" descr="Graph for Rate Final.jpg"/>
          <p:cNvPicPr>
            <a:picLocks noChangeAspect="1"/>
          </p:cNvPicPr>
          <p:nvPr/>
        </p:nvPicPr>
        <p:blipFill>
          <a:blip r:embed="rId3" cstate="print"/>
          <a:stretch>
            <a:fillRect/>
          </a:stretch>
        </p:blipFill>
        <p:spPr>
          <a:xfrm>
            <a:off x="4836138" y="692696"/>
            <a:ext cx="4041675" cy="60486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6" name="Rectangle 5"/>
          <p:cNvSpPr/>
          <p:nvPr/>
        </p:nvSpPr>
        <p:spPr>
          <a:xfrm>
            <a:off x="251520" y="1052736"/>
            <a:ext cx="8640960" cy="440120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Font typeface="Wingdings" pitchFamily="2" charset="2"/>
              <a:buChar char="q"/>
            </a:pPr>
            <a:r>
              <a:rPr lang="en-US" sz="2000" b="1" cap="none" spc="0" dirty="0" smtClean="0">
                <a:ln/>
                <a:solidFill>
                  <a:schemeClr val="accent3"/>
                </a:solidFill>
                <a:effectLst/>
              </a:rPr>
              <a:t> The purpose of any data processing is to assist in the interpretation of data. The last graph (previous slide) clearly show that the rate of diffusion into the blocks increases exponentially as the SA:V ratio increases.</a:t>
            </a:r>
          </a:p>
          <a:p>
            <a:pPr>
              <a:buFont typeface="Wingdings" pitchFamily="2" charset="2"/>
              <a:buChar char="q"/>
            </a:pPr>
            <a:r>
              <a:rPr lang="en-US" sz="2000" b="1" dirty="0" smtClean="0">
                <a:ln/>
                <a:solidFill>
                  <a:schemeClr val="accent3"/>
                </a:solidFill>
              </a:rPr>
              <a:t> Always remember the purpose of your investigation and any interpretation of the results must be made in a biological context.</a:t>
            </a:r>
          </a:p>
          <a:p>
            <a:pPr>
              <a:buFont typeface="Wingdings" pitchFamily="2" charset="2"/>
              <a:buChar char="q"/>
            </a:pPr>
            <a:r>
              <a:rPr lang="en-US" sz="2000" b="1" cap="none" spc="0" dirty="0" smtClean="0">
                <a:ln/>
                <a:solidFill>
                  <a:schemeClr val="accent3"/>
                </a:solidFill>
                <a:effectLst/>
              </a:rPr>
              <a:t> Shrink results tables to a single page. Place them on a separate page if you need to. Consider whether they fit the page best in portrait or landscape. </a:t>
            </a:r>
            <a:r>
              <a:rPr lang="en-US" sz="2000" b="1" dirty="0" smtClean="0">
                <a:ln/>
                <a:solidFill>
                  <a:schemeClr val="accent3"/>
                </a:solidFill>
              </a:rPr>
              <a:t>A results table should not be split between two pages though separate table may be placed on different pages.</a:t>
            </a:r>
          </a:p>
          <a:p>
            <a:pPr>
              <a:buFont typeface="Wingdings" pitchFamily="2" charset="2"/>
              <a:buChar char="q"/>
            </a:pPr>
            <a:r>
              <a:rPr lang="en-US" sz="2000" b="1" cap="none" spc="0" dirty="0" smtClean="0">
                <a:ln/>
                <a:solidFill>
                  <a:schemeClr val="accent3"/>
                </a:solidFill>
                <a:effectLst/>
              </a:rPr>
              <a:t> Always explain how you have mathematically processed the data, including any formulae. (You do not need to explain the steps followed on Excel).</a:t>
            </a:r>
          </a:p>
          <a:p>
            <a:pPr>
              <a:buFont typeface="Wingdings" pitchFamily="2" charset="2"/>
              <a:buChar char="q"/>
            </a:pPr>
            <a:r>
              <a:rPr lang="en-US" sz="2000" b="1" dirty="0" smtClean="0">
                <a:ln/>
                <a:solidFill>
                  <a:schemeClr val="accent3"/>
                </a:solidFill>
              </a:rPr>
              <a:t> Data processing can be very time consuming and you may not know how to do what you want to do. There are many useful tutorials on </a:t>
            </a:r>
            <a:r>
              <a:rPr lang="en-US" sz="2000" b="1" dirty="0" err="1" smtClean="0">
                <a:ln/>
                <a:solidFill>
                  <a:schemeClr val="accent3"/>
                </a:solidFill>
              </a:rPr>
              <a:t>Youtube</a:t>
            </a:r>
            <a:r>
              <a:rPr lang="en-US" sz="2000" b="1" dirty="0" smtClean="0">
                <a:ln/>
                <a:solidFill>
                  <a:schemeClr val="accent3"/>
                </a:solidFill>
              </a:rPr>
              <a:t> and online forums. </a:t>
            </a:r>
            <a:r>
              <a:rPr lang="en-US" sz="2000" b="1" cap="none" spc="0" dirty="0" smtClean="0">
                <a:ln/>
                <a:solidFill>
                  <a:schemeClr val="accent3"/>
                </a:solidFill>
                <a:effectLst/>
              </a:rPr>
              <a:t> </a:t>
            </a: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Things to keep in mind . . . .</a:t>
            </a:r>
            <a:endParaRPr lang="en-GB" sz="4800" b="1" cap="none" spc="0" dirty="0">
              <a:ln/>
              <a:solidFill>
                <a:schemeClr val="accent3"/>
              </a:solidFill>
              <a:effectLst/>
            </a:endParaRPr>
          </a:p>
        </p:txBody>
      </p:sp>
      <p:sp>
        <p:nvSpPr>
          <p:cNvPr id="10" name="Rectangle 9"/>
          <p:cNvSpPr/>
          <p:nvPr/>
        </p:nvSpPr>
        <p:spPr>
          <a:xfrm>
            <a:off x="251520" y="5733256"/>
            <a:ext cx="6624736" cy="101566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This slide links to a </a:t>
            </a:r>
            <a:r>
              <a:rPr lang="en-US" sz="2000" b="1" cap="none" spc="0" dirty="0" err="1" smtClean="0">
                <a:ln/>
                <a:solidFill>
                  <a:schemeClr val="accent3"/>
                </a:solidFill>
                <a:effectLst/>
              </a:rPr>
              <a:t>Youtube</a:t>
            </a:r>
            <a:r>
              <a:rPr lang="en-US" sz="2000" b="1" cap="none" spc="0" dirty="0" smtClean="0">
                <a:ln/>
                <a:solidFill>
                  <a:schemeClr val="accent3"/>
                </a:solidFill>
                <a:effectLst/>
              </a:rPr>
              <a:t> </a:t>
            </a:r>
            <a:r>
              <a:rPr lang="en-GB" sz="2000" b="1" dirty="0" smtClean="0">
                <a:ln/>
                <a:solidFill>
                  <a:schemeClr val="accent3"/>
                </a:solidFill>
              </a:rPr>
              <a:t>clip shows you how to plot a column chart of several means and then how to apply 95% confidence limit error bars to each individual mean.</a:t>
            </a:r>
            <a:r>
              <a:rPr lang="en-US" sz="2000" b="1" cap="none" spc="0" dirty="0" smtClean="0">
                <a:ln/>
                <a:solidFill>
                  <a:schemeClr val="accent3"/>
                </a:solidFill>
                <a:effectLst/>
              </a:rPr>
              <a:t> </a:t>
            </a:r>
          </a:p>
        </p:txBody>
      </p:sp>
      <p:pic>
        <p:nvPicPr>
          <p:cNvPr id="13" name="Picture 12" descr="YouTube.png">
            <a:hlinkClick r:id="rId2"/>
          </p:cNvPr>
          <p:cNvPicPr>
            <a:picLocks noChangeAspect="1"/>
          </p:cNvPicPr>
          <p:nvPr/>
        </p:nvPicPr>
        <p:blipFill>
          <a:blip r:embed="rId3" cstate="print"/>
          <a:stretch>
            <a:fillRect/>
          </a:stretch>
        </p:blipFill>
        <p:spPr>
          <a:xfrm>
            <a:off x="7524328" y="5373216"/>
            <a:ext cx="1196752" cy="119675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6" name="Rectangle 5"/>
          <p:cNvSpPr/>
          <p:nvPr/>
        </p:nvSpPr>
        <p:spPr>
          <a:xfrm>
            <a:off x="251520" y="1052736"/>
            <a:ext cx="8640960" cy="532453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This is a very useful add-in but you may need to enable </a:t>
            </a:r>
            <a:r>
              <a:rPr lang="en-US" sz="2000" b="1" dirty="0" smtClean="0">
                <a:ln/>
                <a:solidFill>
                  <a:schemeClr val="accent3"/>
                </a:solidFill>
              </a:rPr>
              <a:t>it in Excel. From the office.microsoft.com . . . . </a:t>
            </a: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endParaRPr lang="en-US" sz="2000" b="1" cap="none" spc="0" dirty="0" smtClean="0">
              <a:ln/>
              <a:solidFill>
                <a:schemeClr val="accent3"/>
              </a:solidFill>
              <a:effectLst/>
            </a:endParaRPr>
          </a:p>
          <a:p>
            <a:endParaRPr lang="en-US" sz="2000" b="1" dirty="0" smtClean="0">
              <a:ln/>
              <a:solidFill>
                <a:schemeClr val="accent3"/>
              </a:solidFill>
            </a:endParaRPr>
          </a:p>
          <a:p>
            <a:r>
              <a:rPr lang="en-US" sz="2000" b="1" cap="none" spc="0" dirty="0" smtClean="0">
                <a:ln/>
                <a:solidFill>
                  <a:schemeClr val="accent3"/>
                </a:solidFill>
                <a:effectLst/>
              </a:rPr>
              <a:t>Screenshots follow on the next slides.</a:t>
            </a:r>
            <a:endParaRPr lang="en-US" sz="2000" b="1" cap="none" spc="0" dirty="0" smtClean="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pic>
        <p:nvPicPr>
          <p:cNvPr id="8" name="Picture 7" descr="Analysis Toolpack.jpg"/>
          <p:cNvPicPr>
            <a:picLocks noChangeAspect="1"/>
          </p:cNvPicPr>
          <p:nvPr/>
        </p:nvPicPr>
        <p:blipFill>
          <a:blip r:embed="rId2" cstate="print"/>
          <a:stretch>
            <a:fillRect/>
          </a:stretch>
        </p:blipFill>
        <p:spPr>
          <a:xfrm>
            <a:off x="323528" y="1988840"/>
            <a:ext cx="6991350" cy="37528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6" name="Rectangle 5"/>
          <p:cNvSpPr/>
          <p:nvPr/>
        </p:nvSpPr>
        <p:spPr>
          <a:xfrm>
            <a:off x="251520" y="1052736"/>
            <a:ext cx="8640960"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1. Click </a:t>
            </a:r>
            <a:r>
              <a:rPr lang="en-GB" sz="2000" b="1" dirty="0" smtClean="0">
                <a:ln/>
                <a:solidFill>
                  <a:schemeClr val="accent3"/>
                </a:solidFill>
              </a:rPr>
              <a:t>the Microsoft Office Button , and then click Excel Options.</a:t>
            </a:r>
            <a:endParaRPr lang="en-US" sz="2000" b="1" cap="none" spc="0" dirty="0" smtClean="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pic>
        <p:nvPicPr>
          <p:cNvPr id="9" name="Picture 8" descr="Excel Options.jpg"/>
          <p:cNvPicPr>
            <a:picLocks noChangeAspect="1"/>
          </p:cNvPicPr>
          <p:nvPr/>
        </p:nvPicPr>
        <p:blipFill>
          <a:blip r:embed="rId2" cstate="print"/>
          <a:stretch>
            <a:fillRect/>
          </a:stretch>
        </p:blipFill>
        <p:spPr>
          <a:xfrm>
            <a:off x="395536" y="1556792"/>
            <a:ext cx="4057650" cy="4257675"/>
          </a:xfrm>
          <a:prstGeom prst="rect">
            <a:avLst/>
          </a:prstGeom>
        </p:spPr>
      </p:pic>
      <p:sp>
        <p:nvSpPr>
          <p:cNvPr id="10" name="Rectangle 9"/>
          <p:cNvSpPr/>
          <p:nvPr/>
        </p:nvSpPr>
        <p:spPr>
          <a:xfrm>
            <a:off x="1547664" y="2420888"/>
            <a:ext cx="280831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476672"/>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914400" indent="-914400" algn="ctr"/>
            <a:r>
              <a:rPr lang="en-US" sz="5400" b="1" cap="none" spc="0" dirty="0" smtClean="0">
                <a:ln/>
                <a:solidFill>
                  <a:schemeClr val="accent3"/>
                </a:solidFill>
                <a:effectLst/>
              </a:rPr>
              <a:t>Entering data</a:t>
            </a:r>
          </a:p>
        </p:txBody>
      </p:sp>
      <p:sp>
        <p:nvSpPr>
          <p:cNvPr id="7" name="Rectangle 6"/>
          <p:cNvSpPr/>
          <p:nvPr/>
        </p:nvSpPr>
        <p:spPr>
          <a:xfrm>
            <a:off x="4788023" y="1556792"/>
            <a:ext cx="4104457" cy="513986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Excel is designed for processing data and it is much easier to process your data this way than entering it into a table in Word. </a:t>
            </a:r>
            <a:r>
              <a:rPr lang="en-US" sz="2000" b="1" dirty="0" smtClean="0">
                <a:ln/>
                <a:solidFill>
                  <a:schemeClr val="accent3"/>
                </a:solidFill>
              </a:rPr>
              <a:t>Finished tables can be copied and pasted into your laboratory report.</a:t>
            </a:r>
          </a:p>
          <a:p>
            <a:endParaRPr lang="en-US" sz="2000" b="1" cap="none" spc="0" dirty="0">
              <a:ln/>
              <a:solidFill>
                <a:schemeClr val="accent3"/>
              </a:solidFill>
              <a:effectLst/>
            </a:endParaRPr>
          </a:p>
          <a:p>
            <a:pPr>
              <a:buFont typeface="Arial" pitchFamily="34" charset="0"/>
              <a:buChar char="•"/>
            </a:pPr>
            <a:r>
              <a:rPr lang="en-US" sz="2000" b="1" dirty="0" smtClean="0">
                <a:ln/>
                <a:solidFill>
                  <a:schemeClr val="accent3"/>
                </a:solidFill>
              </a:rPr>
              <a:t> Data should be presented as clearly as possible.</a:t>
            </a:r>
            <a:endParaRPr lang="en-US" sz="2000" b="1" cap="none" spc="0" dirty="0" smtClean="0">
              <a:ln/>
              <a:solidFill>
                <a:schemeClr val="accent3"/>
              </a:solidFill>
              <a:effectLst/>
            </a:endParaRPr>
          </a:p>
          <a:p>
            <a:pPr>
              <a:buFont typeface="Arial" pitchFamily="34" charset="0"/>
              <a:buChar char="•"/>
            </a:pPr>
            <a:r>
              <a:rPr lang="en-US" sz="2000" b="1" dirty="0" smtClean="0">
                <a:ln/>
                <a:solidFill>
                  <a:schemeClr val="accent3"/>
                </a:solidFill>
              </a:rPr>
              <a:t> Include the uncertainties.</a:t>
            </a:r>
          </a:p>
          <a:p>
            <a:pPr>
              <a:buFont typeface="Arial" pitchFamily="34" charset="0"/>
              <a:buChar char="•"/>
            </a:pPr>
            <a:r>
              <a:rPr lang="en-US" sz="2000" b="1" cap="none" spc="0" dirty="0">
                <a:ln/>
                <a:solidFill>
                  <a:schemeClr val="accent3"/>
                </a:solidFill>
                <a:effectLst/>
              </a:rPr>
              <a:t> </a:t>
            </a:r>
            <a:r>
              <a:rPr lang="en-US" sz="2000" b="1" cap="none" spc="0" dirty="0" smtClean="0">
                <a:ln/>
                <a:solidFill>
                  <a:schemeClr val="accent3"/>
                </a:solidFill>
                <a:effectLst/>
              </a:rPr>
              <a:t>Add the cell borders.</a:t>
            </a:r>
          </a:p>
          <a:p>
            <a:pPr>
              <a:buFont typeface="Arial" pitchFamily="34" charset="0"/>
              <a:buChar char="•"/>
            </a:pPr>
            <a:r>
              <a:rPr lang="en-US" sz="2000" b="1" dirty="0">
                <a:ln/>
                <a:solidFill>
                  <a:schemeClr val="accent3"/>
                </a:solidFill>
              </a:rPr>
              <a:t> </a:t>
            </a:r>
            <a:r>
              <a:rPr lang="en-US" sz="2000" b="1" dirty="0" smtClean="0">
                <a:ln/>
                <a:solidFill>
                  <a:schemeClr val="accent3"/>
                </a:solidFill>
              </a:rPr>
              <a:t>Be consistent with the number of decimal places. This may require formatting the cells. . . .</a:t>
            </a:r>
            <a:endParaRPr lang="en-US" sz="2000" b="1" cap="none" spc="0" dirty="0" smtClean="0">
              <a:ln/>
              <a:solidFill>
                <a:schemeClr val="accent3"/>
              </a:solidFill>
              <a:effectLst/>
            </a:endParaRPr>
          </a:p>
          <a:p>
            <a:endParaRPr lang="en-US" sz="2400" b="1" dirty="0">
              <a:ln/>
              <a:solidFill>
                <a:schemeClr val="accent3"/>
              </a:solidFill>
            </a:endParaRPr>
          </a:p>
          <a:p>
            <a:endParaRPr lang="en-US" sz="2400" b="1" cap="none" spc="0" dirty="0">
              <a:ln/>
              <a:solidFill>
                <a:schemeClr val="accent3"/>
              </a:solidFill>
              <a:effectLst/>
            </a:endParaRPr>
          </a:p>
        </p:txBody>
      </p:sp>
      <p:pic>
        <p:nvPicPr>
          <p:cNvPr id="9" name="Picture 8" descr="Single trial results.jpg"/>
          <p:cNvPicPr>
            <a:picLocks noChangeAspect="1"/>
          </p:cNvPicPr>
          <p:nvPr/>
        </p:nvPicPr>
        <p:blipFill>
          <a:blip r:embed="rId2" cstate="print"/>
          <a:stretch>
            <a:fillRect/>
          </a:stretch>
        </p:blipFill>
        <p:spPr>
          <a:xfrm>
            <a:off x="251520" y="1628800"/>
            <a:ext cx="4392488" cy="439248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6" name="Rectangle 5"/>
          <p:cNvSpPr/>
          <p:nvPr/>
        </p:nvSpPr>
        <p:spPr>
          <a:xfrm>
            <a:off x="251520" y="1052736"/>
            <a:ext cx="8640960"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2. </a:t>
            </a:r>
            <a:r>
              <a:rPr lang="en-GB" sz="2000" b="1" dirty="0" smtClean="0">
                <a:ln/>
                <a:solidFill>
                  <a:schemeClr val="accent3"/>
                </a:solidFill>
              </a:rPr>
              <a:t>Click Add-Ins, and then in the Manage box, select Excel Add-ins.</a:t>
            </a:r>
            <a:endParaRPr lang="en-US" sz="2000" b="1" cap="none" spc="0" dirty="0" smtClean="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pic>
        <p:nvPicPr>
          <p:cNvPr id="8" name="Picture 7" descr="Add-ins.jpg"/>
          <p:cNvPicPr>
            <a:picLocks noChangeAspect="1"/>
          </p:cNvPicPr>
          <p:nvPr/>
        </p:nvPicPr>
        <p:blipFill>
          <a:blip r:embed="rId2" cstate="print"/>
          <a:stretch>
            <a:fillRect/>
          </a:stretch>
        </p:blipFill>
        <p:spPr>
          <a:xfrm>
            <a:off x="467544" y="1700808"/>
            <a:ext cx="4061882" cy="3312368"/>
          </a:xfrm>
          <a:prstGeom prst="rect">
            <a:avLst/>
          </a:prstGeom>
        </p:spPr>
      </p:pic>
      <p:pic>
        <p:nvPicPr>
          <p:cNvPr id="11" name="Picture 10" descr="Excel Add-ins.jpg"/>
          <p:cNvPicPr>
            <a:picLocks noChangeAspect="1"/>
          </p:cNvPicPr>
          <p:nvPr/>
        </p:nvPicPr>
        <p:blipFill>
          <a:blip r:embed="rId3" cstate="print"/>
          <a:stretch>
            <a:fillRect/>
          </a:stretch>
        </p:blipFill>
        <p:spPr>
          <a:xfrm>
            <a:off x="4643315" y="2708920"/>
            <a:ext cx="4249165" cy="3600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9" name="Rectangle 8"/>
          <p:cNvSpPr/>
          <p:nvPr/>
        </p:nvSpPr>
        <p:spPr>
          <a:xfrm>
            <a:off x="251520" y="1052736"/>
            <a:ext cx="8640960"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3. Click Go. </a:t>
            </a:r>
            <a:endParaRPr lang="en-US" sz="2000" b="1" cap="none" spc="0" dirty="0" smtClean="0">
              <a:ln/>
              <a:solidFill>
                <a:schemeClr val="accent3"/>
              </a:solidFill>
              <a:effectLst/>
            </a:endParaRPr>
          </a:p>
        </p:txBody>
      </p:sp>
      <p:pic>
        <p:nvPicPr>
          <p:cNvPr id="12" name="Picture 11" descr="Click Go.jpg"/>
          <p:cNvPicPr>
            <a:picLocks noChangeAspect="1"/>
          </p:cNvPicPr>
          <p:nvPr/>
        </p:nvPicPr>
        <p:blipFill>
          <a:blip r:embed="rId2" cstate="print"/>
          <a:stretch>
            <a:fillRect/>
          </a:stretch>
        </p:blipFill>
        <p:spPr>
          <a:xfrm>
            <a:off x="395536" y="1556792"/>
            <a:ext cx="4150183" cy="3384376"/>
          </a:xfrm>
          <a:prstGeom prst="rect">
            <a:avLst/>
          </a:prstGeom>
        </p:spPr>
      </p:pic>
      <p:sp>
        <p:nvSpPr>
          <p:cNvPr id="13" name="Rectangle 12"/>
          <p:cNvSpPr/>
          <p:nvPr/>
        </p:nvSpPr>
        <p:spPr>
          <a:xfrm>
            <a:off x="4716016" y="1556792"/>
            <a:ext cx="4328864" cy="101566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4</a:t>
            </a:r>
            <a:r>
              <a:rPr lang="en-GB" sz="2000" b="1" dirty="0" smtClean="0">
                <a:ln/>
                <a:solidFill>
                  <a:schemeClr val="accent3"/>
                </a:solidFill>
              </a:rPr>
              <a:t>. In the Add-Ins available box, select the Analysis </a:t>
            </a:r>
            <a:r>
              <a:rPr lang="en-GB" sz="2000" b="1" dirty="0" err="1" smtClean="0">
                <a:ln/>
                <a:solidFill>
                  <a:schemeClr val="accent3"/>
                </a:solidFill>
              </a:rPr>
              <a:t>ToolPak</a:t>
            </a:r>
            <a:r>
              <a:rPr lang="en-GB" sz="2000" b="1" dirty="0" smtClean="0">
                <a:ln/>
                <a:solidFill>
                  <a:schemeClr val="accent3"/>
                </a:solidFill>
              </a:rPr>
              <a:t> check box, and then click OK.</a:t>
            </a:r>
            <a:endParaRPr lang="en-US" sz="2000" b="1" cap="none" spc="0" dirty="0" smtClean="0">
              <a:ln/>
              <a:solidFill>
                <a:schemeClr val="accent3"/>
              </a:solidFill>
              <a:effectLst/>
            </a:endParaRPr>
          </a:p>
        </p:txBody>
      </p:sp>
      <p:pic>
        <p:nvPicPr>
          <p:cNvPr id="14" name="Picture 13" descr="Analysis Toolpak.jpg"/>
          <p:cNvPicPr>
            <a:picLocks noChangeAspect="1"/>
          </p:cNvPicPr>
          <p:nvPr/>
        </p:nvPicPr>
        <p:blipFill>
          <a:blip r:embed="rId3" cstate="print"/>
          <a:stretch>
            <a:fillRect/>
          </a:stretch>
        </p:blipFill>
        <p:spPr>
          <a:xfrm>
            <a:off x="4860032" y="2708920"/>
            <a:ext cx="2838450" cy="3581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4" name="Rectangle 3"/>
          <p:cNvSpPr/>
          <p:nvPr/>
        </p:nvSpPr>
        <p:spPr>
          <a:xfrm>
            <a:off x="251520" y="1052736"/>
            <a:ext cx="8640960" cy="378565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5</a:t>
            </a:r>
            <a:r>
              <a:rPr lang="en-GB" sz="2000" b="1" dirty="0" smtClean="0">
                <a:ln/>
                <a:solidFill>
                  <a:schemeClr val="accent3"/>
                </a:solidFill>
              </a:rPr>
              <a:t>. After you load the Analysis </a:t>
            </a:r>
            <a:r>
              <a:rPr lang="en-GB" sz="2000" b="1" dirty="0" err="1" smtClean="0">
                <a:ln/>
                <a:solidFill>
                  <a:schemeClr val="accent3"/>
                </a:solidFill>
              </a:rPr>
              <a:t>ToolPak</a:t>
            </a:r>
            <a:r>
              <a:rPr lang="en-GB" sz="2000" b="1" dirty="0" smtClean="0">
                <a:ln/>
                <a:solidFill>
                  <a:schemeClr val="accent3"/>
                </a:solidFill>
              </a:rPr>
              <a:t>, the Data Analysis command is available in the Analysis group on the Data tab</a:t>
            </a:r>
            <a:r>
              <a:rPr lang="en-GB" sz="2000" b="1" dirty="0" smtClean="0">
                <a:ln/>
                <a:solidFill>
                  <a:schemeClr val="accent3"/>
                </a:solidFill>
              </a:rPr>
              <a:t>.</a:t>
            </a: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r>
              <a:rPr lang="en-GB" sz="2000" b="1" cap="none" spc="0" dirty="0" smtClean="0">
                <a:ln/>
                <a:solidFill>
                  <a:schemeClr val="accent3"/>
                </a:solidFill>
                <a:effectLst/>
              </a:rPr>
              <a:t>We can now use this to help us to add error bars to graphs as well as provide us with a full data analysis . . . . </a:t>
            </a:r>
            <a:endParaRPr lang="en-US" sz="2000" b="1" cap="none" spc="0" dirty="0" smtClean="0">
              <a:ln/>
              <a:solidFill>
                <a:schemeClr val="accent3"/>
              </a:solidFill>
              <a:effectLst/>
            </a:endParaRPr>
          </a:p>
        </p:txBody>
      </p:sp>
      <p:pic>
        <p:nvPicPr>
          <p:cNvPr id="6" name="Picture 5" descr="Data Tab.jpg"/>
          <p:cNvPicPr>
            <a:picLocks noChangeAspect="1"/>
          </p:cNvPicPr>
          <p:nvPr/>
        </p:nvPicPr>
        <p:blipFill>
          <a:blip r:embed="rId2" cstate="print"/>
          <a:stretch>
            <a:fillRect/>
          </a:stretch>
        </p:blipFill>
        <p:spPr>
          <a:xfrm>
            <a:off x="251520" y="1988840"/>
            <a:ext cx="8640960" cy="1671809"/>
          </a:xfrm>
          <a:prstGeom prst="rect">
            <a:avLst/>
          </a:prstGeom>
        </p:spPr>
      </p:pic>
      <p:sp>
        <p:nvSpPr>
          <p:cNvPr id="11" name="Freeform 10"/>
          <p:cNvSpPr/>
          <p:nvPr/>
        </p:nvSpPr>
        <p:spPr>
          <a:xfrm>
            <a:off x="7863840" y="2185416"/>
            <a:ext cx="886968" cy="841248"/>
          </a:xfrm>
          <a:custGeom>
            <a:avLst/>
            <a:gdLst>
              <a:gd name="connsiteX0" fmla="*/ 475488 w 886968"/>
              <a:gd name="connsiteY0" fmla="*/ 0 h 841248"/>
              <a:gd name="connsiteX1" fmla="*/ 384048 w 886968"/>
              <a:gd name="connsiteY1" fmla="*/ 9144 h 841248"/>
              <a:gd name="connsiteX2" fmla="*/ 283464 w 886968"/>
              <a:gd name="connsiteY2" fmla="*/ 36576 h 841248"/>
              <a:gd name="connsiteX3" fmla="*/ 210312 w 886968"/>
              <a:gd name="connsiteY3" fmla="*/ 54864 h 841248"/>
              <a:gd name="connsiteX4" fmla="*/ 155448 w 886968"/>
              <a:gd name="connsiteY4" fmla="*/ 100584 h 841248"/>
              <a:gd name="connsiteX5" fmla="*/ 109728 w 886968"/>
              <a:gd name="connsiteY5" fmla="*/ 155448 h 841248"/>
              <a:gd name="connsiteX6" fmla="*/ 91440 w 886968"/>
              <a:gd name="connsiteY6" fmla="*/ 210312 h 841248"/>
              <a:gd name="connsiteX7" fmla="*/ 54864 w 886968"/>
              <a:gd name="connsiteY7" fmla="*/ 265176 h 841248"/>
              <a:gd name="connsiteX8" fmla="*/ 45720 w 886968"/>
              <a:gd name="connsiteY8" fmla="*/ 292608 h 841248"/>
              <a:gd name="connsiteX9" fmla="*/ 27432 w 886968"/>
              <a:gd name="connsiteY9" fmla="*/ 320040 h 841248"/>
              <a:gd name="connsiteX10" fmla="*/ 9144 w 886968"/>
              <a:gd name="connsiteY10" fmla="*/ 374904 h 841248"/>
              <a:gd name="connsiteX11" fmla="*/ 0 w 886968"/>
              <a:gd name="connsiteY11" fmla="*/ 402336 h 841248"/>
              <a:gd name="connsiteX12" fmla="*/ 9144 w 886968"/>
              <a:gd name="connsiteY12" fmla="*/ 530352 h 841248"/>
              <a:gd name="connsiteX13" fmla="*/ 27432 w 886968"/>
              <a:gd name="connsiteY13" fmla="*/ 585216 h 841248"/>
              <a:gd name="connsiteX14" fmla="*/ 45720 w 886968"/>
              <a:gd name="connsiteY14" fmla="*/ 640080 h 841248"/>
              <a:gd name="connsiteX15" fmla="*/ 64008 w 886968"/>
              <a:gd name="connsiteY15" fmla="*/ 667512 h 841248"/>
              <a:gd name="connsiteX16" fmla="*/ 91440 w 886968"/>
              <a:gd name="connsiteY16" fmla="*/ 694944 h 841248"/>
              <a:gd name="connsiteX17" fmla="*/ 109728 w 886968"/>
              <a:gd name="connsiteY17" fmla="*/ 722376 h 841248"/>
              <a:gd name="connsiteX18" fmla="*/ 173736 w 886968"/>
              <a:gd name="connsiteY18" fmla="*/ 758952 h 841248"/>
              <a:gd name="connsiteX19" fmla="*/ 201168 w 886968"/>
              <a:gd name="connsiteY19" fmla="*/ 777240 h 841248"/>
              <a:gd name="connsiteX20" fmla="*/ 320040 w 886968"/>
              <a:gd name="connsiteY20" fmla="*/ 804672 h 841248"/>
              <a:gd name="connsiteX21" fmla="*/ 411480 w 886968"/>
              <a:gd name="connsiteY21" fmla="*/ 822960 h 841248"/>
              <a:gd name="connsiteX22" fmla="*/ 448056 w 886968"/>
              <a:gd name="connsiteY22" fmla="*/ 832104 h 841248"/>
              <a:gd name="connsiteX23" fmla="*/ 603504 w 886968"/>
              <a:gd name="connsiteY23" fmla="*/ 841248 h 841248"/>
              <a:gd name="connsiteX24" fmla="*/ 758952 w 886968"/>
              <a:gd name="connsiteY24" fmla="*/ 822960 h 841248"/>
              <a:gd name="connsiteX25" fmla="*/ 795528 w 886968"/>
              <a:gd name="connsiteY25" fmla="*/ 804672 h 841248"/>
              <a:gd name="connsiteX26" fmla="*/ 832104 w 886968"/>
              <a:gd name="connsiteY26" fmla="*/ 749808 h 841248"/>
              <a:gd name="connsiteX27" fmla="*/ 850392 w 886968"/>
              <a:gd name="connsiteY27" fmla="*/ 722376 h 841248"/>
              <a:gd name="connsiteX28" fmla="*/ 877824 w 886968"/>
              <a:gd name="connsiteY28" fmla="*/ 621792 h 841248"/>
              <a:gd name="connsiteX29" fmla="*/ 886968 w 886968"/>
              <a:gd name="connsiteY29" fmla="*/ 530352 h 841248"/>
              <a:gd name="connsiteX30" fmla="*/ 877824 w 886968"/>
              <a:gd name="connsiteY30" fmla="*/ 393192 h 841248"/>
              <a:gd name="connsiteX31" fmla="*/ 868680 w 886968"/>
              <a:gd name="connsiteY31" fmla="*/ 365760 h 841248"/>
              <a:gd name="connsiteX32" fmla="*/ 859536 w 886968"/>
              <a:gd name="connsiteY32" fmla="*/ 310896 h 841248"/>
              <a:gd name="connsiteX33" fmla="*/ 850392 w 886968"/>
              <a:gd name="connsiteY33" fmla="*/ 283464 h 841248"/>
              <a:gd name="connsiteX34" fmla="*/ 832104 w 886968"/>
              <a:gd name="connsiteY34" fmla="*/ 210312 h 841248"/>
              <a:gd name="connsiteX35" fmla="*/ 813816 w 886968"/>
              <a:gd name="connsiteY35" fmla="*/ 182880 h 841248"/>
              <a:gd name="connsiteX36" fmla="*/ 786384 w 886968"/>
              <a:gd name="connsiteY36" fmla="*/ 173736 h 841248"/>
              <a:gd name="connsiteX37" fmla="*/ 768096 w 886968"/>
              <a:gd name="connsiteY37" fmla="*/ 146304 h 841248"/>
              <a:gd name="connsiteX38" fmla="*/ 740664 w 886968"/>
              <a:gd name="connsiteY38" fmla="*/ 137160 h 841248"/>
              <a:gd name="connsiteX39" fmla="*/ 685800 w 886968"/>
              <a:gd name="connsiteY39" fmla="*/ 109728 h 841248"/>
              <a:gd name="connsiteX40" fmla="*/ 658368 w 886968"/>
              <a:gd name="connsiteY40" fmla="*/ 91440 h 841248"/>
              <a:gd name="connsiteX41" fmla="*/ 521208 w 886968"/>
              <a:gd name="connsiteY41" fmla="*/ 82296 h 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6968" h="841248">
                <a:moveTo>
                  <a:pt x="475488" y="0"/>
                </a:moveTo>
                <a:cubicBezTo>
                  <a:pt x="445008" y="3048"/>
                  <a:pt x="414263" y="4108"/>
                  <a:pt x="384048" y="9144"/>
                </a:cubicBezTo>
                <a:cubicBezTo>
                  <a:pt x="250335" y="31430"/>
                  <a:pt x="354379" y="18847"/>
                  <a:pt x="283464" y="36576"/>
                </a:cubicBezTo>
                <a:lnTo>
                  <a:pt x="210312" y="54864"/>
                </a:lnTo>
                <a:cubicBezTo>
                  <a:pt x="183339" y="72846"/>
                  <a:pt x="177450" y="74182"/>
                  <a:pt x="155448" y="100584"/>
                </a:cubicBezTo>
                <a:cubicBezTo>
                  <a:pt x="91795" y="176967"/>
                  <a:pt x="189871" y="75305"/>
                  <a:pt x="109728" y="155448"/>
                </a:cubicBezTo>
                <a:cubicBezTo>
                  <a:pt x="103632" y="173736"/>
                  <a:pt x="102133" y="194272"/>
                  <a:pt x="91440" y="210312"/>
                </a:cubicBezTo>
                <a:cubicBezTo>
                  <a:pt x="79248" y="228600"/>
                  <a:pt x="61815" y="244324"/>
                  <a:pt x="54864" y="265176"/>
                </a:cubicBezTo>
                <a:cubicBezTo>
                  <a:pt x="51816" y="274320"/>
                  <a:pt x="50031" y="283987"/>
                  <a:pt x="45720" y="292608"/>
                </a:cubicBezTo>
                <a:cubicBezTo>
                  <a:pt x="40805" y="302438"/>
                  <a:pt x="31895" y="309997"/>
                  <a:pt x="27432" y="320040"/>
                </a:cubicBezTo>
                <a:cubicBezTo>
                  <a:pt x="19603" y="337656"/>
                  <a:pt x="15240" y="356616"/>
                  <a:pt x="9144" y="374904"/>
                </a:cubicBezTo>
                <a:lnTo>
                  <a:pt x="0" y="402336"/>
                </a:lnTo>
                <a:cubicBezTo>
                  <a:pt x="3048" y="445008"/>
                  <a:pt x="2798" y="488045"/>
                  <a:pt x="9144" y="530352"/>
                </a:cubicBezTo>
                <a:cubicBezTo>
                  <a:pt x="12004" y="549416"/>
                  <a:pt x="21336" y="566928"/>
                  <a:pt x="27432" y="585216"/>
                </a:cubicBezTo>
                <a:lnTo>
                  <a:pt x="45720" y="640080"/>
                </a:lnTo>
                <a:cubicBezTo>
                  <a:pt x="49195" y="650506"/>
                  <a:pt x="56973" y="659069"/>
                  <a:pt x="64008" y="667512"/>
                </a:cubicBezTo>
                <a:cubicBezTo>
                  <a:pt x="72287" y="677446"/>
                  <a:pt x="83161" y="685010"/>
                  <a:pt x="91440" y="694944"/>
                </a:cubicBezTo>
                <a:cubicBezTo>
                  <a:pt x="98475" y="703387"/>
                  <a:pt x="101957" y="714605"/>
                  <a:pt x="109728" y="722376"/>
                </a:cubicBezTo>
                <a:cubicBezTo>
                  <a:pt x="124580" y="737228"/>
                  <a:pt x="157002" y="749390"/>
                  <a:pt x="173736" y="758952"/>
                </a:cubicBezTo>
                <a:cubicBezTo>
                  <a:pt x="183278" y="764404"/>
                  <a:pt x="191125" y="772777"/>
                  <a:pt x="201168" y="777240"/>
                </a:cubicBezTo>
                <a:cubicBezTo>
                  <a:pt x="248733" y="798380"/>
                  <a:pt x="267969" y="797233"/>
                  <a:pt x="320040" y="804672"/>
                </a:cubicBezTo>
                <a:cubicBezTo>
                  <a:pt x="376377" y="823451"/>
                  <a:pt x="319017" y="806149"/>
                  <a:pt x="411480" y="822960"/>
                </a:cubicBezTo>
                <a:cubicBezTo>
                  <a:pt x="423845" y="825208"/>
                  <a:pt x="435545" y="830913"/>
                  <a:pt x="448056" y="832104"/>
                </a:cubicBezTo>
                <a:cubicBezTo>
                  <a:pt x="499728" y="837025"/>
                  <a:pt x="551688" y="838200"/>
                  <a:pt x="603504" y="841248"/>
                </a:cubicBezTo>
                <a:cubicBezTo>
                  <a:pt x="635274" y="838804"/>
                  <a:pt x="715328" y="839319"/>
                  <a:pt x="758952" y="822960"/>
                </a:cubicBezTo>
                <a:cubicBezTo>
                  <a:pt x="771715" y="818174"/>
                  <a:pt x="783336" y="810768"/>
                  <a:pt x="795528" y="804672"/>
                </a:cubicBezTo>
                <a:lnTo>
                  <a:pt x="832104" y="749808"/>
                </a:lnTo>
                <a:cubicBezTo>
                  <a:pt x="838200" y="740664"/>
                  <a:pt x="846917" y="732802"/>
                  <a:pt x="850392" y="722376"/>
                </a:cubicBezTo>
                <a:cubicBezTo>
                  <a:pt x="864689" y="679486"/>
                  <a:pt x="872080" y="664874"/>
                  <a:pt x="877824" y="621792"/>
                </a:cubicBezTo>
                <a:cubicBezTo>
                  <a:pt x="881872" y="591429"/>
                  <a:pt x="883920" y="560832"/>
                  <a:pt x="886968" y="530352"/>
                </a:cubicBezTo>
                <a:cubicBezTo>
                  <a:pt x="883920" y="484632"/>
                  <a:pt x="882884" y="438733"/>
                  <a:pt x="877824" y="393192"/>
                </a:cubicBezTo>
                <a:cubicBezTo>
                  <a:pt x="876760" y="383612"/>
                  <a:pt x="870771" y="375169"/>
                  <a:pt x="868680" y="365760"/>
                </a:cubicBezTo>
                <a:cubicBezTo>
                  <a:pt x="864658" y="347661"/>
                  <a:pt x="863558" y="328995"/>
                  <a:pt x="859536" y="310896"/>
                </a:cubicBezTo>
                <a:cubicBezTo>
                  <a:pt x="857445" y="301487"/>
                  <a:pt x="852730" y="292815"/>
                  <a:pt x="850392" y="283464"/>
                </a:cubicBezTo>
                <a:cubicBezTo>
                  <a:pt x="845175" y="262596"/>
                  <a:pt x="842555" y="231214"/>
                  <a:pt x="832104" y="210312"/>
                </a:cubicBezTo>
                <a:cubicBezTo>
                  <a:pt x="827189" y="200482"/>
                  <a:pt x="822398" y="189745"/>
                  <a:pt x="813816" y="182880"/>
                </a:cubicBezTo>
                <a:cubicBezTo>
                  <a:pt x="806290" y="176859"/>
                  <a:pt x="795528" y="176784"/>
                  <a:pt x="786384" y="173736"/>
                </a:cubicBezTo>
                <a:cubicBezTo>
                  <a:pt x="780288" y="164592"/>
                  <a:pt x="776678" y="153169"/>
                  <a:pt x="768096" y="146304"/>
                </a:cubicBezTo>
                <a:cubicBezTo>
                  <a:pt x="760570" y="140283"/>
                  <a:pt x="749285" y="141471"/>
                  <a:pt x="740664" y="137160"/>
                </a:cubicBezTo>
                <a:cubicBezTo>
                  <a:pt x="669760" y="101708"/>
                  <a:pt x="754751" y="132712"/>
                  <a:pt x="685800" y="109728"/>
                </a:cubicBezTo>
                <a:cubicBezTo>
                  <a:pt x="676656" y="103632"/>
                  <a:pt x="668198" y="96355"/>
                  <a:pt x="658368" y="91440"/>
                </a:cubicBezTo>
                <a:cubicBezTo>
                  <a:pt x="616947" y="70730"/>
                  <a:pt x="561984" y="82296"/>
                  <a:pt x="521208" y="82296"/>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4" name="Rectangle 3"/>
          <p:cNvSpPr/>
          <p:nvPr/>
        </p:nvSpPr>
        <p:spPr>
          <a:xfrm>
            <a:off x="251520" y="1052736"/>
            <a:ext cx="8640960" cy="34778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Lets use data for the same experiment. Select the data and go to [Data Analysis]</a:t>
            </a: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r>
              <a:rPr lang="en-GB" sz="2000" b="1" cap="none" spc="0" dirty="0" smtClean="0">
                <a:ln/>
                <a:solidFill>
                  <a:schemeClr val="accent3"/>
                </a:solidFill>
                <a:effectLst/>
              </a:rPr>
              <a:t>Choose [Descriptive Statistics] and click [OK] – The box below will appear . . . . </a:t>
            </a:r>
            <a:endParaRPr lang="en-US" sz="2000" b="1" cap="none" spc="0" dirty="0" smtClean="0">
              <a:ln/>
              <a:solidFill>
                <a:schemeClr val="accent3"/>
              </a:solidFill>
              <a:effectLst/>
            </a:endParaRPr>
          </a:p>
        </p:txBody>
      </p:sp>
      <p:pic>
        <p:nvPicPr>
          <p:cNvPr id="8" name="Picture 7" descr="Select the data.jpg"/>
          <p:cNvPicPr>
            <a:picLocks noChangeAspect="1"/>
          </p:cNvPicPr>
          <p:nvPr/>
        </p:nvPicPr>
        <p:blipFill>
          <a:blip r:embed="rId2" cstate="print"/>
          <a:stretch>
            <a:fillRect/>
          </a:stretch>
        </p:blipFill>
        <p:spPr>
          <a:xfrm>
            <a:off x="251520" y="1556792"/>
            <a:ext cx="8640960" cy="2459209"/>
          </a:xfrm>
          <a:prstGeom prst="rect">
            <a:avLst/>
          </a:prstGeom>
        </p:spPr>
      </p:pic>
      <p:pic>
        <p:nvPicPr>
          <p:cNvPr id="9" name="Picture 8" descr="Descriptive Data.jpg"/>
          <p:cNvPicPr>
            <a:picLocks noChangeAspect="1"/>
          </p:cNvPicPr>
          <p:nvPr/>
        </p:nvPicPr>
        <p:blipFill>
          <a:blip r:embed="rId3" cstate="print"/>
          <a:stretch>
            <a:fillRect/>
          </a:stretch>
        </p:blipFill>
        <p:spPr>
          <a:xfrm>
            <a:off x="323528" y="4581128"/>
            <a:ext cx="3838575" cy="1905000"/>
          </a:xfrm>
          <a:prstGeom prst="rect">
            <a:avLst/>
          </a:prstGeom>
        </p:spPr>
      </p:pic>
      <p:pic>
        <p:nvPicPr>
          <p:cNvPr id="10" name="Picture 9" descr="Descriptive Statistics.jpg"/>
          <p:cNvPicPr>
            <a:picLocks noChangeAspect="1"/>
          </p:cNvPicPr>
          <p:nvPr/>
        </p:nvPicPr>
        <p:blipFill>
          <a:blip r:embed="rId4" cstate="print"/>
          <a:stretch>
            <a:fillRect/>
          </a:stretch>
        </p:blipFill>
        <p:spPr>
          <a:xfrm>
            <a:off x="6012160" y="4509120"/>
            <a:ext cx="2520280" cy="217520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4" name="Rectangle 3"/>
          <p:cNvSpPr/>
          <p:nvPr/>
        </p:nvSpPr>
        <p:spPr>
          <a:xfrm>
            <a:off x="251520" y="1052736"/>
            <a:ext cx="8640960" cy="409342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In this instance the data series are arranged in rows and the labels (SA:V values) are in the first row so it is necessary to check the boxes accordingly. Then select the input range by dragging the cursor across the cells containing the data but not the headings.</a:t>
            </a: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p:txBody>
      </p:sp>
      <p:pic>
        <p:nvPicPr>
          <p:cNvPr id="8" name="Picture 7" descr="Input Range.jpg"/>
          <p:cNvPicPr>
            <a:picLocks noChangeAspect="1"/>
          </p:cNvPicPr>
          <p:nvPr/>
        </p:nvPicPr>
        <p:blipFill>
          <a:blip r:embed="rId2" cstate="print"/>
          <a:stretch>
            <a:fillRect/>
          </a:stretch>
        </p:blipFill>
        <p:spPr>
          <a:xfrm>
            <a:off x="251519" y="2420278"/>
            <a:ext cx="8640961" cy="384756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251520" y="1052736"/>
            <a:ext cx="8640960" cy="378565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Then choose the output box.</a:t>
            </a: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r>
              <a:rPr lang="en-GB" sz="2000" b="1" cap="none" spc="0" dirty="0" smtClean="0">
                <a:ln/>
                <a:solidFill>
                  <a:schemeClr val="accent3"/>
                </a:solidFill>
                <a:effectLst/>
              </a:rPr>
              <a:t>Select what you want from the check boxes at the bottom. Here I am choosing Summary Statistics and confidence level for Mean at 95%. Click [OK] and “Hey presto!”</a:t>
            </a:r>
            <a:endParaRPr lang="en-GB" sz="2000" b="1" cap="none" spc="0" dirty="0" smtClean="0">
              <a:ln/>
              <a:solidFill>
                <a:schemeClr val="accent3"/>
              </a:solidFill>
              <a:effectLst/>
            </a:endParaRPr>
          </a:p>
        </p:txBody>
      </p:sp>
      <p:pic>
        <p:nvPicPr>
          <p:cNvPr id="6" name="Picture 5" descr="Output Box.jpg"/>
          <p:cNvPicPr>
            <a:picLocks noChangeAspect="1"/>
          </p:cNvPicPr>
          <p:nvPr/>
        </p:nvPicPr>
        <p:blipFill>
          <a:blip r:embed="rId2" cstate="print"/>
          <a:stretch>
            <a:fillRect/>
          </a:stretch>
        </p:blipFill>
        <p:spPr>
          <a:xfrm>
            <a:off x="251520" y="1556793"/>
            <a:ext cx="5040560" cy="2263437"/>
          </a:xfrm>
          <a:prstGeom prst="rect">
            <a:avLst/>
          </a:prstGeom>
        </p:spPr>
      </p:pic>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pic>
        <p:nvPicPr>
          <p:cNvPr id="9" name="Picture 8" descr="Hey Presto.jpg"/>
          <p:cNvPicPr>
            <a:picLocks noChangeAspect="1"/>
          </p:cNvPicPr>
          <p:nvPr/>
        </p:nvPicPr>
        <p:blipFill>
          <a:blip r:embed="rId3" cstate="print"/>
          <a:stretch>
            <a:fillRect/>
          </a:stretch>
        </p:blipFill>
        <p:spPr>
          <a:xfrm>
            <a:off x="251520" y="4834324"/>
            <a:ext cx="8640960" cy="187543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4" name="Rectangle 3"/>
          <p:cNvSpPr/>
          <p:nvPr/>
        </p:nvSpPr>
        <p:spPr>
          <a:xfrm>
            <a:off x="251520" y="1052736"/>
            <a:ext cx="8640960" cy="563231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Hold down the [control] and select the means. Then insert the graph of your choice.</a:t>
            </a: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r>
              <a:rPr lang="en-GB" sz="2000" b="1" cap="none" spc="0" dirty="0" smtClean="0">
                <a:ln/>
                <a:solidFill>
                  <a:schemeClr val="accent3"/>
                </a:solidFill>
                <a:effectLst/>
              </a:rPr>
              <a:t>You will notice that the x-axes is incorrect so se need to edit the data series. </a:t>
            </a: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endParaRPr lang="en-GB" sz="2000" b="1" dirty="0" smtClean="0">
              <a:ln/>
              <a:solidFill>
                <a:schemeClr val="accent3"/>
              </a:solidFill>
            </a:endParaRPr>
          </a:p>
          <a:p>
            <a:endParaRPr lang="en-GB" sz="2000" b="1" cap="none" spc="0" dirty="0" smtClean="0">
              <a:ln/>
              <a:solidFill>
                <a:schemeClr val="accent3"/>
              </a:solidFill>
              <a:effectLst/>
            </a:endParaRPr>
          </a:p>
          <a:p>
            <a:r>
              <a:rPr lang="en-GB" sz="2000" b="1" cap="none" spc="0" dirty="0" smtClean="0">
                <a:ln/>
                <a:solidFill>
                  <a:schemeClr val="accent3"/>
                </a:solidFill>
                <a:effectLst/>
              </a:rPr>
              <a:t>We can go into [Design] and change the [Chart Layout].</a:t>
            </a:r>
            <a:endParaRPr lang="en-GB" sz="2000" b="1" cap="none" spc="0" dirty="0" smtClean="0">
              <a:ln/>
              <a:solidFill>
                <a:schemeClr val="accent3"/>
              </a:solidFill>
              <a:effectLst/>
            </a:endParaRPr>
          </a:p>
        </p:txBody>
      </p:sp>
      <p:pic>
        <p:nvPicPr>
          <p:cNvPr id="6" name="Picture 5" descr="Insert Graph.jpg"/>
          <p:cNvPicPr>
            <a:picLocks noChangeAspect="1"/>
          </p:cNvPicPr>
          <p:nvPr/>
        </p:nvPicPr>
        <p:blipFill>
          <a:blip r:embed="rId2" cstate="print"/>
          <a:stretch>
            <a:fillRect/>
          </a:stretch>
        </p:blipFill>
        <p:spPr>
          <a:xfrm>
            <a:off x="251520" y="1772816"/>
            <a:ext cx="4584508" cy="2304256"/>
          </a:xfrm>
          <a:prstGeom prst="rect">
            <a:avLst/>
          </a:prstGeom>
        </p:spPr>
      </p:pic>
      <p:pic>
        <p:nvPicPr>
          <p:cNvPr id="9" name="Picture 8" descr="New Graph.jpg"/>
          <p:cNvPicPr>
            <a:picLocks noChangeAspect="1"/>
          </p:cNvPicPr>
          <p:nvPr/>
        </p:nvPicPr>
        <p:blipFill>
          <a:blip r:embed="rId3" cstate="print"/>
          <a:stretch>
            <a:fillRect/>
          </a:stretch>
        </p:blipFill>
        <p:spPr>
          <a:xfrm>
            <a:off x="5076056" y="1772816"/>
            <a:ext cx="3824590" cy="2304256"/>
          </a:xfrm>
          <a:prstGeom prst="rect">
            <a:avLst/>
          </a:prstGeom>
        </p:spPr>
      </p:pic>
      <p:pic>
        <p:nvPicPr>
          <p:cNvPr id="10" name="Picture 9" descr="Edit Data Series.jpg"/>
          <p:cNvPicPr>
            <a:picLocks noChangeAspect="1"/>
          </p:cNvPicPr>
          <p:nvPr/>
        </p:nvPicPr>
        <p:blipFill>
          <a:blip r:embed="rId4" cstate="print"/>
          <a:stretch>
            <a:fillRect/>
          </a:stretch>
        </p:blipFill>
        <p:spPr>
          <a:xfrm>
            <a:off x="323528" y="4509120"/>
            <a:ext cx="2560284" cy="1728192"/>
          </a:xfrm>
          <a:prstGeom prst="rect">
            <a:avLst/>
          </a:prstGeom>
        </p:spPr>
      </p:pic>
      <p:pic>
        <p:nvPicPr>
          <p:cNvPr id="11" name="Picture 10" descr="Edit series.jpg"/>
          <p:cNvPicPr>
            <a:picLocks noChangeAspect="1"/>
          </p:cNvPicPr>
          <p:nvPr/>
        </p:nvPicPr>
        <p:blipFill>
          <a:blip r:embed="rId5" cstate="print"/>
          <a:stretch>
            <a:fillRect/>
          </a:stretch>
        </p:blipFill>
        <p:spPr>
          <a:xfrm>
            <a:off x="2987824" y="4509120"/>
            <a:ext cx="2952328" cy="1732504"/>
          </a:xfrm>
          <a:prstGeom prst="rect">
            <a:avLst/>
          </a:prstGeom>
        </p:spPr>
      </p:pic>
      <p:pic>
        <p:nvPicPr>
          <p:cNvPr id="12" name="Picture 11" descr="Edited Graph.jpg"/>
          <p:cNvPicPr>
            <a:picLocks noChangeAspect="1"/>
          </p:cNvPicPr>
          <p:nvPr/>
        </p:nvPicPr>
        <p:blipFill>
          <a:blip r:embed="rId6" cstate="print"/>
          <a:stretch>
            <a:fillRect/>
          </a:stretch>
        </p:blipFill>
        <p:spPr>
          <a:xfrm>
            <a:off x="6084168" y="4509120"/>
            <a:ext cx="2880320" cy="173534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4" name="Rectangle 3"/>
          <p:cNvSpPr/>
          <p:nvPr/>
        </p:nvSpPr>
        <p:spPr>
          <a:xfrm>
            <a:off x="251520" y="1052736"/>
            <a:ext cx="8640960"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I have chosen layout 1 this time.</a:t>
            </a:r>
            <a:endParaRPr lang="en-GB" sz="2000" b="1" cap="none" spc="0" dirty="0" smtClean="0">
              <a:ln/>
              <a:solidFill>
                <a:schemeClr val="accent3"/>
              </a:solidFill>
              <a:effectLst/>
            </a:endParaRPr>
          </a:p>
        </p:txBody>
      </p:sp>
      <p:pic>
        <p:nvPicPr>
          <p:cNvPr id="6" name="Picture 5" descr="New layout.jpg"/>
          <p:cNvPicPr>
            <a:picLocks noChangeAspect="1"/>
          </p:cNvPicPr>
          <p:nvPr/>
        </p:nvPicPr>
        <p:blipFill>
          <a:blip r:embed="rId2" cstate="print"/>
          <a:stretch>
            <a:fillRect/>
          </a:stretch>
        </p:blipFill>
        <p:spPr>
          <a:xfrm>
            <a:off x="323528" y="1412776"/>
            <a:ext cx="3528392" cy="2125802"/>
          </a:xfrm>
          <a:prstGeom prst="rect">
            <a:avLst/>
          </a:prstGeom>
        </p:spPr>
      </p:pic>
      <p:pic>
        <p:nvPicPr>
          <p:cNvPr id="8" name="Picture 7" descr="More Error Bars Options.jpg"/>
          <p:cNvPicPr>
            <a:picLocks noChangeAspect="1"/>
          </p:cNvPicPr>
          <p:nvPr/>
        </p:nvPicPr>
        <p:blipFill>
          <a:blip r:embed="rId3" cstate="print"/>
          <a:stretch>
            <a:fillRect/>
          </a:stretch>
        </p:blipFill>
        <p:spPr>
          <a:xfrm>
            <a:off x="323528" y="3789040"/>
            <a:ext cx="3456384" cy="2121246"/>
          </a:xfrm>
          <a:prstGeom prst="rect">
            <a:avLst/>
          </a:prstGeom>
        </p:spPr>
      </p:pic>
      <p:pic>
        <p:nvPicPr>
          <p:cNvPr id="10" name="Picture 9" descr="Specify Value.jpg"/>
          <p:cNvPicPr>
            <a:picLocks noChangeAspect="1"/>
          </p:cNvPicPr>
          <p:nvPr/>
        </p:nvPicPr>
        <p:blipFill>
          <a:blip r:embed="rId4" cstate="print"/>
          <a:stretch>
            <a:fillRect/>
          </a:stretch>
        </p:blipFill>
        <p:spPr>
          <a:xfrm>
            <a:off x="4427983" y="2708920"/>
            <a:ext cx="2625401" cy="3240360"/>
          </a:xfrm>
          <a:prstGeom prst="rect">
            <a:avLst/>
          </a:prstGeom>
        </p:spPr>
      </p:pic>
      <p:sp>
        <p:nvSpPr>
          <p:cNvPr id="11" name="TextBox 10"/>
          <p:cNvSpPr txBox="1"/>
          <p:nvPr/>
        </p:nvSpPr>
        <p:spPr>
          <a:xfrm>
            <a:off x="4355976" y="1412776"/>
            <a:ext cx="4536504" cy="1477328"/>
          </a:xfrm>
          <a:prstGeom prst="rect">
            <a:avLst/>
          </a:prstGeom>
          <a:noFill/>
        </p:spPr>
        <p:txBody>
          <a:bodyPr wrap="square" rtlCol="0">
            <a:spAutoFit/>
          </a:bodyPr>
          <a:lstStyle/>
          <a:p>
            <a:r>
              <a:rPr lang="en-GB" b="1" dirty="0" smtClean="0">
                <a:ln/>
                <a:solidFill>
                  <a:schemeClr val="accent3"/>
                </a:solidFill>
              </a:rPr>
              <a:t>We now need to add the error bars. Left click on the [Chart Area] not the [Plot Area]. Check the [Custom] option  and left click [Specify Value].</a:t>
            </a:r>
          </a:p>
          <a:p>
            <a:endParaRPr lang="en-GB" dirty="0"/>
          </a:p>
        </p:txBody>
      </p:sp>
      <p:pic>
        <p:nvPicPr>
          <p:cNvPr id="12" name="Picture 11" descr="Custom Error Bars.jpg"/>
          <p:cNvPicPr>
            <a:picLocks noChangeAspect="1"/>
          </p:cNvPicPr>
          <p:nvPr/>
        </p:nvPicPr>
        <p:blipFill>
          <a:blip r:embed="rId5" cstate="print"/>
          <a:stretch>
            <a:fillRect/>
          </a:stretch>
        </p:blipFill>
        <p:spPr>
          <a:xfrm>
            <a:off x="6660232" y="5085184"/>
            <a:ext cx="1781175" cy="145732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4" name="Rectangle 3"/>
          <p:cNvSpPr/>
          <p:nvPr/>
        </p:nvSpPr>
        <p:spPr>
          <a:xfrm>
            <a:off x="251520" y="1052736"/>
            <a:ext cx="864096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Select the cells containing the standard deviation values in the data analysis for both the positive and negative error values. This gives </a:t>
            </a:r>
            <a:r>
              <a:rPr lang="en-GB" sz="2000" b="1" dirty="0" smtClean="0">
                <a:ln/>
                <a:solidFill>
                  <a:schemeClr val="accent3"/>
                </a:solidFill>
                <a:latin typeface="Calibri" pitchFamily="34" charset="0"/>
                <a:cs typeface="Aharoni"/>
              </a:rPr>
              <a:t>± </a:t>
            </a:r>
            <a:r>
              <a:rPr lang="en-GB" sz="2000" b="1" dirty="0" smtClean="0">
                <a:ln/>
                <a:solidFill>
                  <a:schemeClr val="accent3"/>
                </a:solidFill>
              </a:rPr>
              <a:t>one standard deviation.</a:t>
            </a:r>
            <a:endParaRPr lang="en-GB" sz="2000" cap="none" spc="0" dirty="0" smtClean="0">
              <a:ln/>
              <a:solidFill>
                <a:schemeClr val="accent3"/>
              </a:solidFill>
              <a:effectLst/>
              <a:latin typeface="Calibri" pitchFamily="34" charset="0"/>
            </a:endParaRPr>
          </a:p>
        </p:txBody>
      </p:sp>
      <p:pic>
        <p:nvPicPr>
          <p:cNvPr id="6" name="Picture 5" descr="Custom Error Bars 2.jpg"/>
          <p:cNvPicPr>
            <a:picLocks noChangeAspect="1"/>
          </p:cNvPicPr>
          <p:nvPr/>
        </p:nvPicPr>
        <p:blipFill>
          <a:blip r:embed="rId2" cstate="print"/>
          <a:stretch>
            <a:fillRect/>
          </a:stretch>
        </p:blipFill>
        <p:spPr>
          <a:xfrm>
            <a:off x="971600" y="1972291"/>
            <a:ext cx="7200800" cy="455305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Final Conclusions</a:t>
            </a:r>
            <a:endParaRPr lang="en-GB" sz="4800" b="1" cap="none" spc="0" dirty="0">
              <a:ln/>
              <a:solidFill>
                <a:schemeClr val="accent3"/>
              </a:solidFill>
              <a:effectLst/>
            </a:endParaRPr>
          </a:p>
        </p:txBody>
      </p:sp>
      <p:sp>
        <p:nvSpPr>
          <p:cNvPr id="7" name="Rectangle 6"/>
          <p:cNvSpPr/>
          <p:nvPr/>
        </p:nvSpPr>
        <p:spPr>
          <a:xfrm>
            <a:off x="0" y="188640"/>
            <a:ext cx="9144000" cy="830997"/>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4800" b="1" cap="none" spc="0" dirty="0" smtClean="0">
                <a:ln/>
                <a:solidFill>
                  <a:schemeClr val="accent3"/>
                </a:solidFill>
                <a:effectLst/>
              </a:rPr>
              <a:t>Using the Data Analysis </a:t>
            </a:r>
            <a:r>
              <a:rPr lang="en-GB" sz="4800" b="1" cap="none" spc="0" dirty="0" err="1" smtClean="0">
                <a:ln/>
                <a:solidFill>
                  <a:schemeClr val="accent3"/>
                </a:solidFill>
                <a:effectLst/>
              </a:rPr>
              <a:t>Toolpack</a:t>
            </a:r>
            <a:endParaRPr lang="en-GB" sz="4800" b="1" cap="none" spc="0" dirty="0">
              <a:ln/>
              <a:solidFill>
                <a:schemeClr val="accent3"/>
              </a:solidFill>
              <a:effectLst/>
            </a:endParaRPr>
          </a:p>
        </p:txBody>
      </p:sp>
      <p:sp>
        <p:nvSpPr>
          <p:cNvPr id="4" name="Rectangle 3"/>
          <p:cNvSpPr/>
          <p:nvPr/>
        </p:nvSpPr>
        <p:spPr>
          <a:xfrm>
            <a:off x="251520" y="1052736"/>
            <a:ext cx="864096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It is a bit annoying that the horizontal error bars also appear but these are easily deleted. Finally add a </a:t>
            </a:r>
            <a:r>
              <a:rPr lang="en-GB" sz="2000" b="1" dirty="0" err="1" smtClean="0">
                <a:ln/>
                <a:solidFill>
                  <a:schemeClr val="accent3"/>
                </a:solidFill>
              </a:rPr>
              <a:t>trendline</a:t>
            </a:r>
            <a:r>
              <a:rPr lang="en-GB" sz="2000" b="1" dirty="0" smtClean="0">
                <a:ln/>
                <a:solidFill>
                  <a:schemeClr val="accent3"/>
                </a:solidFill>
              </a:rPr>
              <a:t> (The power option is the best in this instance)</a:t>
            </a:r>
            <a:endParaRPr lang="en-GB" sz="2000" cap="none" spc="0" dirty="0" smtClean="0">
              <a:ln/>
              <a:solidFill>
                <a:schemeClr val="accent3"/>
              </a:solidFill>
              <a:effectLst/>
              <a:latin typeface="Calibri" pitchFamily="34" charset="0"/>
            </a:endParaRPr>
          </a:p>
        </p:txBody>
      </p:sp>
      <p:sp>
        <p:nvSpPr>
          <p:cNvPr id="9" name="Rectangle 8"/>
          <p:cNvSpPr/>
          <p:nvPr/>
        </p:nvSpPr>
        <p:spPr>
          <a:xfrm>
            <a:off x="6012160" y="1988840"/>
            <a:ext cx="2888704" cy="378565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GB" sz="2000" b="1" dirty="0" smtClean="0">
                <a:ln/>
                <a:solidFill>
                  <a:schemeClr val="accent3"/>
                </a:solidFill>
              </a:rPr>
              <a:t>Do not forget to indicate that the error bars show the standard deviation. The other common alternatives are standard error or 95% confidence limits.</a:t>
            </a:r>
          </a:p>
          <a:p>
            <a:endParaRPr lang="en-GB" sz="2000" b="1" cap="none" spc="0" dirty="0" smtClean="0">
              <a:ln/>
              <a:solidFill>
                <a:schemeClr val="accent3"/>
              </a:solidFill>
              <a:effectLst/>
              <a:latin typeface="Calibri" pitchFamily="34" charset="0"/>
            </a:endParaRPr>
          </a:p>
          <a:p>
            <a:r>
              <a:rPr lang="en-GB" sz="2000" b="1" dirty="0" smtClean="0">
                <a:ln/>
                <a:solidFill>
                  <a:schemeClr val="accent3"/>
                </a:solidFill>
                <a:latin typeface="Calibri" pitchFamily="34" charset="0"/>
              </a:rPr>
              <a:t>You can make cosmetic changes to the markers and bars, but the most important thing is clarity.</a:t>
            </a:r>
            <a:endParaRPr lang="en-GB" sz="2000" cap="none" spc="0" dirty="0" smtClean="0">
              <a:ln/>
              <a:solidFill>
                <a:schemeClr val="accent3"/>
              </a:solidFill>
              <a:effectLst/>
              <a:latin typeface="Calibri" pitchFamily="34" charset="0"/>
            </a:endParaRPr>
          </a:p>
        </p:txBody>
      </p:sp>
      <p:pic>
        <p:nvPicPr>
          <p:cNvPr id="13" name="Picture 12" descr="Method 2 Graph.jpg"/>
          <p:cNvPicPr>
            <a:picLocks noChangeAspect="1"/>
          </p:cNvPicPr>
          <p:nvPr/>
        </p:nvPicPr>
        <p:blipFill>
          <a:blip r:embed="rId2" cstate="print"/>
          <a:stretch>
            <a:fillRect/>
          </a:stretch>
        </p:blipFill>
        <p:spPr>
          <a:xfrm>
            <a:off x="323529" y="1844825"/>
            <a:ext cx="5623156" cy="41764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476672"/>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Generating a line graph</a:t>
            </a:r>
            <a:endParaRPr lang="en-GB" sz="5400" b="1" cap="none" spc="0" dirty="0">
              <a:ln/>
              <a:solidFill>
                <a:schemeClr val="accent3"/>
              </a:solidFill>
              <a:effectLst/>
            </a:endParaRPr>
          </a:p>
        </p:txBody>
      </p:sp>
      <p:sp>
        <p:nvSpPr>
          <p:cNvPr id="6" name="Rectangle 5"/>
          <p:cNvSpPr/>
          <p:nvPr/>
        </p:nvSpPr>
        <p:spPr>
          <a:xfrm>
            <a:off x="5220072" y="1556792"/>
            <a:ext cx="3528392"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Select the data that you want to plot.</a:t>
            </a:r>
          </a:p>
          <a:p>
            <a:pPr marL="914400" indent="-914400"/>
            <a:endParaRPr lang="en-US" sz="2000" b="1" dirty="0">
              <a:ln/>
              <a:solidFill>
                <a:schemeClr val="accent3"/>
              </a:solidFill>
            </a:endParaRPr>
          </a:p>
          <a:p>
            <a:pPr marL="914400" indent="-914400"/>
            <a:r>
              <a:rPr lang="en-US" sz="2000" b="1" cap="none" spc="0" dirty="0" smtClean="0">
                <a:ln/>
                <a:solidFill>
                  <a:schemeClr val="accent3"/>
                </a:solidFill>
                <a:effectLst/>
              </a:rPr>
              <a:t>Left click [Insert].</a:t>
            </a:r>
          </a:p>
          <a:p>
            <a:pPr marL="914400" indent="-914400"/>
            <a:endParaRPr lang="en-US" sz="2000" b="1" dirty="0">
              <a:ln/>
              <a:solidFill>
                <a:schemeClr val="accent3"/>
              </a:solidFill>
            </a:endParaRPr>
          </a:p>
          <a:p>
            <a:r>
              <a:rPr lang="en-US" sz="2000" b="1" cap="none" spc="0" dirty="0" smtClean="0">
                <a:ln/>
                <a:solidFill>
                  <a:schemeClr val="accent3"/>
                </a:solidFill>
                <a:effectLst/>
              </a:rPr>
              <a:t>Choose [Scatter with only markers].</a:t>
            </a:r>
          </a:p>
          <a:p>
            <a:pPr marL="914400" indent="-914400"/>
            <a:endParaRPr lang="en-US" sz="2000" b="1" dirty="0">
              <a:ln/>
              <a:solidFill>
                <a:schemeClr val="accent3"/>
              </a:solidFill>
            </a:endParaRPr>
          </a:p>
          <a:p>
            <a:r>
              <a:rPr lang="en-US" sz="2000" b="1" cap="none" spc="0" dirty="0" smtClean="0">
                <a:ln/>
                <a:solidFill>
                  <a:schemeClr val="accent3"/>
                </a:solidFill>
                <a:effectLst/>
              </a:rPr>
              <a:t>This is because we will be adding a </a:t>
            </a:r>
            <a:r>
              <a:rPr lang="en-US" sz="2000" b="1" cap="none" spc="0" dirty="0" err="1" smtClean="0">
                <a:ln/>
                <a:solidFill>
                  <a:schemeClr val="accent3"/>
                </a:solidFill>
                <a:effectLst/>
              </a:rPr>
              <a:t>trendline</a:t>
            </a:r>
            <a:r>
              <a:rPr lang="en-US" sz="2000" b="1" cap="none" spc="0" dirty="0" smtClean="0">
                <a:ln/>
                <a:solidFill>
                  <a:schemeClr val="accent3"/>
                </a:solidFill>
                <a:effectLst/>
              </a:rPr>
              <a:t>.</a:t>
            </a:r>
          </a:p>
        </p:txBody>
      </p:sp>
      <p:pic>
        <p:nvPicPr>
          <p:cNvPr id="7" name="Picture 6" descr="Insert Graph Scatter.jpg"/>
          <p:cNvPicPr>
            <a:picLocks noChangeAspect="1"/>
          </p:cNvPicPr>
          <p:nvPr/>
        </p:nvPicPr>
        <p:blipFill>
          <a:blip r:embed="rId2" cstate="print"/>
          <a:stretch>
            <a:fillRect/>
          </a:stretch>
        </p:blipFill>
        <p:spPr>
          <a:xfrm>
            <a:off x="251520" y="1556792"/>
            <a:ext cx="4752528" cy="475252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60648"/>
            <a:ext cx="6012160" cy="1107996"/>
          </a:xfrm>
          <a:prstGeom prst="rect">
            <a:avLst/>
          </a:prstGeom>
          <a:solidFill>
            <a:schemeClr val="bg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6600" b="1" cap="none" spc="0" dirty="0" smtClean="0">
                <a:ln/>
                <a:solidFill>
                  <a:schemeClr val="accent6">
                    <a:lumMod val="75000"/>
                  </a:schemeClr>
                </a:solidFill>
                <a:effectLst/>
                <a:ea typeface="+mn-ea"/>
                <a:cs typeface="+mn-cs"/>
              </a:rPr>
              <a:t>Good Luck!</a:t>
            </a:r>
            <a:endParaRPr lang="en-GB" sz="6600" b="1" cap="none" spc="0" dirty="0">
              <a:ln/>
              <a:solidFill>
                <a:schemeClr val="accent6">
                  <a:lumMod val="75000"/>
                </a:schemeClr>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476672"/>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Choosing the chart layout</a:t>
            </a:r>
            <a:endParaRPr lang="en-GB" sz="5400" b="1" cap="none" spc="0" dirty="0">
              <a:ln/>
              <a:solidFill>
                <a:schemeClr val="accent3"/>
              </a:solidFill>
              <a:effectLst/>
            </a:endParaRPr>
          </a:p>
        </p:txBody>
      </p:sp>
      <p:sp>
        <p:nvSpPr>
          <p:cNvPr id="6" name="Rectangle 5"/>
          <p:cNvSpPr/>
          <p:nvPr/>
        </p:nvSpPr>
        <p:spPr>
          <a:xfrm>
            <a:off x="5220072" y="1556792"/>
            <a:ext cx="3528392"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Left click the bottom right corner of [Chart Layout].</a:t>
            </a:r>
          </a:p>
          <a:p>
            <a:endParaRPr lang="en-US" sz="2000" b="1" dirty="0">
              <a:ln/>
              <a:solidFill>
                <a:schemeClr val="accent3"/>
              </a:solidFill>
            </a:endParaRPr>
          </a:p>
          <a:p>
            <a:r>
              <a:rPr lang="en-US" sz="2000" b="1" cap="none" spc="0" dirty="0" smtClean="0">
                <a:ln/>
                <a:solidFill>
                  <a:schemeClr val="accent3"/>
                </a:solidFill>
                <a:effectLst/>
              </a:rPr>
              <a:t>Here we are choosing layout 9.</a:t>
            </a:r>
          </a:p>
          <a:p>
            <a:endParaRPr lang="en-US" sz="2000" b="1" dirty="0">
              <a:ln/>
              <a:solidFill>
                <a:schemeClr val="accent3"/>
              </a:solidFill>
            </a:endParaRPr>
          </a:p>
          <a:p>
            <a:r>
              <a:rPr lang="en-US" sz="2000" b="1" cap="none" spc="0" dirty="0" smtClean="0">
                <a:ln/>
                <a:solidFill>
                  <a:schemeClr val="accent3"/>
                </a:solidFill>
                <a:effectLst/>
              </a:rPr>
              <a:t>With this option, the </a:t>
            </a:r>
            <a:r>
              <a:rPr lang="en-US" sz="2000" b="1" cap="none" spc="0" dirty="0" err="1" smtClean="0">
                <a:ln/>
                <a:solidFill>
                  <a:schemeClr val="accent3"/>
                </a:solidFill>
                <a:effectLst/>
              </a:rPr>
              <a:t>trendline</a:t>
            </a:r>
            <a:r>
              <a:rPr lang="en-US" sz="2000" b="1" cap="none" spc="0" dirty="0" smtClean="0">
                <a:ln/>
                <a:solidFill>
                  <a:schemeClr val="accent3"/>
                </a:solidFill>
                <a:effectLst/>
              </a:rPr>
              <a:t> is added automatically and it allows us to label the axes and add a title.</a:t>
            </a:r>
          </a:p>
          <a:p>
            <a:endParaRPr lang="en-US" sz="2000" b="1" cap="none" spc="0" dirty="0" smtClean="0">
              <a:ln/>
              <a:solidFill>
                <a:schemeClr val="accent3"/>
              </a:solidFill>
              <a:effectLst/>
            </a:endParaRPr>
          </a:p>
        </p:txBody>
      </p:sp>
      <p:pic>
        <p:nvPicPr>
          <p:cNvPr id="8" name="Picture 7" descr="Chart Layout.jpg"/>
          <p:cNvPicPr>
            <a:picLocks noChangeAspect="1"/>
          </p:cNvPicPr>
          <p:nvPr/>
        </p:nvPicPr>
        <p:blipFill>
          <a:blip r:embed="rId2" cstate="print"/>
          <a:stretch>
            <a:fillRect/>
          </a:stretch>
        </p:blipFill>
        <p:spPr>
          <a:xfrm>
            <a:off x="251520" y="1556792"/>
            <a:ext cx="4680520" cy="46805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476672"/>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Adding a title and axes labels</a:t>
            </a:r>
            <a:endParaRPr lang="en-GB" sz="5400" b="1" cap="none" spc="0" dirty="0">
              <a:ln/>
              <a:solidFill>
                <a:schemeClr val="accent3"/>
              </a:solidFill>
              <a:effectLst/>
            </a:endParaRPr>
          </a:p>
        </p:txBody>
      </p:sp>
      <p:sp>
        <p:nvSpPr>
          <p:cNvPr id="6" name="Rectangle 5"/>
          <p:cNvSpPr/>
          <p:nvPr/>
        </p:nvSpPr>
        <p:spPr>
          <a:xfrm>
            <a:off x="5220072" y="1556792"/>
            <a:ext cx="3528392" cy="501675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The title should indicate the relationship shown by the graph.</a:t>
            </a:r>
          </a:p>
          <a:p>
            <a:endParaRPr lang="en-US" sz="2000" b="1" dirty="0">
              <a:ln/>
              <a:solidFill>
                <a:schemeClr val="accent3"/>
              </a:solidFill>
            </a:endParaRPr>
          </a:p>
          <a:p>
            <a:r>
              <a:rPr lang="en-US" sz="2000" b="1" cap="none" spc="0" dirty="0" smtClean="0">
                <a:ln/>
                <a:solidFill>
                  <a:schemeClr val="accent3"/>
                </a:solidFill>
                <a:effectLst/>
              </a:rPr>
              <a:t>Axes labels should include the units and uncertainties.</a:t>
            </a:r>
          </a:p>
          <a:p>
            <a:endParaRPr lang="en-US" sz="2000" b="1" dirty="0">
              <a:ln/>
              <a:solidFill>
                <a:schemeClr val="accent3"/>
              </a:solidFill>
            </a:endParaRPr>
          </a:p>
          <a:p>
            <a:r>
              <a:rPr lang="en-US" sz="2000" b="1" cap="none" spc="0" dirty="0" smtClean="0">
                <a:ln/>
                <a:solidFill>
                  <a:schemeClr val="accent3"/>
                </a:solidFill>
                <a:effectLst/>
              </a:rPr>
              <a:t>Experience and logic tells me that this should not be a straight line as, according to the graph, above a SA:V ratio of around 2.8:1 the time taken for the blocks to go </a:t>
            </a:r>
            <a:r>
              <a:rPr lang="en-US" sz="2000" b="1" cap="none" spc="0" dirty="0" err="1" smtClean="0">
                <a:ln/>
                <a:solidFill>
                  <a:schemeClr val="accent3"/>
                </a:solidFill>
                <a:effectLst/>
              </a:rPr>
              <a:t>colourless</a:t>
            </a:r>
            <a:r>
              <a:rPr lang="en-US" sz="2000" b="1" cap="none" spc="0" dirty="0" smtClean="0">
                <a:ln/>
                <a:solidFill>
                  <a:schemeClr val="accent3"/>
                </a:solidFill>
                <a:effectLst/>
              </a:rPr>
              <a:t> would be zero and this is clearly not the case, so I need to format the </a:t>
            </a:r>
            <a:r>
              <a:rPr lang="en-US" sz="2000" b="1" cap="none" spc="0" dirty="0" err="1" smtClean="0">
                <a:ln/>
                <a:solidFill>
                  <a:schemeClr val="accent3"/>
                </a:solidFill>
                <a:effectLst/>
              </a:rPr>
              <a:t>trendline</a:t>
            </a:r>
            <a:r>
              <a:rPr lang="en-US" sz="2000" b="1" cap="none" spc="0" dirty="0" smtClean="0">
                <a:ln/>
                <a:solidFill>
                  <a:schemeClr val="accent3"/>
                </a:solidFill>
                <a:effectLst/>
              </a:rPr>
              <a:t> . . . .</a:t>
            </a:r>
          </a:p>
        </p:txBody>
      </p:sp>
      <p:pic>
        <p:nvPicPr>
          <p:cNvPr id="7" name="Picture 6" descr="Adding itle and axes.jpg"/>
          <p:cNvPicPr>
            <a:picLocks noChangeAspect="1"/>
          </p:cNvPicPr>
          <p:nvPr/>
        </p:nvPicPr>
        <p:blipFill>
          <a:blip r:embed="rId2" cstate="print"/>
          <a:stretch>
            <a:fillRect/>
          </a:stretch>
        </p:blipFill>
        <p:spPr>
          <a:xfrm>
            <a:off x="251520" y="1628800"/>
            <a:ext cx="4680520" cy="46805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476672"/>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Formatting the </a:t>
            </a:r>
            <a:r>
              <a:rPr lang="en-GB" sz="5400" b="1" cap="none" spc="0" dirty="0" err="1" smtClean="0">
                <a:ln/>
                <a:solidFill>
                  <a:schemeClr val="accent3"/>
                </a:solidFill>
                <a:effectLst/>
              </a:rPr>
              <a:t>trendline</a:t>
            </a:r>
            <a:endParaRPr lang="en-GB" sz="5400" b="1" cap="none" spc="0" dirty="0">
              <a:ln/>
              <a:solidFill>
                <a:schemeClr val="accent3"/>
              </a:solidFill>
              <a:effectLst/>
            </a:endParaRPr>
          </a:p>
        </p:txBody>
      </p:sp>
      <p:sp>
        <p:nvSpPr>
          <p:cNvPr id="6" name="Rectangle 5"/>
          <p:cNvSpPr/>
          <p:nvPr/>
        </p:nvSpPr>
        <p:spPr>
          <a:xfrm>
            <a:off x="5220072" y="1556792"/>
            <a:ext cx="3528392"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Right click on the </a:t>
            </a:r>
            <a:r>
              <a:rPr lang="en-US" sz="2000" b="1" cap="none" spc="0" dirty="0" err="1" smtClean="0">
                <a:ln/>
                <a:solidFill>
                  <a:schemeClr val="accent3"/>
                </a:solidFill>
                <a:effectLst/>
              </a:rPr>
              <a:t>trendline</a:t>
            </a:r>
            <a:r>
              <a:rPr lang="en-US" sz="2000" b="1" cap="none" spc="0" dirty="0" smtClean="0">
                <a:ln/>
                <a:solidFill>
                  <a:schemeClr val="accent3"/>
                </a:solidFill>
                <a:effectLst/>
              </a:rPr>
              <a:t> and choose the most appropriate option. Here it is the power option.</a:t>
            </a:r>
          </a:p>
        </p:txBody>
      </p:sp>
      <p:pic>
        <p:nvPicPr>
          <p:cNvPr id="8" name="Picture 7" descr="Format Trendline.jpg"/>
          <p:cNvPicPr>
            <a:picLocks noChangeAspect="1"/>
          </p:cNvPicPr>
          <p:nvPr/>
        </p:nvPicPr>
        <p:blipFill>
          <a:blip r:embed="rId2" cstate="print"/>
          <a:stretch>
            <a:fillRect/>
          </a:stretch>
        </p:blipFill>
        <p:spPr>
          <a:xfrm>
            <a:off x="251520" y="1628800"/>
            <a:ext cx="4680520" cy="4680520"/>
          </a:xfrm>
          <a:prstGeom prst="rect">
            <a:avLst/>
          </a:prstGeom>
        </p:spPr>
      </p:pic>
      <p:sp>
        <p:nvSpPr>
          <p:cNvPr id="10" name="Rectangle 9"/>
          <p:cNvSpPr/>
          <p:nvPr/>
        </p:nvSpPr>
        <p:spPr>
          <a:xfrm>
            <a:off x="6876256" y="3356992"/>
            <a:ext cx="2088232"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I will also deselect the last two check boxes as these features are not required on this occasion.</a:t>
            </a:r>
          </a:p>
          <a:p>
            <a:endParaRPr lang="en-US" sz="2000" b="1" dirty="0">
              <a:ln/>
              <a:solidFill>
                <a:schemeClr val="accent3"/>
              </a:solidFill>
            </a:endParaRPr>
          </a:p>
          <a:p>
            <a:r>
              <a:rPr lang="en-US" sz="2000" b="1" cap="none" spc="0" dirty="0" smtClean="0">
                <a:ln/>
                <a:solidFill>
                  <a:schemeClr val="accent3"/>
                </a:solidFill>
                <a:effectLst/>
              </a:rPr>
              <a:t>You can also change the line </a:t>
            </a:r>
            <a:r>
              <a:rPr lang="en-US" sz="2000" b="1" cap="none" spc="0" dirty="0" err="1" smtClean="0">
                <a:ln/>
                <a:solidFill>
                  <a:schemeClr val="accent3"/>
                </a:solidFill>
                <a:effectLst/>
              </a:rPr>
              <a:t>colour</a:t>
            </a:r>
            <a:r>
              <a:rPr lang="en-US" sz="2000" b="1" cap="none" spc="0" dirty="0" smtClean="0">
                <a:ln/>
                <a:solidFill>
                  <a:schemeClr val="accent3"/>
                </a:solidFill>
                <a:effectLst/>
              </a:rPr>
              <a:t> and style. </a:t>
            </a:r>
          </a:p>
        </p:txBody>
      </p:sp>
      <p:pic>
        <p:nvPicPr>
          <p:cNvPr id="11" name="Picture 10" descr="Power.jpg"/>
          <p:cNvPicPr>
            <a:picLocks noChangeAspect="1"/>
          </p:cNvPicPr>
          <p:nvPr/>
        </p:nvPicPr>
        <p:blipFill>
          <a:blip r:embed="rId3" cstate="print"/>
          <a:stretch>
            <a:fillRect/>
          </a:stretch>
        </p:blipFill>
        <p:spPr>
          <a:xfrm>
            <a:off x="3995936" y="3423295"/>
            <a:ext cx="2591093" cy="343470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476672"/>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Adding the minor gridlines</a:t>
            </a:r>
            <a:endParaRPr lang="en-GB" sz="5400" b="1" cap="none" spc="0" dirty="0">
              <a:ln/>
              <a:solidFill>
                <a:schemeClr val="accent3"/>
              </a:solidFill>
              <a:effectLst/>
            </a:endParaRPr>
          </a:p>
        </p:txBody>
      </p:sp>
      <p:sp>
        <p:nvSpPr>
          <p:cNvPr id="6" name="Rectangle 5"/>
          <p:cNvSpPr/>
          <p:nvPr/>
        </p:nvSpPr>
        <p:spPr>
          <a:xfrm>
            <a:off x="5220072" y="1556792"/>
            <a:ext cx="3600400" cy="255454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Right click on the axes. Click on [Add Minor Gridlines]</a:t>
            </a:r>
          </a:p>
          <a:p>
            <a:endParaRPr lang="en-US" sz="2000" b="1" dirty="0">
              <a:ln/>
              <a:solidFill>
                <a:schemeClr val="accent3"/>
              </a:solidFill>
            </a:endParaRPr>
          </a:p>
          <a:p>
            <a:r>
              <a:rPr lang="en-US" sz="2000" b="1" cap="none" spc="0" dirty="0" smtClean="0">
                <a:ln/>
                <a:solidFill>
                  <a:schemeClr val="accent3"/>
                </a:solidFill>
                <a:effectLst/>
              </a:rPr>
              <a:t>If you wish, do likewise to add the major gridlines</a:t>
            </a:r>
          </a:p>
          <a:p>
            <a:endParaRPr lang="en-US" sz="2000" b="1" dirty="0">
              <a:ln/>
              <a:solidFill>
                <a:schemeClr val="accent3"/>
              </a:solidFill>
            </a:endParaRPr>
          </a:p>
          <a:p>
            <a:r>
              <a:rPr lang="en-US" sz="2000" b="1" cap="none" spc="0" dirty="0" smtClean="0">
                <a:ln/>
                <a:solidFill>
                  <a:schemeClr val="accent3"/>
                </a:solidFill>
                <a:effectLst/>
              </a:rPr>
              <a:t>Further formatting of the axes can be done.</a:t>
            </a:r>
          </a:p>
        </p:txBody>
      </p:sp>
      <p:pic>
        <p:nvPicPr>
          <p:cNvPr id="7" name="Picture 6" descr="Gridlines.jpg"/>
          <p:cNvPicPr>
            <a:picLocks noChangeAspect="1"/>
          </p:cNvPicPr>
          <p:nvPr/>
        </p:nvPicPr>
        <p:blipFill>
          <a:blip r:embed="rId2" cstate="print"/>
          <a:stretch>
            <a:fillRect/>
          </a:stretch>
        </p:blipFill>
        <p:spPr>
          <a:xfrm>
            <a:off x="251520" y="1628800"/>
            <a:ext cx="4680520" cy="4680520"/>
          </a:xfrm>
          <a:prstGeom prst="rect">
            <a:avLst/>
          </a:prstGeom>
        </p:spPr>
      </p:pic>
      <p:pic>
        <p:nvPicPr>
          <p:cNvPr id="9" name="Picture 8" descr="Gridlines 2.jpg"/>
          <p:cNvPicPr>
            <a:picLocks noChangeAspect="1"/>
          </p:cNvPicPr>
          <p:nvPr/>
        </p:nvPicPr>
        <p:blipFill>
          <a:blip r:embed="rId3" cstate="print"/>
          <a:stretch>
            <a:fillRect/>
          </a:stretch>
        </p:blipFill>
        <p:spPr>
          <a:xfrm>
            <a:off x="4644008" y="4106591"/>
            <a:ext cx="4312543" cy="25982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476672"/>
            <a:ext cx="9144000" cy="923330"/>
          </a:xfrm>
          <a:prstGeom prst="rect">
            <a:avLst/>
          </a:prstGeom>
          <a:solidFill>
            <a:schemeClr val="accent1"/>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GB" sz="5400" b="1" cap="none" spc="0" dirty="0" smtClean="0">
                <a:ln/>
                <a:solidFill>
                  <a:schemeClr val="accent3"/>
                </a:solidFill>
                <a:effectLst/>
              </a:rPr>
              <a:t>Data from multiple trials</a:t>
            </a:r>
            <a:endParaRPr lang="en-GB" sz="5400" b="1" cap="none" spc="0" dirty="0">
              <a:ln/>
              <a:solidFill>
                <a:schemeClr val="accent3"/>
              </a:solidFill>
              <a:effectLst/>
            </a:endParaRPr>
          </a:p>
        </p:txBody>
      </p:sp>
      <p:sp>
        <p:nvSpPr>
          <p:cNvPr id="6" name="Rectangle 5"/>
          <p:cNvSpPr/>
          <p:nvPr/>
        </p:nvSpPr>
        <p:spPr>
          <a:xfrm>
            <a:off x="5220072" y="1556792"/>
            <a:ext cx="3600400" cy="470898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cap="none" spc="0" dirty="0" smtClean="0">
                <a:ln/>
                <a:solidFill>
                  <a:schemeClr val="accent3"/>
                </a:solidFill>
                <a:effectLst/>
              </a:rPr>
              <a:t>All six pairs of students followed the same procedure so we have six trials.</a:t>
            </a:r>
          </a:p>
          <a:p>
            <a:endParaRPr lang="en-US" sz="2000" b="1" dirty="0">
              <a:ln/>
              <a:solidFill>
                <a:schemeClr val="accent3"/>
              </a:solidFill>
            </a:endParaRPr>
          </a:p>
          <a:p>
            <a:r>
              <a:rPr lang="en-US" sz="2000" b="1" cap="none" spc="0" dirty="0" smtClean="0">
                <a:ln/>
                <a:solidFill>
                  <a:schemeClr val="accent3"/>
                </a:solidFill>
                <a:effectLst/>
              </a:rPr>
              <a:t>We need to calculate the means and use these for a second graph.</a:t>
            </a:r>
          </a:p>
          <a:p>
            <a:endParaRPr lang="en-US" sz="2000" b="1" dirty="0">
              <a:ln/>
              <a:solidFill>
                <a:schemeClr val="accent3"/>
              </a:solidFill>
            </a:endParaRPr>
          </a:p>
          <a:p>
            <a:r>
              <a:rPr lang="en-US" sz="2000" b="1" cap="none" spc="0" dirty="0" smtClean="0">
                <a:ln/>
                <a:solidFill>
                  <a:schemeClr val="accent3"/>
                </a:solidFill>
                <a:effectLst/>
              </a:rPr>
              <a:t>We can determine the standard deviations. The rough rule of thumb is that we need 30+ values and they need to show a normal distribution but we will overlook these points in this instance.</a:t>
            </a:r>
          </a:p>
        </p:txBody>
      </p:sp>
      <p:pic>
        <p:nvPicPr>
          <p:cNvPr id="11" name="Picture 10" descr="Group Results.jpg"/>
          <p:cNvPicPr>
            <a:picLocks noChangeAspect="1"/>
          </p:cNvPicPr>
          <p:nvPr/>
        </p:nvPicPr>
        <p:blipFill>
          <a:blip r:embed="rId2" cstate="print"/>
          <a:stretch>
            <a:fillRect/>
          </a:stretch>
        </p:blipFill>
        <p:spPr>
          <a:xfrm>
            <a:off x="251520" y="1673424"/>
            <a:ext cx="4608512" cy="46085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TotalTime>
  <Words>2335</Words>
  <Application>Microsoft Office PowerPoint</Application>
  <PresentationFormat>On-screen Show (4:3)</PresentationFormat>
  <Paragraphs>282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Processing and Presentation</dc:title>
  <dc:creator>Steve</dc:creator>
  <cp:lastModifiedBy>Steve</cp:lastModifiedBy>
  <cp:revision>166</cp:revision>
  <dcterms:created xsi:type="dcterms:W3CDTF">2013-09-07T08:12:19Z</dcterms:created>
  <dcterms:modified xsi:type="dcterms:W3CDTF">2013-09-09T17:59:50Z</dcterms:modified>
</cp:coreProperties>
</file>