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6" r:id="rId3"/>
    <p:sldId id="258" r:id="rId4"/>
    <p:sldId id="259" r:id="rId5"/>
    <p:sldId id="260" r:id="rId6"/>
    <p:sldId id="261" r:id="rId7"/>
    <p:sldId id="262" r:id="rId8"/>
    <p:sldId id="263" r:id="rId9"/>
    <p:sldId id="267" r:id="rId10"/>
    <p:sldId id="268" r:id="rId11"/>
    <p:sldId id="264" r:id="rId12"/>
    <p:sldId id="257" r:id="rId13"/>
    <p:sldId id="269" r:id="rId14"/>
    <p:sldId id="270" r:id="rId15"/>
    <p:sldId id="271" r:id="rId16"/>
    <p:sldId id="272" r:id="rId17"/>
    <p:sldId id="265"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716180-B9B7-4B22-970D-8B8CDFBA320C}" type="datetimeFigureOut">
              <a:rPr lang="en-US" smtClean="0"/>
              <a:pPr/>
              <a:t>10/31/2017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972AA7-4609-44BE-B61F-871D176B2B4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716180-B9B7-4B22-970D-8B8CDFBA320C}"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72AA7-4609-44BE-B61F-871D176B2B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4972AA7-4609-44BE-B61F-871D176B2B4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716180-B9B7-4B22-970D-8B8CDFBA320C}"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716180-B9B7-4B22-970D-8B8CDFBA320C}"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4972AA7-4609-44BE-B61F-871D176B2B4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716180-B9B7-4B22-970D-8B8CDFBA320C}" type="datetimeFigureOut">
              <a:rPr lang="en-US" smtClean="0"/>
              <a:pPr/>
              <a:t>10/31/2017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972AA7-4609-44BE-B61F-871D176B2B4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7716180-B9B7-4B22-970D-8B8CDFBA320C}"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72AA7-4609-44BE-B61F-871D176B2B4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716180-B9B7-4B22-970D-8B8CDFBA320C}" type="datetimeFigureOut">
              <a:rPr lang="en-US" smtClean="0"/>
              <a:pPr/>
              <a:t>10/31/2017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4972AA7-4609-44BE-B61F-871D176B2B4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716180-B9B7-4B22-970D-8B8CDFBA320C}" type="datetimeFigureOut">
              <a:rPr lang="en-US" smtClean="0"/>
              <a:pPr/>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4972AA7-4609-44BE-B61F-871D176B2B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7716180-B9B7-4B22-970D-8B8CDFBA320C}" type="datetimeFigureOut">
              <a:rPr lang="en-US" smtClean="0"/>
              <a:pPr/>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4972AA7-4609-44BE-B61F-871D176B2B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4972AA7-4609-44BE-B61F-871D176B2B4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7716180-B9B7-4B22-970D-8B8CDFBA320C}" type="datetimeFigureOut">
              <a:rPr lang="en-US" smtClean="0"/>
              <a:pPr/>
              <a:t>10/31/2017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4972AA7-4609-44BE-B61F-871D176B2B4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7716180-B9B7-4B22-970D-8B8CDFBA320C}" type="datetimeFigureOut">
              <a:rPr lang="en-US" smtClean="0"/>
              <a:pPr/>
              <a:t>10/31/2017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7716180-B9B7-4B22-970D-8B8CDFBA320C}" type="datetimeFigureOut">
              <a:rPr lang="en-US" smtClean="0"/>
              <a:pPr/>
              <a:t>10/31/2017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4972AA7-4609-44BE-B61F-871D176B2B4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8000" dirty="0" smtClean="0"/>
              <a:t>Mitosis</a:t>
            </a:r>
            <a:endParaRPr lang="en-US" sz="8000" dirty="0"/>
          </a:p>
        </p:txBody>
      </p:sp>
      <p:pic>
        <p:nvPicPr>
          <p:cNvPr id="4" name="Picture 3" descr="350px-Wilson1900Fig2.jpg"/>
          <p:cNvPicPr>
            <a:picLocks noChangeAspect="1"/>
          </p:cNvPicPr>
          <p:nvPr/>
        </p:nvPicPr>
        <p:blipFill>
          <a:blip r:embed="rId2" cstate="print"/>
          <a:stretch>
            <a:fillRect/>
          </a:stretch>
        </p:blipFill>
        <p:spPr>
          <a:xfrm>
            <a:off x="3317771" y="304799"/>
            <a:ext cx="2473429" cy="1752601"/>
          </a:xfrm>
          <a:prstGeom prst="rect">
            <a:avLst/>
          </a:prstGeom>
        </p:spPr>
      </p:pic>
      <p:sp>
        <p:nvSpPr>
          <p:cNvPr id="2" name="TextBox 1"/>
          <p:cNvSpPr txBox="1"/>
          <p:nvPr/>
        </p:nvSpPr>
        <p:spPr>
          <a:xfrm>
            <a:off x="2569689" y="4181332"/>
            <a:ext cx="4004622" cy="369332"/>
          </a:xfrm>
          <a:prstGeom prst="rect">
            <a:avLst/>
          </a:prstGeom>
          <a:noFill/>
        </p:spPr>
        <p:txBody>
          <a:bodyPr wrap="none" rtlCol="0">
            <a:spAutoFit/>
          </a:bodyPr>
          <a:lstStyle/>
          <a:p>
            <a:r>
              <a:rPr lang="en-GB" dirty="0" err="1" smtClean="0"/>
              <a:t>Haileybury</a:t>
            </a:r>
            <a:r>
              <a:rPr lang="en-GB" dirty="0" smtClean="0"/>
              <a:t> Astana Year 12 IB Biology</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724400"/>
            <a:ext cx="1483915" cy="14987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Cytokinesis</a:t>
            </a:r>
            <a:endParaRPr lang="en-GB"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41465" y="1828801"/>
            <a:ext cx="7101728" cy="4038600"/>
          </a:xfrm>
        </p:spPr>
      </p:pic>
    </p:spTree>
    <p:extLst>
      <p:ext uri="{BB962C8B-B14F-4D97-AF65-F5344CB8AC3E}">
        <p14:creationId xmlns:p14="http://schemas.microsoft.com/office/powerpoint/2010/main" val="9900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Details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GB" dirty="0" smtClean="0"/>
              <a:t>The chromosome number is maintained</a:t>
            </a:r>
          </a:p>
          <a:p>
            <a:pPr marL="514350" indent="-514350">
              <a:buFont typeface="+mj-lt"/>
              <a:buAutoNum type="arabicPeriod"/>
            </a:pPr>
            <a:r>
              <a:rPr lang="en-GB" dirty="0" smtClean="0"/>
              <a:t>There is a single division</a:t>
            </a:r>
          </a:p>
          <a:p>
            <a:pPr marL="514350" indent="-514350">
              <a:buFont typeface="+mj-lt"/>
              <a:buAutoNum type="arabicPeriod"/>
            </a:pPr>
            <a:r>
              <a:rPr lang="en-GB" dirty="0" smtClean="0"/>
              <a:t>Occurs throughout the body where there is growth and repair.</a:t>
            </a:r>
          </a:p>
          <a:p>
            <a:pPr marL="514350" indent="-514350">
              <a:buFont typeface="+mj-lt"/>
              <a:buAutoNum type="arabicPeriod"/>
            </a:pPr>
            <a:r>
              <a:rPr lang="en-GB" dirty="0" smtClean="0"/>
              <a:t>Cancer (tumours) occur due to mutations and cells uncontrollably carrying out mitosis.</a:t>
            </a:r>
          </a:p>
          <a:p>
            <a:pPr marL="514350" indent="-514350">
              <a:buFont typeface="+mj-lt"/>
              <a:buAutoNum type="arabicPeriod"/>
            </a:pPr>
            <a:r>
              <a:rPr lang="en-GB" dirty="0" smtClean="0"/>
              <a:t>Mitosis is also used in asexual reproduction.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bbisteacher\Teacher\smann\Downloads\Complete Mitosi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stage?</a:t>
            </a:r>
            <a:endParaRPr lang="en-GB"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13644" y="1749425"/>
            <a:ext cx="6680200" cy="4127500"/>
          </a:xfrm>
        </p:spPr>
      </p:pic>
    </p:spTree>
    <p:extLst>
      <p:ext uri="{BB962C8B-B14F-4D97-AF65-F5344CB8AC3E}">
        <p14:creationId xmlns:p14="http://schemas.microsoft.com/office/powerpoint/2010/main" val="98237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stage?</a:t>
            </a:r>
            <a:endParaRPr lang="en-GB"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90148" y="1981200"/>
            <a:ext cx="5557607" cy="3810000"/>
          </a:xfrm>
        </p:spPr>
      </p:pic>
    </p:spTree>
    <p:extLst>
      <p:ext uri="{BB962C8B-B14F-4D97-AF65-F5344CB8AC3E}">
        <p14:creationId xmlns:p14="http://schemas.microsoft.com/office/powerpoint/2010/main" val="96649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stage?</a:t>
            </a:r>
            <a:endParaRPr lang="en-GB"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0148" y="2033664"/>
            <a:ext cx="5557607" cy="3705071"/>
          </a:xfrm>
        </p:spPr>
      </p:pic>
    </p:spTree>
    <p:extLst>
      <p:ext uri="{BB962C8B-B14F-4D97-AF65-F5344CB8AC3E}">
        <p14:creationId xmlns:p14="http://schemas.microsoft.com/office/powerpoint/2010/main" val="1571892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stage?</a:t>
            </a:r>
            <a:endParaRPr lang="en-GB"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0148" y="2033664"/>
            <a:ext cx="5557606" cy="3705071"/>
          </a:xfrm>
        </p:spPr>
      </p:pic>
    </p:spTree>
    <p:extLst>
      <p:ext uri="{BB962C8B-B14F-4D97-AF65-F5344CB8AC3E}">
        <p14:creationId xmlns:p14="http://schemas.microsoft.com/office/powerpoint/2010/main" val="170465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Mitosis is a part of the cell cycle</a:t>
            </a:r>
            <a:endParaRPr lang="en-US" dirty="0"/>
          </a:p>
        </p:txBody>
      </p:sp>
      <p:pic>
        <p:nvPicPr>
          <p:cNvPr id="4" name="Content Placeholder 3" descr="mitosis.JPG"/>
          <p:cNvPicPr>
            <a:picLocks noGrp="1" noChangeAspect="1"/>
          </p:cNvPicPr>
          <p:nvPr>
            <p:ph sz="quarter" idx="1"/>
          </p:nvPr>
        </p:nvPicPr>
        <p:blipFill>
          <a:blip r:embed="rId2" cstate="print"/>
          <a:stretch>
            <a:fillRect/>
          </a:stretch>
        </p:blipFill>
        <p:spPr>
          <a:xfrm>
            <a:off x="2648744" y="1527175"/>
            <a:ext cx="3810000" cy="4572000"/>
          </a:xfrm>
        </p:spPr>
      </p:pic>
      <p:sp>
        <p:nvSpPr>
          <p:cNvPr id="5" name="TextBox 4"/>
          <p:cNvSpPr txBox="1"/>
          <p:nvPr/>
        </p:nvSpPr>
        <p:spPr>
          <a:xfrm>
            <a:off x="5334000" y="5562600"/>
            <a:ext cx="3505200" cy="646331"/>
          </a:xfrm>
          <a:prstGeom prst="rect">
            <a:avLst/>
          </a:prstGeom>
          <a:solidFill>
            <a:schemeClr val="accent1">
              <a:lumMod val="20000"/>
              <a:lumOff val="80000"/>
            </a:schemeClr>
          </a:solidFill>
        </p:spPr>
        <p:txBody>
          <a:bodyPr wrap="square" rtlCol="0">
            <a:spAutoFit/>
          </a:bodyPr>
          <a:lstStyle/>
          <a:p>
            <a:r>
              <a:rPr lang="en-GB" dirty="0" smtClean="0">
                <a:solidFill>
                  <a:srgbClr val="7030A0"/>
                </a:solidFill>
              </a:rPr>
              <a:t>Mitosis is only one phase within the cell cycle!</a:t>
            </a:r>
            <a:endParaRPr lang="en-US" dirty="0">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a:t>
            </a:r>
            <a:endParaRPr lang="en-GB" dirty="0"/>
          </a:p>
        </p:txBody>
      </p:sp>
      <p:sp>
        <p:nvSpPr>
          <p:cNvPr id="3" name="Content Placeholder 2"/>
          <p:cNvSpPr>
            <a:spLocks noGrp="1"/>
          </p:cNvSpPr>
          <p:nvPr>
            <p:ph sz="quarter" idx="1"/>
          </p:nvPr>
        </p:nvSpPr>
        <p:spPr>
          <a:xfrm>
            <a:off x="301752" y="1527048"/>
            <a:ext cx="8503920" cy="1825752"/>
          </a:xfrm>
        </p:spPr>
        <p:txBody>
          <a:bodyPr/>
          <a:lstStyle/>
          <a:p>
            <a:r>
              <a:rPr lang="en-GB" dirty="0" smtClean="0"/>
              <a:t>Cancer is the uncontrolled division of cells</a:t>
            </a:r>
          </a:p>
          <a:p>
            <a:r>
              <a:rPr lang="en-GB" dirty="0" smtClean="0"/>
              <a:t>This can be the result of mutations</a:t>
            </a:r>
          </a:p>
          <a:p>
            <a:r>
              <a:rPr lang="en-GB" dirty="0" smtClean="0"/>
              <a:t>Things that cause cancer are known as </a:t>
            </a:r>
            <a:r>
              <a:rPr lang="en-GB" dirty="0" err="1" smtClean="0"/>
              <a:t>carceinogens</a:t>
            </a:r>
            <a:r>
              <a:rPr lang="en-GB" dirty="0" smtClean="0"/>
              <a:t> </a:t>
            </a:r>
            <a:endParaRPr lang="en-GB" dirty="0"/>
          </a:p>
        </p:txBody>
      </p:sp>
      <p:sp>
        <p:nvSpPr>
          <p:cNvPr id="4" name="Rectangle 3"/>
          <p:cNvSpPr/>
          <p:nvPr/>
        </p:nvSpPr>
        <p:spPr>
          <a:xfrm>
            <a:off x="609600" y="3352800"/>
            <a:ext cx="4572000" cy="1754326"/>
          </a:xfrm>
          <a:prstGeom prst="rect">
            <a:avLst/>
          </a:prstGeom>
        </p:spPr>
        <p:txBody>
          <a:bodyPr>
            <a:spAutoFit/>
          </a:bodyPr>
          <a:lstStyle/>
          <a:p>
            <a:r>
              <a:rPr lang="en-US" dirty="0">
                <a:solidFill>
                  <a:srgbClr val="222222"/>
                </a:solidFill>
                <a:latin typeface="arial" panose="020B0604020202020204" pitchFamily="34" charset="0"/>
              </a:rPr>
              <a:t>A carcinogen is any substance, radionuclide, or radiation that promotes carcinogenesis, the formation of cancer. This may be due to the ability to damage the genome or to the disruption of cellular metabolic processes.</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124200"/>
            <a:ext cx="2971800" cy="2971800"/>
          </a:xfrm>
          <a:prstGeom prst="rect">
            <a:avLst/>
          </a:prstGeom>
        </p:spPr>
      </p:pic>
    </p:spTree>
    <p:extLst>
      <p:ext uri="{BB962C8B-B14F-4D97-AF65-F5344CB8AC3E}">
        <p14:creationId xmlns:p14="http://schemas.microsoft.com/office/powerpoint/2010/main" val="34513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Cell cycle</a:t>
            </a:r>
            <a:endParaRPr lang="en-GB" dirty="0"/>
          </a:p>
        </p:txBody>
      </p:sp>
      <p:sp>
        <p:nvSpPr>
          <p:cNvPr id="3" name="Content Placeholder 2"/>
          <p:cNvSpPr>
            <a:spLocks noGrp="1"/>
          </p:cNvSpPr>
          <p:nvPr>
            <p:ph sz="quarter" idx="1"/>
          </p:nvPr>
        </p:nvSpPr>
        <p:spPr/>
        <p:txBody>
          <a:bodyPr/>
          <a:lstStyle/>
          <a:p>
            <a:r>
              <a:rPr lang="en-GB" dirty="0" smtClean="0"/>
              <a:t>Remember: All cells originate from other cells!</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99333"/>
                    </a14:imgEffect>
                  </a14:imgLayer>
                </a14:imgProps>
              </a:ext>
              <a:ext uri="{28A0092B-C50C-407E-A947-70E740481C1C}">
                <a14:useLocalDpi xmlns:a14="http://schemas.microsoft.com/office/drawing/2010/main" val="0"/>
              </a:ext>
            </a:extLst>
          </a:blip>
          <a:stretch>
            <a:fillRect/>
          </a:stretch>
        </p:blipFill>
        <p:spPr>
          <a:xfrm>
            <a:off x="2514600" y="1981200"/>
            <a:ext cx="4286250" cy="4286250"/>
          </a:xfrm>
          <a:prstGeom prst="rect">
            <a:avLst/>
          </a:prstGeom>
        </p:spPr>
      </p:pic>
    </p:spTree>
    <p:extLst>
      <p:ext uri="{BB962C8B-B14F-4D97-AF65-F5344CB8AC3E}">
        <p14:creationId xmlns:p14="http://schemas.microsoft.com/office/powerpoint/2010/main" val="420492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Interphase</a:t>
            </a:r>
            <a:endParaRPr lang="en-US" dirty="0"/>
          </a:p>
        </p:txBody>
      </p:sp>
      <p:pic>
        <p:nvPicPr>
          <p:cNvPr id="4" name="Content Placeholder 3" descr="interphase(G2)_3D.png"/>
          <p:cNvPicPr>
            <a:picLocks noGrp="1" noChangeAspect="1"/>
          </p:cNvPicPr>
          <p:nvPr>
            <p:ph sz="quarter" idx="1"/>
          </p:nvPr>
        </p:nvPicPr>
        <p:blipFill>
          <a:blip r:embed="rId2" cstate="print"/>
          <a:stretch>
            <a:fillRect/>
          </a:stretch>
        </p:blipFill>
        <p:spPr>
          <a:xfrm>
            <a:off x="304800" y="1600200"/>
            <a:ext cx="6031121" cy="4525963"/>
          </a:xfrm>
        </p:spPr>
      </p:pic>
      <p:sp>
        <p:nvSpPr>
          <p:cNvPr id="5" name="TextBox 4"/>
          <p:cNvSpPr txBox="1"/>
          <p:nvPr/>
        </p:nvSpPr>
        <p:spPr>
          <a:xfrm>
            <a:off x="6477000" y="2133600"/>
            <a:ext cx="2438400" cy="2308324"/>
          </a:xfrm>
          <a:prstGeom prst="rect">
            <a:avLst/>
          </a:prstGeom>
          <a:noFill/>
        </p:spPr>
        <p:txBody>
          <a:bodyPr wrap="square" rtlCol="0">
            <a:spAutoFit/>
          </a:bodyPr>
          <a:lstStyle/>
          <a:p>
            <a:pPr>
              <a:buFont typeface="Wingdings" pitchFamily="2" charset="2"/>
              <a:buChar char="Ø"/>
            </a:pPr>
            <a:r>
              <a:rPr lang="en-GB" dirty="0" smtClean="0">
                <a:solidFill>
                  <a:srgbClr val="7030A0"/>
                </a:solidFill>
              </a:rPr>
              <a:t> Normal appearance of non dividing cell</a:t>
            </a:r>
          </a:p>
          <a:p>
            <a:pPr>
              <a:buFont typeface="Wingdings" pitchFamily="2" charset="2"/>
              <a:buChar char="Ø"/>
            </a:pPr>
            <a:r>
              <a:rPr lang="en-US" dirty="0" smtClean="0">
                <a:solidFill>
                  <a:srgbClr val="7030A0"/>
                </a:solidFill>
              </a:rPr>
              <a:t> Includes the growth and synthesis phases</a:t>
            </a:r>
          </a:p>
          <a:p>
            <a:pPr>
              <a:buFont typeface="Wingdings" pitchFamily="2" charset="2"/>
              <a:buChar char="Ø"/>
            </a:pPr>
            <a:r>
              <a:rPr lang="en-US" dirty="0" smtClean="0">
                <a:solidFill>
                  <a:srgbClr val="7030A0"/>
                </a:solidFill>
              </a:rPr>
              <a:t> Nuclear envelope intact and the chromosomes are too threadlike to see</a:t>
            </a:r>
            <a:endParaRPr lang="en-US"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Prophase</a:t>
            </a:r>
            <a:endParaRPr lang="en-US" dirty="0"/>
          </a:p>
        </p:txBody>
      </p:sp>
      <p:pic>
        <p:nvPicPr>
          <p:cNvPr id="4" name="Content Placeholder 3" descr="prophase_3D.png"/>
          <p:cNvPicPr>
            <a:picLocks noGrp="1" noChangeAspect="1"/>
          </p:cNvPicPr>
          <p:nvPr>
            <p:ph sz="quarter" idx="1"/>
          </p:nvPr>
        </p:nvPicPr>
        <p:blipFill>
          <a:blip r:embed="rId2" cstate="print"/>
          <a:stretch>
            <a:fillRect/>
          </a:stretch>
        </p:blipFill>
        <p:spPr>
          <a:xfrm>
            <a:off x="304800" y="1600200"/>
            <a:ext cx="6017236" cy="4525963"/>
          </a:xfrm>
        </p:spPr>
      </p:pic>
      <p:sp>
        <p:nvSpPr>
          <p:cNvPr id="5" name="TextBox 4"/>
          <p:cNvSpPr txBox="1"/>
          <p:nvPr/>
        </p:nvSpPr>
        <p:spPr>
          <a:xfrm>
            <a:off x="6629401" y="2133600"/>
            <a:ext cx="2209800" cy="2308324"/>
          </a:xfrm>
          <a:prstGeom prst="rect">
            <a:avLst/>
          </a:prstGeom>
          <a:noFill/>
        </p:spPr>
        <p:txBody>
          <a:bodyPr wrap="square" rtlCol="0">
            <a:spAutoFit/>
          </a:bodyPr>
          <a:lstStyle/>
          <a:p>
            <a:pPr>
              <a:buFont typeface="Wingdings" pitchFamily="2" charset="2"/>
              <a:buChar char="Ø"/>
            </a:pPr>
            <a:r>
              <a:rPr lang="en-GB" dirty="0" smtClean="0">
                <a:solidFill>
                  <a:srgbClr val="7030A0"/>
                </a:solidFill>
              </a:rPr>
              <a:t> Chromosome become visible</a:t>
            </a:r>
          </a:p>
          <a:p>
            <a:pPr>
              <a:buFont typeface="Wingdings" pitchFamily="2" charset="2"/>
              <a:buChar char="Ø"/>
            </a:pPr>
            <a:r>
              <a:rPr lang="en-GB" dirty="0" smtClean="0">
                <a:solidFill>
                  <a:srgbClr val="7030A0"/>
                </a:solidFill>
              </a:rPr>
              <a:t> </a:t>
            </a:r>
            <a:r>
              <a:rPr lang="en-GB" dirty="0" err="1" smtClean="0">
                <a:solidFill>
                  <a:srgbClr val="7030A0"/>
                </a:solidFill>
              </a:rPr>
              <a:t>Centrioles</a:t>
            </a:r>
            <a:r>
              <a:rPr lang="en-GB" dirty="0" smtClean="0">
                <a:solidFill>
                  <a:srgbClr val="7030A0"/>
                </a:solidFill>
              </a:rPr>
              <a:t> move to opposite poles</a:t>
            </a:r>
          </a:p>
          <a:p>
            <a:pPr>
              <a:buFont typeface="Wingdings" pitchFamily="2" charset="2"/>
              <a:buChar char="Ø"/>
            </a:pPr>
            <a:r>
              <a:rPr lang="en-GB" dirty="0" smtClean="0">
                <a:solidFill>
                  <a:srgbClr val="7030A0"/>
                </a:solidFill>
              </a:rPr>
              <a:t>Nucleolus disappears </a:t>
            </a:r>
          </a:p>
          <a:p>
            <a:pPr>
              <a:buFont typeface="Wingdings" pitchFamily="2" charset="2"/>
              <a:buChar char="Ø"/>
            </a:pPr>
            <a:r>
              <a:rPr lang="en-GB" dirty="0" smtClean="0">
                <a:solidFill>
                  <a:srgbClr val="7030A0"/>
                </a:solidFill>
              </a:rPr>
              <a:t>Nuclear envelope disappears</a:t>
            </a:r>
            <a:endParaRPr lang="en-US"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Metaphase</a:t>
            </a:r>
            <a:endParaRPr lang="en-US" dirty="0"/>
          </a:p>
        </p:txBody>
      </p:sp>
      <p:pic>
        <p:nvPicPr>
          <p:cNvPr id="4" name="Content Placeholder 3" descr="metaphase_3D.png"/>
          <p:cNvPicPr>
            <a:picLocks noGrp="1" noChangeAspect="1"/>
          </p:cNvPicPr>
          <p:nvPr>
            <p:ph sz="quarter" idx="1"/>
          </p:nvPr>
        </p:nvPicPr>
        <p:blipFill>
          <a:blip r:embed="rId2" cstate="print"/>
          <a:stretch>
            <a:fillRect/>
          </a:stretch>
        </p:blipFill>
        <p:spPr>
          <a:xfrm>
            <a:off x="228600" y="1600200"/>
            <a:ext cx="6034618" cy="4525963"/>
          </a:xfrm>
        </p:spPr>
      </p:pic>
      <p:sp>
        <p:nvSpPr>
          <p:cNvPr id="5" name="TextBox 4"/>
          <p:cNvSpPr txBox="1"/>
          <p:nvPr/>
        </p:nvSpPr>
        <p:spPr>
          <a:xfrm>
            <a:off x="6629401" y="2133600"/>
            <a:ext cx="2209800" cy="2308324"/>
          </a:xfrm>
          <a:prstGeom prst="rect">
            <a:avLst/>
          </a:prstGeom>
          <a:noFill/>
        </p:spPr>
        <p:txBody>
          <a:bodyPr wrap="square" rtlCol="0">
            <a:spAutoFit/>
          </a:bodyPr>
          <a:lstStyle/>
          <a:p>
            <a:pPr>
              <a:buFont typeface="Wingdings" pitchFamily="2" charset="2"/>
              <a:buChar char="Ø"/>
            </a:pPr>
            <a:r>
              <a:rPr lang="en-GB" dirty="0" smtClean="0">
                <a:solidFill>
                  <a:srgbClr val="7030A0"/>
                </a:solidFill>
              </a:rPr>
              <a:t> Chromosomes arrange themselves on the equator</a:t>
            </a:r>
          </a:p>
          <a:p>
            <a:pPr>
              <a:buFont typeface="Wingdings" pitchFamily="2" charset="2"/>
              <a:buChar char="Ø"/>
            </a:pPr>
            <a:r>
              <a:rPr lang="en-GB" dirty="0" smtClean="0">
                <a:solidFill>
                  <a:srgbClr val="7030A0"/>
                </a:solidFill>
              </a:rPr>
              <a:t> Spindle fibres have formed and are attached to the </a:t>
            </a:r>
            <a:r>
              <a:rPr lang="en-GB" dirty="0" err="1" smtClean="0">
                <a:solidFill>
                  <a:srgbClr val="7030A0"/>
                </a:solidFill>
              </a:rPr>
              <a:t>centromeres</a:t>
            </a:r>
            <a:r>
              <a:rPr lang="en-GB" dirty="0" smtClean="0">
                <a:solidFill>
                  <a:srgbClr val="7030A0"/>
                </a:solidFill>
              </a:rPr>
              <a:t> of the chromosomes</a:t>
            </a:r>
            <a:endParaRPr lang="en-US"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Anaphase</a:t>
            </a:r>
            <a:endParaRPr lang="en-US" dirty="0"/>
          </a:p>
        </p:txBody>
      </p:sp>
      <p:pic>
        <p:nvPicPr>
          <p:cNvPr id="4" name="Content Placeholder 3" descr="anaphase_3D.png"/>
          <p:cNvPicPr>
            <a:picLocks noGrp="1" noChangeAspect="1"/>
          </p:cNvPicPr>
          <p:nvPr>
            <p:ph sz="quarter" idx="1"/>
          </p:nvPr>
        </p:nvPicPr>
        <p:blipFill>
          <a:blip r:embed="rId2" cstate="print"/>
          <a:stretch>
            <a:fillRect/>
          </a:stretch>
        </p:blipFill>
        <p:spPr>
          <a:xfrm>
            <a:off x="304800" y="1600200"/>
            <a:ext cx="6150137" cy="4525963"/>
          </a:xfrm>
        </p:spPr>
      </p:pic>
      <p:sp>
        <p:nvSpPr>
          <p:cNvPr id="5" name="TextBox 4"/>
          <p:cNvSpPr txBox="1"/>
          <p:nvPr/>
        </p:nvSpPr>
        <p:spPr>
          <a:xfrm>
            <a:off x="6629401" y="2133600"/>
            <a:ext cx="2209800" cy="2862322"/>
          </a:xfrm>
          <a:prstGeom prst="rect">
            <a:avLst/>
          </a:prstGeom>
          <a:noFill/>
        </p:spPr>
        <p:txBody>
          <a:bodyPr wrap="square" rtlCol="0">
            <a:spAutoFit/>
          </a:bodyPr>
          <a:lstStyle/>
          <a:p>
            <a:pPr>
              <a:buFont typeface="Wingdings" pitchFamily="2" charset="2"/>
              <a:buChar char="Ø"/>
            </a:pPr>
            <a:r>
              <a:rPr lang="en-GB" dirty="0" smtClean="0">
                <a:solidFill>
                  <a:srgbClr val="7030A0"/>
                </a:solidFill>
              </a:rPr>
              <a:t> The spindle fibres tighten and separate the </a:t>
            </a:r>
            <a:r>
              <a:rPr lang="en-GB" dirty="0" err="1" smtClean="0">
                <a:solidFill>
                  <a:srgbClr val="7030A0"/>
                </a:solidFill>
              </a:rPr>
              <a:t>chromatids</a:t>
            </a:r>
            <a:endParaRPr lang="en-GB" dirty="0" smtClean="0">
              <a:solidFill>
                <a:srgbClr val="7030A0"/>
              </a:solidFill>
            </a:endParaRPr>
          </a:p>
          <a:p>
            <a:pPr>
              <a:buFont typeface="Wingdings" pitchFamily="2" charset="2"/>
              <a:buChar char="Ø"/>
            </a:pPr>
            <a:r>
              <a:rPr lang="en-GB" dirty="0" smtClean="0">
                <a:solidFill>
                  <a:srgbClr val="7030A0"/>
                </a:solidFill>
              </a:rPr>
              <a:t> Each </a:t>
            </a:r>
            <a:r>
              <a:rPr lang="en-GB" dirty="0" err="1" smtClean="0">
                <a:solidFill>
                  <a:srgbClr val="7030A0"/>
                </a:solidFill>
              </a:rPr>
              <a:t>chromatid</a:t>
            </a:r>
            <a:r>
              <a:rPr lang="en-GB" dirty="0" smtClean="0">
                <a:solidFill>
                  <a:srgbClr val="7030A0"/>
                </a:solidFill>
              </a:rPr>
              <a:t> has now become a separate chromosome</a:t>
            </a:r>
          </a:p>
          <a:p>
            <a:pPr>
              <a:buFont typeface="Wingdings" pitchFamily="2" charset="2"/>
              <a:buChar char="Ø"/>
            </a:pPr>
            <a:r>
              <a:rPr lang="en-GB" dirty="0" smtClean="0">
                <a:solidFill>
                  <a:srgbClr val="7030A0"/>
                </a:solidFill>
              </a:rPr>
              <a:t> They are pulled towards the poles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Telophase</a:t>
            </a:r>
            <a:endParaRPr lang="en-US" dirty="0"/>
          </a:p>
        </p:txBody>
      </p:sp>
      <p:pic>
        <p:nvPicPr>
          <p:cNvPr id="4" name="Content Placeholder 3" descr="telophase_3D.png"/>
          <p:cNvPicPr>
            <a:picLocks noGrp="1" noChangeAspect="1"/>
          </p:cNvPicPr>
          <p:nvPr>
            <p:ph sz="quarter" idx="1"/>
          </p:nvPr>
        </p:nvPicPr>
        <p:blipFill>
          <a:blip r:embed="rId2" cstate="print"/>
          <a:stretch>
            <a:fillRect/>
          </a:stretch>
        </p:blipFill>
        <p:spPr>
          <a:xfrm>
            <a:off x="0" y="1600201"/>
            <a:ext cx="6719382" cy="4114800"/>
          </a:xfrm>
        </p:spPr>
      </p:pic>
      <p:sp>
        <p:nvSpPr>
          <p:cNvPr id="5" name="TextBox 4"/>
          <p:cNvSpPr txBox="1"/>
          <p:nvPr/>
        </p:nvSpPr>
        <p:spPr>
          <a:xfrm>
            <a:off x="7010400" y="1905000"/>
            <a:ext cx="1828800" cy="1754326"/>
          </a:xfrm>
          <a:prstGeom prst="rect">
            <a:avLst/>
          </a:prstGeom>
          <a:noFill/>
        </p:spPr>
        <p:txBody>
          <a:bodyPr wrap="square" rtlCol="0">
            <a:spAutoFit/>
          </a:bodyPr>
          <a:lstStyle/>
          <a:p>
            <a:pPr>
              <a:buFont typeface="Wingdings" pitchFamily="2" charset="2"/>
              <a:buChar char="Ø"/>
            </a:pPr>
            <a:r>
              <a:rPr lang="en-GB" dirty="0" smtClean="0">
                <a:solidFill>
                  <a:srgbClr val="7030A0"/>
                </a:solidFill>
              </a:rPr>
              <a:t> Nuclear envelope begins to reform</a:t>
            </a:r>
          </a:p>
          <a:p>
            <a:pPr>
              <a:buFont typeface="Wingdings" pitchFamily="2" charset="2"/>
              <a:buChar char="Ø"/>
            </a:pPr>
            <a:r>
              <a:rPr lang="en-US" dirty="0" smtClean="0">
                <a:solidFill>
                  <a:srgbClr val="7030A0"/>
                </a:solidFill>
              </a:rPr>
              <a:t> Cleavage of the cytoplasm begins</a:t>
            </a:r>
            <a:endParaRPr lang="en-US"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Cytokinesis</a:t>
            </a:r>
            <a:endParaRPr lang="en-US" dirty="0"/>
          </a:p>
        </p:txBody>
      </p:sp>
      <p:pic>
        <p:nvPicPr>
          <p:cNvPr id="4" name="Content Placeholder 3" descr="cytokinesis_3D.png"/>
          <p:cNvPicPr>
            <a:picLocks noGrp="1" noChangeAspect="1"/>
          </p:cNvPicPr>
          <p:nvPr>
            <p:ph sz="quarter" idx="1"/>
          </p:nvPr>
        </p:nvPicPr>
        <p:blipFill>
          <a:blip r:embed="rId2" cstate="print"/>
          <a:stretch>
            <a:fillRect/>
          </a:stretch>
        </p:blipFill>
        <p:spPr>
          <a:xfrm>
            <a:off x="152400" y="1600201"/>
            <a:ext cx="6400800" cy="4002874"/>
          </a:xfrm>
        </p:spPr>
      </p:pic>
      <p:sp>
        <p:nvSpPr>
          <p:cNvPr id="5" name="TextBox 4"/>
          <p:cNvSpPr txBox="1"/>
          <p:nvPr/>
        </p:nvSpPr>
        <p:spPr>
          <a:xfrm>
            <a:off x="6629400" y="1905000"/>
            <a:ext cx="2209800" cy="2862322"/>
          </a:xfrm>
          <a:prstGeom prst="rect">
            <a:avLst/>
          </a:prstGeom>
          <a:noFill/>
        </p:spPr>
        <p:txBody>
          <a:bodyPr wrap="square" rtlCol="0">
            <a:spAutoFit/>
          </a:bodyPr>
          <a:lstStyle/>
          <a:p>
            <a:pPr>
              <a:buFont typeface="Wingdings" pitchFamily="2" charset="2"/>
              <a:buChar char="Ø"/>
            </a:pPr>
            <a:r>
              <a:rPr lang="en-GB" dirty="0" smtClean="0">
                <a:solidFill>
                  <a:srgbClr val="7030A0"/>
                </a:solidFill>
              </a:rPr>
              <a:t> Two daughter cells produced</a:t>
            </a:r>
          </a:p>
          <a:p>
            <a:pPr>
              <a:buFont typeface="Wingdings" pitchFamily="2" charset="2"/>
              <a:buChar char="Ø"/>
            </a:pPr>
            <a:r>
              <a:rPr lang="en-US" dirty="0" smtClean="0">
                <a:solidFill>
                  <a:srgbClr val="7030A0"/>
                </a:solidFill>
              </a:rPr>
              <a:t> Chromosomes once again become threadlike</a:t>
            </a:r>
          </a:p>
          <a:p>
            <a:pPr>
              <a:buFont typeface="Wingdings" pitchFamily="2" charset="2"/>
              <a:buChar char="Ø"/>
            </a:pPr>
            <a:r>
              <a:rPr lang="en-US" dirty="0" smtClean="0">
                <a:solidFill>
                  <a:srgbClr val="7030A0"/>
                </a:solidFill>
              </a:rPr>
              <a:t> The chromosome number has been maintained and the two daughter cells are diploid</a:t>
            </a:r>
            <a:endParaRPr lang="en-US"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Cytokinesis</a:t>
            </a:r>
            <a:endParaRPr lang="en-GB" dirty="0"/>
          </a:p>
        </p:txBody>
      </p:sp>
      <p:pic>
        <p:nvPicPr>
          <p:cNvPr id="4" name="Content Placeholder 3"/>
          <p:cNvPicPr>
            <a:picLocks noGrp="1" noChangeAspect="1"/>
          </p:cNvPicPr>
          <p:nvPr>
            <p:ph sz="quarter" idx="1"/>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81000" y="1676400"/>
            <a:ext cx="4495800" cy="4495800"/>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533" r="11111"/>
          <a:stretch/>
        </p:blipFill>
        <p:spPr>
          <a:xfrm rot="16200000">
            <a:off x="5387252" y="2004147"/>
            <a:ext cx="2118850" cy="14633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356064" y="4349911"/>
            <a:ext cx="2181225" cy="1463353"/>
          </a:xfrm>
          <a:prstGeom prst="rect">
            <a:avLst/>
          </a:prstGeom>
        </p:spPr>
      </p:pic>
    </p:spTree>
    <p:extLst>
      <p:ext uri="{BB962C8B-B14F-4D97-AF65-F5344CB8AC3E}">
        <p14:creationId xmlns:p14="http://schemas.microsoft.com/office/powerpoint/2010/main" val="752302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97</TotalTime>
  <Words>288</Words>
  <Application>Microsoft Office PowerPoint</Application>
  <PresentationFormat>On-screen Show (4:3)</PresentationFormat>
  <Paragraphs>46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Georgia</vt:lpstr>
      <vt:lpstr>Wingdings</vt:lpstr>
      <vt:lpstr>Wingdings 2</vt:lpstr>
      <vt:lpstr>Civic</vt:lpstr>
      <vt:lpstr>PowerPoint Presentation</vt:lpstr>
      <vt:lpstr>The Cell cycle</vt:lpstr>
      <vt:lpstr>Interphase</vt:lpstr>
      <vt:lpstr>Prophase</vt:lpstr>
      <vt:lpstr>Metaphase</vt:lpstr>
      <vt:lpstr>Anaphase</vt:lpstr>
      <vt:lpstr>Telophase</vt:lpstr>
      <vt:lpstr>Cytokinesis</vt:lpstr>
      <vt:lpstr>Cytokinesis</vt:lpstr>
      <vt:lpstr>Cytokinesis</vt:lpstr>
      <vt:lpstr>Details</vt:lpstr>
      <vt:lpstr>PowerPoint Presentation</vt:lpstr>
      <vt:lpstr>Which stage?</vt:lpstr>
      <vt:lpstr>Which stage?</vt:lpstr>
      <vt:lpstr>Which stage?</vt:lpstr>
      <vt:lpstr>Which stage?</vt:lpstr>
      <vt:lpstr>Mitosis is a part of the cell cycle</vt:lpstr>
      <vt:lpstr>Cancer</vt:lpstr>
    </vt:vector>
  </TitlesOfParts>
  <Company>BBIS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bbis</dc:creator>
  <cp:lastModifiedBy>Steven Mann</cp:lastModifiedBy>
  <cp:revision>17</cp:revision>
  <dcterms:created xsi:type="dcterms:W3CDTF">2012-10-18T09:40:39Z</dcterms:created>
  <dcterms:modified xsi:type="dcterms:W3CDTF">2017-10-31T05:30:58Z</dcterms:modified>
</cp:coreProperties>
</file>