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52"/>
  </p:notesMasterIdLst>
  <p:sldIdLst>
    <p:sldId id="341" r:id="rId3"/>
    <p:sldId id="342" r:id="rId4"/>
    <p:sldId id="290" r:id="rId5"/>
    <p:sldId id="287" r:id="rId6"/>
    <p:sldId id="291" r:id="rId7"/>
    <p:sldId id="292" r:id="rId8"/>
    <p:sldId id="343" r:id="rId9"/>
    <p:sldId id="308" r:id="rId10"/>
    <p:sldId id="276" r:id="rId11"/>
    <p:sldId id="339" r:id="rId12"/>
    <p:sldId id="340" r:id="rId13"/>
    <p:sldId id="344" r:id="rId14"/>
    <p:sldId id="277" r:id="rId15"/>
    <p:sldId id="293" r:id="rId16"/>
    <p:sldId id="345" r:id="rId17"/>
    <p:sldId id="278" r:id="rId18"/>
    <p:sldId id="358" r:id="rId19"/>
    <p:sldId id="360" r:id="rId20"/>
    <p:sldId id="279" r:id="rId21"/>
    <p:sldId id="280" r:id="rId22"/>
    <p:sldId id="281" r:id="rId23"/>
    <p:sldId id="346" r:id="rId24"/>
    <p:sldId id="347" r:id="rId25"/>
    <p:sldId id="296" r:id="rId26"/>
    <p:sldId id="361" r:id="rId27"/>
    <p:sldId id="348" r:id="rId28"/>
    <p:sldId id="349" r:id="rId29"/>
    <p:sldId id="350" r:id="rId30"/>
    <p:sldId id="351" r:id="rId31"/>
    <p:sldId id="352" r:id="rId32"/>
    <p:sldId id="353" r:id="rId33"/>
    <p:sldId id="364" r:id="rId34"/>
    <p:sldId id="355" r:id="rId35"/>
    <p:sldId id="356" r:id="rId36"/>
    <p:sldId id="357" r:id="rId37"/>
    <p:sldId id="359" r:id="rId38"/>
    <p:sldId id="362" r:id="rId39"/>
    <p:sldId id="294" r:id="rId40"/>
    <p:sldId id="309" r:id="rId41"/>
    <p:sldId id="367" r:id="rId42"/>
    <p:sldId id="365" r:id="rId43"/>
    <p:sldId id="366" r:id="rId44"/>
    <p:sldId id="295" r:id="rId45"/>
    <p:sldId id="369" r:id="rId46"/>
    <p:sldId id="368" r:id="rId47"/>
    <p:sldId id="297" r:id="rId48"/>
    <p:sldId id="299" r:id="rId49"/>
    <p:sldId id="298" r:id="rId50"/>
    <p:sldId id="30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00FF"/>
    <a:srgbClr val="99FFCC"/>
    <a:srgbClr val="CCFFFF"/>
    <a:srgbClr val="0000FF"/>
    <a:srgbClr val="FF0000"/>
    <a:srgbClr val="00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8" autoAdjust="0"/>
    <p:restoredTop sz="94660"/>
  </p:normalViewPr>
  <p:slideViewPr>
    <p:cSldViewPr>
      <p:cViewPr varScale="1">
        <p:scale>
          <a:sx n="111" d="100"/>
          <a:sy n="111" d="100"/>
        </p:scale>
        <p:origin x="11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42911-B6EE-4E70-85D0-00D6761D99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C6A8FC-FB2D-4D44-B064-988EB1A8DC9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1B763D-AE96-4AB8-B5BA-D461944DAB8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A91A-B5EB-43E6-AACA-5C9761EAA433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57FD1-B625-454E-BBF9-3FF22C5ED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018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3EAE-803C-41FE-AE7E-2C8B3EB9D054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481DA-E702-40E3-8C66-046C50AE4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448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D987-50F2-467D-8A87-61E2E3B51629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8877E-013F-4720-B31A-CC14AB561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182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C7BE6-2B90-4354-9909-97DC99180A10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06024-CD87-49A2-9501-6C6648A28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9641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259ED-65ED-4912-A9AF-FA6132CE5C13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2F9E3-10A7-41F2-B2B2-F1BF854BE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141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EF2F-000F-46A3-92C5-809178635634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7E615-A105-4BEC-86C9-D794E377B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5836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9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6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114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86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F587-1B87-4899-9537-4898D233AFE5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E6449-1E09-4F1B-B562-EAF34E381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32224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613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10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80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19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7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1B24-50F7-4C7C-8A82-BDDF29EA4A06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DCDEF-09AF-444A-A8A0-871D67A0B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64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F937-0842-48CC-84FE-94D1BB222841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0D126-A018-4B43-B0BE-FB6D6E536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4074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1C22-0962-4A55-A710-C15A223A7F9D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0D08B-A701-4E4B-91AE-4DFDF35B6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56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AD04-0179-4F01-8D1B-6227B11335C0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0099-F536-40E4-ABAD-878ACBE4F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099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FBF2-D5BC-4172-B1B2-E7DCED5E818A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184BD-FA31-48A2-98C1-3E35718F3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4310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4179C-6AEF-4ADC-8CF5-48999E144BF9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67565-16C7-4001-8999-61B83681E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547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27BE-2BDD-4214-B136-0B8ED9690FFB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90D9F-3A60-4A0D-9F53-78344639C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0557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3106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A52BB910-5D9F-4371-94C2-E1EB3B5715C7}" type="datetime2">
              <a:rPr lang="en-US"/>
              <a:pPr>
                <a:defRPr/>
              </a:pPr>
              <a:t>Friday, November 10, 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6988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DC129E10-B3C4-41DB-962C-A92DF7F53E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F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5F20-947C-4671-AF06-C5584D11648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D9BE-9CA9-47E6-BBB7-D0BF47AEA0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196752"/>
            <a:ext cx="61350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ENZYMES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21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Enzymes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5" y="1916832"/>
            <a:ext cx="5676190" cy="2209524"/>
          </a:xfrm>
        </p:spPr>
      </p:pic>
      <p:sp>
        <p:nvSpPr>
          <p:cNvPr id="5" name="TextBox 4"/>
          <p:cNvSpPr txBox="1"/>
          <p:nvPr/>
        </p:nvSpPr>
        <p:spPr>
          <a:xfrm>
            <a:off x="323528" y="436510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Allow chemical reactions to take place at low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Have an ACTIVE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Enzymes are specific to a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Enzymes can build molecules (anabolism) or break down molecules (catabolism)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Enzymes are unaltered and is used repeatedly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374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Enzymes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301208"/>
            <a:ext cx="6462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Allow chemical reactions to take place at low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Have an ACTIVE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Enzymes are specific to a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Enzymes are unaltered and is used repeatedly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5849883" cy="3875699"/>
          </a:xfrm>
        </p:spPr>
      </p:pic>
    </p:spTree>
    <p:extLst>
      <p:ext uri="{BB962C8B-B14F-4D97-AF65-F5344CB8AC3E}">
        <p14:creationId xmlns:p14="http://schemas.microsoft.com/office/powerpoint/2010/main" val="316666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434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Temperature and Enzymes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 temperature at which the enzyme works at its quickest is called the </a:t>
            </a:r>
            <a:r>
              <a:rPr lang="en-GB" altLang="en-US" b="1" u="sng" dirty="0" smtClean="0"/>
              <a:t>Optimum</a:t>
            </a:r>
            <a:r>
              <a:rPr lang="en-GB" altLang="en-US" dirty="0" smtClean="0"/>
              <a:t> temperature.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Most human enzymes have an optimum temperature around 37</a:t>
            </a:r>
            <a:r>
              <a:rPr lang="en-GB" altLang="en-US" baseline="30000" dirty="0" smtClean="0"/>
              <a:t>o</a:t>
            </a:r>
            <a:r>
              <a:rPr lang="en-GB" altLang="en-US" dirty="0" smtClean="0"/>
              <a:t>C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476375" y="5013325"/>
            <a:ext cx="6196013" cy="1544638"/>
            <a:chOff x="1476375" y="5013325"/>
            <a:chExt cx="6196013" cy="1544638"/>
          </a:xfrm>
        </p:grpSpPr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>
              <a:off x="1476375" y="5300663"/>
              <a:ext cx="5943600" cy="12573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195513" y="5445125"/>
              <a:ext cx="46863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spcAft>
                  <a:spcPts val="500"/>
                </a:spcAft>
              </a:pPr>
              <a:r>
                <a:rPr lang="en-GB" altLang="en-US" dirty="0">
                  <a:latin typeface="Comic Sans MS" panose="030F0702030302020204" pitchFamily="66" charset="0"/>
                </a:rPr>
                <a:t>The condition (e.g. temperature, pH) at which an enzyme works best is called it’s </a:t>
              </a:r>
              <a:r>
                <a:rPr lang="en-GB" altLang="en-US" b="1" dirty="0">
                  <a:solidFill>
                    <a:srgbClr val="CC00FF"/>
                  </a:solidFill>
                  <a:latin typeface="Comic Sans MS" panose="030F0702030302020204" pitchFamily="66" charset="0"/>
                </a:rPr>
                <a:t>optimum</a:t>
              </a:r>
              <a:r>
                <a:rPr lang="en-GB" altLang="en-US" dirty="0">
                  <a:solidFill>
                    <a:srgbClr val="CC00FF"/>
                  </a:solidFill>
                  <a:latin typeface="Comic Sans MS" panose="030F0702030302020204" pitchFamily="66" charset="0"/>
                </a:rPr>
                <a:t>.</a:t>
              </a:r>
            </a:p>
            <a:p>
              <a:pPr eaLnBrk="1" hangingPunct="1"/>
              <a:endParaRPr lang="en-US" altLang="en-US" dirty="0"/>
            </a:p>
          </p:txBody>
        </p:sp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5013325"/>
              <a:ext cx="7239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Temperature and Enzymes</a:t>
            </a:r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9725"/>
            <a:ext cx="8229600" cy="197643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Once the temperature is too high the enzyme (being a protein) is damaged and we say it has been </a:t>
            </a:r>
            <a:r>
              <a:rPr lang="en-GB" altLang="en-US" b="1" u="sng" dirty="0" smtClean="0"/>
              <a:t>denatured</a:t>
            </a:r>
            <a:r>
              <a:rPr lang="en-GB" altLang="en-US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1619250" y="1844675"/>
            <a:ext cx="5943600" cy="16986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35150" y="1989138"/>
            <a:ext cx="548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 smtClean="0">
                <a:latin typeface="Comic Sans MS" panose="030F0702030302020204" pitchFamily="66" charset="0"/>
              </a:rPr>
              <a:t>The </a:t>
            </a:r>
            <a:r>
              <a:rPr lang="en-GB" altLang="en-US" u="sng" dirty="0" smtClean="0">
                <a:latin typeface="Comic Sans MS" panose="030F0702030302020204" pitchFamily="66" charset="0"/>
              </a:rPr>
              <a:t>active </a:t>
            </a:r>
            <a:r>
              <a:rPr lang="en-GB" altLang="en-US" u="sng" dirty="0">
                <a:latin typeface="Comic Sans MS" panose="030F0702030302020204" pitchFamily="66" charset="0"/>
              </a:rPr>
              <a:t>site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dirty="0" smtClean="0">
                <a:latin typeface="Comic Sans MS" panose="030F0702030302020204" pitchFamily="66" charset="0"/>
              </a:rPr>
              <a:t>of an enzyme is </a:t>
            </a:r>
            <a:r>
              <a:rPr lang="en-GB" altLang="en-US" u="sng" dirty="0">
                <a:latin typeface="Comic Sans MS" panose="030F0702030302020204" pitchFamily="66" charset="0"/>
              </a:rPr>
              <a:t>permanently </a:t>
            </a:r>
            <a:r>
              <a:rPr lang="en-GB" altLang="en-US" dirty="0">
                <a:latin typeface="Comic Sans MS" panose="030F0702030302020204" pitchFamily="66" charset="0"/>
              </a:rPr>
              <a:t>altered due to high temperatures </a:t>
            </a:r>
            <a:r>
              <a:rPr lang="en-GB" altLang="en-US" dirty="0" smtClean="0">
                <a:latin typeface="Comic Sans MS" panose="030F0702030302020204" pitchFamily="66" charset="0"/>
              </a:rPr>
              <a:t>and </a:t>
            </a:r>
            <a:r>
              <a:rPr lang="en-GB" altLang="en-US" dirty="0">
                <a:latin typeface="Comic Sans MS" panose="030F0702030302020204" pitchFamily="66" charset="0"/>
              </a:rPr>
              <a:t>the enzyme no longer works. The enzyme is said to be </a:t>
            </a:r>
            <a:r>
              <a:rPr lang="en-GB" altLang="en-US" b="1" dirty="0">
                <a:solidFill>
                  <a:srgbClr val="CC00FF"/>
                </a:solidFill>
                <a:latin typeface="Comic Sans MS" panose="030F0702030302020204" pitchFamily="66" charset="0"/>
              </a:rPr>
              <a:t>denatured</a:t>
            </a:r>
            <a:r>
              <a:rPr lang="en-GB" altLang="en-US" dirty="0">
                <a:solidFill>
                  <a:srgbClr val="CC00FF"/>
                </a:solidFill>
                <a:latin typeface="Comic Sans MS" panose="030F0702030302020204" pitchFamily="66" charset="0"/>
              </a:rPr>
              <a:t>.</a:t>
            </a:r>
            <a:endParaRPr lang="en-US" altLang="en-US" dirty="0">
              <a:solidFill>
                <a:srgbClr val="CC00FF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72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18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Temperature v Enzyme Activity</a:t>
            </a:r>
            <a:endParaRPr lang="en-US" altLang="en-US" sz="4000" smtClean="0"/>
          </a:p>
        </p:txBody>
      </p:sp>
      <p:grpSp>
        <p:nvGrpSpPr>
          <p:cNvPr id="23555" name="Group 33"/>
          <p:cNvGrpSpPr>
            <a:grpSpLocks/>
          </p:cNvGrpSpPr>
          <p:nvPr/>
        </p:nvGrpSpPr>
        <p:grpSpPr bwMode="auto">
          <a:xfrm>
            <a:off x="1098550" y="1341438"/>
            <a:ext cx="6281738" cy="4248150"/>
            <a:chOff x="692" y="845"/>
            <a:chExt cx="3957" cy="2676"/>
          </a:xfrm>
        </p:grpSpPr>
        <p:sp>
          <p:nvSpPr>
            <p:cNvPr id="23586" name="Line 7"/>
            <p:cNvSpPr>
              <a:spLocks noChangeShapeType="1"/>
            </p:cNvSpPr>
            <p:nvPr/>
          </p:nvSpPr>
          <p:spPr bwMode="auto">
            <a:xfrm>
              <a:off x="692" y="3521"/>
              <a:ext cx="39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87" name="Line 8"/>
            <p:cNvSpPr>
              <a:spLocks noChangeShapeType="1"/>
            </p:cNvSpPr>
            <p:nvPr/>
          </p:nvSpPr>
          <p:spPr bwMode="auto">
            <a:xfrm flipV="1">
              <a:off x="695" y="845"/>
              <a:ext cx="0" cy="26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574675" y="1541463"/>
            <a:ext cx="6518275" cy="4732337"/>
            <a:chOff x="362" y="971"/>
            <a:chExt cx="4106" cy="2981"/>
          </a:xfrm>
        </p:grpSpPr>
        <p:grpSp>
          <p:nvGrpSpPr>
            <p:cNvPr id="23566" name="Group 35"/>
            <p:cNvGrpSpPr>
              <a:grpSpLocks/>
            </p:cNvGrpSpPr>
            <p:nvPr/>
          </p:nvGrpSpPr>
          <p:grpSpPr bwMode="auto">
            <a:xfrm>
              <a:off x="594" y="3521"/>
              <a:ext cx="3681" cy="431"/>
              <a:chOff x="594" y="3521"/>
              <a:chExt cx="3681" cy="431"/>
            </a:xfrm>
          </p:grpSpPr>
          <p:sp>
            <p:nvSpPr>
              <p:cNvPr id="23574" name="Text Box 11"/>
              <p:cNvSpPr txBox="1">
                <a:spLocks noChangeArrowheads="1"/>
              </p:cNvSpPr>
              <p:nvPr/>
            </p:nvSpPr>
            <p:spPr bwMode="auto">
              <a:xfrm>
                <a:off x="2018" y="3702"/>
                <a:ext cx="14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000">
                    <a:latin typeface="Comic Sans MS" panose="030F0702030302020204" pitchFamily="66" charset="0"/>
                  </a:rPr>
                  <a:t>Temperature (</a:t>
                </a:r>
                <a:r>
                  <a:rPr lang="en-GB" altLang="en-US" sz="2000" baseline="30000">
                    <a:latin typeface="Comic Sans MS" panose="030F0702030302020204" pitchFamily="66" charset="0"/>
                  </a:rPr>
                  <a:t>o</a:t>
                </a:r>
                <a:r>
                  <a:rPr lang="en-GB" altLang="en-US" sz="2000">
                    <a:latin typeface="Comic Sans MS" panose="030F0702030302020204" pitchFamily="66" charset="0"/>
                  </a:rPr>
                  <a:t>C)</a:t>
                </a:r>
                <a:endParaRPr lang="en-US" altLang="en-US" sz="2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575" name="Line 12"/>
              <p:cNvSpPr>
                <a:spLocks noChangeShapeType="1"/>
              </p:cNvSpPr>
              <p:nvPr/>
            </p:nvSpPr>
            <p:spPr bwMode="auto">
              <a:xfrm>
                <a:off x="3447" y="352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76" name="Line 13"/>
              <p:cNvSpPr>
                <a:spLocks noChangeShapeType="1"/>
              </p:cNvSpPr>
              <p:nvPr/>
            </p:nvSpPr>
            <p:spPr bwMode="auto">
              <a:xfrm>
                <a:off x="2041" y="352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77" name="Line 14"/>
              <p:cNvSpPr>
                <a:spLocks noChangeShapeType="1"/>
              </p:cNvSpPr>
              <p:nvPr/>
            </p:nvSpPr>
            <p:spPr bwMode="auto">
              <a:xfrm>
                <a:off x="2744" y="352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78" name="Line 15"/>
              <p:cNvSpPr>
                <a:spLocks noChangeShapeType="1"/>
              </p:cNvSpPr>
              <p:nvPr/>
            </p:nvSpPr>
            <p:spPr bwMode="auto">
              <a:xfrm>
                <a:off x="1338" y="352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79" name="Line 16"/>
              <p:cNvSpPr>
                <a:spLocks noChangeShapeType="1"/>
              </p:cNvSpPr>
              <p:nvPr/>
            </p:nvSpPr>
            <p:spPr bwMode="auto">
              <a:xfrm>
                <a:off x="4150" y="352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80" name="Text Box 17"/>
              <p:cNvSpPr txBox="1">
                <a:spLocks noChangeArrowheads="1"/>
              </p:cNvSpPr>
              <p:nvPr/>
            </p:nvSpPr>
            <p:spPr bwMode="auto">
              <a:xfrm>
                <a:off x="1204" y="3601"/>
                <a:ext cx="2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latin typeface="Comic Sans MS" panose="030F0702030302020204" pitchFamily="66" charset="0"/>
                  </a:rPr>
                  <a:t>10</a:t>
                </a:r>
                <a:endParaRPr lang="en-US" altLang="en-US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581" name="Text Box 18"/>
              <p:cNvSpPr txBox="1">
                <a:spLocks noChangeArrowheads="1"/>
              </p:cNvSpPr>
              <p:nvPr/>
            </p:nvSpPr>
            <p:spPr bwMode="auto">
              <a:xfrm>
                <a:off x="1920" y="3601"/>
                <a:ext cx="2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latin typeface="Comic Sans MS" panose="030F0702030302020204" pitchFamily="66" charset="0"/>
                  </a:rPr>
                  <a:t>20</a:t>
                </a:r>
                <a:endParaRPr lang="en-US" altLang="en-US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582" name="Text Box 19"/>
              <p:cNvSpPr txBox="1">
                <a:spLocks noChangeArrowheads="1"/>
              </p:cNvSpPr>
              <p:nvPr/>
            </p:nvSpPr>
            <p:spPr bwMode="auto">
              <a:xfrm>
                <a:off x="2608" y="3594"/>
                <a:ext cx="2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latin typeface="Comic Sans MS" panose="030F0702030302020204" pitchFamily="66" charset="0"/>
                  </a:rPr>
                  <a:t>30</a:t>
                </a:r>
                <a:endParaRPr lang="en-US" altLang="en-US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583" name="Text Box 20"/>
              <p:cNvSpPr txBox="1">
                <a:spLocks noChangeArrowheads="1"/>
              </p:cNvSpPr>
              <p:nvPr/>
            </p:nvSpPr>
            <p:spPr bwMode="auto">
              <a:xfrm>
                <a:off x="3325" y="3584"/>
                <a:ext cx="2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latin typeface="Comic Sans MS" panose="030F0702030302020204" pitchFamily="66" charset="0"/>
                  </a:rPr>
                  <a:t>40</a:t>
                </a:r>
                <a:endParaRPr lang="en-US" altLang="en-US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584" name="Text Box 21"/>
              <p:cNvSpPr txBox="1">
                <a:spLocks noChangeArrowheads="1"/>
              </p:cNvSpPr>
              <p:nvPr/>
            </p:nvSpPr>
            <p:spPr bwMode="auto">
              <a:xfrm>
                <a:off x="4023" y="3584"/>
                <a:ext cx="25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latin typeface="Comic Sans MS" panose="030F0702030302020204" pitchFamily="66" charset="0"/>
                  </a:rPr>
                  <a:t>50</a:t>
                </a:r>
                <a:endParaRPr lang="en-US" altLang="en-US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23585" name="Text Box 22"/>
              <p:cNvSpPr txBox="1">
                <a:spLocks noChangeArrowheads="1"/>
              </p:cNvSpPr>
              <p:nvPr/>
            </p:nvSpPr>
            <p:spPr bwMode="auto">
              <a:xfrm>
                <a:off x="594" y="3592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400" b="1">
                    <a:latin typeface="Comic Sans MS" panose="030F0702030302020204" pitchFamily="66" charset="0"/>
                  </a:rPr>
                  <a:t>0</a:t>
                </a:r>
                <a:endParaRPr lang="en-US" altLang="en-US" sz="14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3567" name="Group 39"/>
            <p:cNvGrpSpPr>
              <a:grpSpLocks/>
            </p:cNvGrpSpPr>
            <p:nvPr/>
          </p:nvGrpSpPr>
          <p:grpSpPr bwMode="auto">
            <a:xfrm>
              <a:off x="362" y="971"/>
              <a:ext cx="4106" cy="2641"/>
              <a:chOff x="362" y="971"/>
              <a:chExt cx="4106" cy="2641"/>
            </a:xfrm>
          </p:grpSpPr>
          <p:sp>
            <p:nvSpPr>
              <p:cNvPr id="23568" name="Freeform 9"/>
              <p:cNvSpPr>
                <a:spLocks/>
              </p:cNvSpPr>
              <p:nvPr/>
            </p:nvSpPr>
            <p:spPr bwMode="auto">
              <a:xfrm>
                <a:off x="741" y="1026"/>
                <a:ext cx="3727" cy="2495"/>
              </a:xfrm>
              <a:custGeom>
                <a:avLst/>
                <a:gdLst>
                  <a:gd name="T0" fmla="*/ 0 w 2994"/>
                  <a:gd name="T1" fmla="*/ 3168 h 1965"/>
                  <a:gd name="T2" fmla="*/ 634 w 2994"/>
                  <a:gd name="T3" fmla="*/ 2948 h 1965"/>
                  <a:gd name="T4" fmla="*/ 1618 w 2994"/>
                  <a:gd name="T5" fmla="*/ 2145 h 1965"/>
                  <a:gd name="T6" fmla="*/ 2671 w 2994"/>
                  <a:gd name="T7" fmla="*/ 462 h 1965"/>
                  <a:gd name="T8" fmla="*/ 3444 w 2994"/>
                  <a:gd name="T9" fmla="*/ 316 h 1965"/>
                  <a:gd name="T10" fmla="*/ 4429 w 2994"/>
                  <a:gd name="T11" fmla="*/ 2365 h 1965"/>
                  <a:gd name="T12" fmla="*/ 4639 w 2994"/>
                  <a:gd name="T13" fmla="*/ 3168 h 19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94" h="1965">
                    <a:moveTo>
                      <a:pt x="0" y="1965"/>
                    </a:moveTo>
                    <a:cubicBezTo>
                      <a:pt x="117" y="1950"/>
                      <a:pt x="235" y="1935"/>
                      <a:pt x="409" y="1829"/>
                    </a:cubicBezTo>
                    <a:cubicBezTo>
                      <a:pt x="583" y="1723"/>
                      <a:pt x="825" y="1587"/>
                      <a:pt x="1044" y="1330"/>
                    </a:cubicBezTo>
                    <a:cubicBezTo>
                      <a:pt x="1263" y="1073"/>
                      <a:pt x="1528" y="476"/>
                      <a:pt x="1724" y="287"/>
                    </a:cubicBezTo>
                    <a:cubicBezTo>
                      <a:pt x="1920" y="98"/>
                      <a:pt x="2034" y="0"/>
                      <a:pt x="2223" y="196"/>
                    </a:cubicBezTo>
                    <a:cubicBezTo>
                      <a:pt x="2412" y="392"/>
                      <a:pt x="2730" y="1172"/>
                      <a:pt x="2858" y="1467"/>
                    </a:cubicBezTo>
                    <a:cubicBezTo>
                      <a:pt x="2986" y="1762"/>
                      <a:pt x="2971" y="1882"/>
                      <a:pt x="2994" y="1965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9" name="Line 25"/>
              <p:cNvSpPr>
                <a:spLocks noChangeShapeType="1"/>
              </p:cNvSpPr>
              <p:nvPr/>
            </p:nvSpPr>
            <p:spPr bwMode="auto">
              <a:xfrm>
                <a:off x="3288" y="1162"/>
                <a:ext cx="0" cy="2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3570" name="Group 34"/>
              <p:cNvGrpSpPr>
                <a:grpSpLocks/>
              </p:cNvGrpSpPr>
              <p:nvPr/>
            </p:nvGrpSpPr>
            <p:grpSpPr bwMode="auto">
              <a:xfrm>
                <a:off x="362" y="971"/>
                <a:ext cx="332" cy="2641"/>
                <a:chOff x="362" y="971"/>
                <a:chExt cx="332" cy="2641"/>
              </a:xfrm>
            </p:grpSpPr>
            <p:sp>
              <p:nvSpPr>
                <p:cNvPr id="23571" name="Text Box 1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603" y="2219"/>
                  <a:ext cx="218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2000">
                      <a:latin typeface="Comic Sans MS" panose="030F0702030302020204" pitchFamily="66" charset="0"/>
                    </a:rPr>
                    <a:t>Increasing rate of Reaction</a:t>
                  </a:r>
                  <a:endParaRPr lang="en-US" altLang="en-US" sz="20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3572" name="Line 23"/>
                <p:cNvSpPr>
                  <a:spLocks noChangeShapeType="1"/>
                </p:cNvSpPr>
                <p:nvPr/>
              </p:nvSpPr>
              <p:spPr bwMode="auto">
                <a:xfrm>
                  <a:off x="694" y="3521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3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03" y="971"/>
                  <a:ext cx="0" cy="2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5219700" y="1557338"/>
            <a:ext cx="2617788" cy="1295400"/>
            <a:chOff x="3288" y="981"/>
            <a:chExt cx="1649" cy="816"/>
          </a:xfrm>
        </p:grpSpPr>
        <p:sp>
          <p:nvSpPr>
            <p:cNvPr id="23564" name="Text Box 27"/>
            <p:cNvSpPr txBox="1">
              <a:spLocks noChangeArrowheads="1"/>
            </p:cNvSpPr>
            <p:nvPr/>
          </p:nvSpPr>
          <p:spPr bwMode="auto">
            <a:xfrm>
              <a:off x="3878" y="981"/>
              <a:ext cx="105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Optimum </a:t>
              </a:r>
            </a:p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temperature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23565" name="Line 28"/>
            <p:cNvSpPr>
              <a:spLocks noChangeShapeType="1"/>
            </p:cNvSpPr>
            <p:nvPr/>
          </p:nvSpPr>
          <p:spPr bwMode="auto">
            <a:xfrm flipH="1">
              <a:off x="3288" y="1389"/>
              <a:ext cx="635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684" name="Group 36"/>
          <p:cNvGrpSpPr>
            <a:grpSpLocks/>
          </p:cNvGrpSpPr>
          <p:nvPr/>
        </p:nvGrpSpPr>
        <p:grpSpPr bwMode="auto">
          <a:xfrm>
            <a:off x="1835150" y="2351088"/>
            <a:ext cx="1657350" cy="1582737"/>
            <a:chOff x="1156" y="1481"/>
            <a:chExt cx="1044" cy="997"/>
          </a:xfrm>
        </p:grpSpPr>
        <p:sp>
          <p:nvSpPr>
            <p:cNvPr id="23562" name="Text Box 29"/>
            <p:cNvSpPr txBox="1">
              <a:spLocks noChangeArrowheads="1"/>
            </p:cNvSpPr>
            <p:nvPr/>
          </p:nvSpPr>
          <p:spPr bwMode="auto">
            <a:xfrm>
              <a:off x="1156" y="1481"/>
              <a:ext cx="95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Increasing </a:t>
              </a:r>
            </a:p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enzyme </a:t>
              </a:r>
            </a:p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activity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23563" name="Line 30"/>
            <p:cNvSpPr>
              <a:spLocks noChangeShapeType="1"/>
            </p:cNvSpPr>
            <p:nvPr/>
          </p:nvSpPr>
          <p:spPr bwMode="auto">
            <a:xfrm>
              <a:off x="1747" y="2115"/>
              <a:ext cx="453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6659563" y="3500438"/>
            <a:ext cx="2047875" cy="1006475"/>
            <a:chOff x="4195" y="2205"/>
            <a:chExt cx="1290" cy="634"/>
          </a:xfrm>
        </p:grpSpPr>
        <p:sp>
          <p:nvSpPr>
            <p:cNvPr id="23560" name="Text Box 31"/>
            <p:cNvSpPr txBox="1">
              <a:spLocks noChangeArrowheads="1"/>
            </p:cNvSpPr>
            <p:nvPr/>
          </p:nvSpPr>
          <p:spPr bwMode="auto">
            <a:xfrm>
              <a:off x="4604" y="2205"/>
              <a:ext cx="88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Enzyme </a:t>
              </a:r>
            </a:p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being </a:t>
              </a:r>
            </a:p>
            <a:p>
              <a:pPr algn="ctr" eaLnBrk="1" hangingPunct="1"/>
              <a:r>
                <a:rPr lang="en-GB" altLang="en-US" sz="2000">
                  <a:latin typeface="Comic Sans MS" panose="030F0702030302020204" pitchFamily="66" charset="0"/>
                </a:rPr>
                <a:t>denatured</a:t>
              </a:r>
              <a:endParaRPr lang="en-US" altLang="en-US" sz="2000">
                <a:latin typeface="Comic Sans MS" panose="030F0702030302020204" pitchFamily="66" charset="0"/>
              </a:endParaRPr>
            </a:p>
          </p:txBody>
        </p:sp>
        <p:sp>
          <p:nvSpPr>
            <p:cNvPr id="23561" name="Line 32"/>
            <p:cNvSpPr>
              <a:spLocks noChangeShapeType="1"/>
            </p:cNvSpPr>
            <p:nvPr/>
          </p:nvSpPr>
          <p:spPr bwMode="auto">
            <a:xfrm flipH="1">
              <a:off x="4195" y="2568"/>
              <a:ext cx="545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50" y="1089627"/>
            <a:ext cx="1583724" cy="1583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5" y="1344164"/>
            <a:ext cx="4450089" cy="4169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760" y="5733256"/>
            <a:ext cx="572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Effect of temperature on the activity of catalase in liver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75673" y="6092807"/>
            <a:ext cx="359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O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 </a:t>
            </a:r>
            <a:r>
              <a:rPr lang="en-GB" sz="3600" dirty="0" smtClean="0">
                <a:sym typeface="Wingdings" panose="05000000000000000000" pitchFamily="2" charset="2"/>
              </a:rPr>
              <a:t>H</a:t>
            </a:r>
            <a:r>
              <a:rPr lang="en-GB" sz="3600" baseline="-25000" dirty="0" smtClean="0">
                <a:sym typeface="Wingdings" panose="05000000000000000000" pitchFamily="2" charset="2"/>
              </a:rPr>
              <a:t>2</a:t>
            </a:r>
            <a:r>
              <a:rPr lang="en-GB" sz="3600" dirty="0" smtClean="0">
                <a:sym typeface="Wingdings" panose="05000000000000000000" pitchFamily="2" charset="2"/>
              </a:rPr>
              <a:t>O +O</a:t>
            </a:r>
            <a:r>
              <a:rPr lang="en-GB" sz="3600" baseline="-25000" dirty="0" smtClean="0">
                <a:sym typeface="Wingdings" panose="05000000000000000000" pitchFamily="2" charset="2"/>
              </a:rPr>
              <a:t>2</a:t>
            </a:r>
            <a:endParaRPr lang="en-GB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90792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1843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Effect of pH on Enzymes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pH is a measure of how acid or alkali something is.</a:t>
            </a:r>
          </a:p>
          <a:p>
            <a:pPr eaLnBrk="1" hangingPunct="1"/>
            <a:r>
              <a:rPr lang="en-GB" altLang="en-US" smtClean="0"/>
              <a:t>The pH scale goes from 1 to 14, with 1 being very acidic, 14 being very alkaline and 7 being neutral.</a:t>
            </a:r>
          </a:p>
          <a:p>
            <a:pPr eaLnBrk="1" hangingPunct="1"/>
            <a:r>
              <a:rPr lang="en-GB" altLang="en-US" smtClean="0"/>
              <a:t>The shape of an enzyme can be affected by changes in pH and this will affect how well the enzymes work.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1742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Effect of pH on Enzymes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Like temperature, enzymes have an </a:t>
            </a:r>
            <a:r>
              <a:rPr lang="en-GB" altLang="en-US" b="1" u="sng" smtClean="0"/>
              <a:t>optimum pH</a:t>
            </a:r>
            <a:r>
              <a:rPr lang="en-GB" altLang="en-US" smtClean="0"/>
              <a:t>, i.e. a pH when they are most efficient.</a:t>
            </a:r>
          </a:p>
          <a:p>
            <a:pPr eaLnBrk="1" hangingPunct="1"/>
            <a:r>
              <a:rPr lang="en-GB" altLang="en-US" smtClean="0"/>
              <a:t>The optimum pH varies from enzyme to enzyme.</a:t>
            </a:r>
          </a:p>
          <a:p>
            <a:pPr eaLnBrk="1" hangingPunct="1"/>
            <a:r>
              <a:rPr lang="en-GB" altLang="en-US" smtClean="0"/>
              <a:t>Our digestive system has a range of pH’s as the food passes through it, and this creates ideal conditions for specific enzymes.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Effect of pH on Enzymes</a:t>
            </a:r>
            <a:endParaRPr lang="en-US" altLang="en-US" smtClean="0"/>
          </a:p>
        </p:txBody>
      </p:sp>
      <p:grpSp>
        <p:nvGrpSpPr>
          <p:cNvPr id="31843" name="Group 99"/>
          <p:cNvGrpSpPr>
            <a:grpSpLocks/>
          </p:cNvGrpSpPr>
          <p:nvPr/>
        </p:nvGrpSpPr>
        <p:grpSpPr bwMode="auto">
          <a:xfrm>
            <a:off x="469900" y="1557338"/>
            <a:ext cx="8423275" cy="4402137"/>
            <a:chOff x="653" y="1091"/>
            <a:chExt cx="4704" cy="2259"/>
          </a:xfrm>
        </p:grpSpPr>
        <p:sp>
          <p:nvSpPr>
            <p:cNvPr id="26628" name="Rectangle 10"/>
            <p:cNvSpPr>
              <a:spLocks noChangeArrowheads="1"/>
            </p:cNvSpPr>
            <p:nvPr/>
          </p:nvSpPr>
          <p:spPr bwMode="auto">
            <a:xfrm>
              <a:off x="1073" y="1091"/>
              <a:ext cx="363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629" name="Rectangle 11"/>
            <p:cNvSpPr>
              <a:spLocks noChangeArrowheads="1"/>
            </p:cNvSpPr>
            <p:nvPr/>
          </p:nvSpPr>
          <p:spPr bwMode="auto">
            <a:xfrm>
              <a:off x="1073" y="1091"/>
              <a:ext cx="363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630" name="Line 13"/>
            <p:cNvSpPr>
              <a:spLocks noChangeShapeType="1"/>
            </p:cNvSpPr>
            <p:nvPr/>
          </p:nvSpPr>
          <p:spPr bwMode="auto">
            <a:xfrm>
              <a:off x="1073" y="1091"/>
              <a:ext cx="1" cy="1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Line 14"/>
            <p:cNvSpPr>
              <a:spLocks noChangeShapeType="1"/>
            </p:cNvSpPr>
            <p:nvPr/>
          </p:nvSpPr>
          <p:spPr bwMode="auto">
            <a:xfrm>
              <a:off x="1049" y="298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Line 15"/>
            <p:cNvSpPr>
              <a:spLocks noChangeShapeType="1"/>
            </p:cNvSpPr>
            <p:nvPr/>
          </p:nvSpPr>
          <p:spPr bwMode="auto">
            <a:xfrm>
              <a:off x="1049" y="263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Line 16"/>
            <p:cNvSpPr>
              <a:spLocks noChangeShapeType="1"/>
            </p:cNvSpPr>
            <p:nvPr/>
          </p:nvSpPr>
          <p:spPr bwMode="auto">
            <a:xfrm>
              <a:off x="1049" y="22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17"/>
            <p:cNvSpPr>
              <a:spLocks noChangeShapeType="1"/>
            </p:cNvSpPr>
            <p:nvPr/>
          </p:nvSpPr>
          <p:spPr bwMode="auto">
            <a:xfrm>
              <a:off x="1049" y="1949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Line 18"/>
            <p:cNvSpPr>
              <a:spLocks noChangeShapeType="1"/>
            </p:cNvSpPr>
            <p:nvPr/>
          </p:nvSpPr>
          <p:spPr bwMode="auto">
            <a:xfrm>
              <a:off x="1049" y="1607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Line 19"/>
            <p:cNvSpPr>
              <a:spLocks noChangeShapeType="1"/>
            </p:cNvSpPr>
            <p:nvPr/>
          </p:nvSpPr>
          <p:spPr bwMode="auto">
            <a:xfrm>
              <a:off x="1049" y="1265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7" name="Line 20"/>
            <p:cNvSpPr>
              <a:spLocks noChangeShapeType="1"/>
            </p:cNvSpPr>
            <p:nvPr/>
          </p:nvSpPr>
          <p:spPr bwMode="auto">
            <a:xfrm>
              <a:off x="1073" y="2981"/>
              <a:ext cx="36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8" name="Line 21"/>
            <p:cNvSpPr>
              <a:spLocks noChangeShapeType="1"/>
            </p:cNvSpPr>
            <p:nvPr/>
          </p:nvSpPr>
          <p:spPr bwMode="auto">
            <a:xfrm flipV="1">
              <a:off x="1073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Line 22"/>
            <p:cNvSpPr>
              <a:spLocks noChangeShapeType="1"/>
            </p:cNvSpPr>
            <p:nvPr/>
          </p:nvSpPr>
          <p:spPr bwMode="auto">
            <a:xfrm flipV="1">
              <a:off x="1373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0" name="Line 23"/>
            <p:cNvSpPr>
              <a:spLocks noChangeShapeType="1"/>
            </p:cNvSpPr>
            <p:nvPr/>
          </p:nvSpPr>
          <p:spPr bwMode="auto">
            <a:xfrm flipV="1">
              <a:off x="1679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24"/>
            <p:cNvSpPr>
              <a:spLocks noChangeShapeType="1"/>
            </p:cNvSpPr>
            <p:nvPr/>
          </p:nvSpPr>
          <p:spPr bwMode="auto">
            <a:xfrm flipV="1">
              <a:off x="1979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25"/>
            <p:cNvSpPr>
              <a:spLocks noChangeShapeType="1"/>
            </p:cNvSpPr>
            <p:nvPr/>
          </p:nvSpPr>
          <p:spPr bwMode="auto">
            <a:xfrm flipV="1">
              <a:off x="2285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26"/>
            <p:cNvSpPr>
              <a:spLocks noChangeShapeType="1"/>
            </p:cNvSpPr>
            <p:nvPr/>
          </p:nvSpPr>
          <p:spPr bwMode="auto">
            <a:xfrm flipV="1">
              <a:off x="2585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V="1">
              <a:off x="2891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28"/>
            <p:cNvSpPr>
              <a:spLocks noChangeShapeType="1"/>
            </p:cNvSpPr>
            <p:nvPr/>
          </p:nvSpPr>
          <p:spPr bwMode="auto">
            <a:xfrm flipV="1">
              <a:off x="3191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29"/>
            <p:cNvSpPr>
              <a:spLocks noChangeShapeType="1"/>
            </p:cNvSpPr>
            <p:nvPr/>
          </p:nvSpPr>
          <p:spPr bwMode="auto">
            <a:xfrm flipV="1">
              <a:off x="3491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30"/>
            <p:cNvSpPr>
              <a:spLocks noChangeShapeType="1"/>
            </p:cNvSpPr>
            <p:nvPr/>
          </p:nvSpPr>
          <p:spPr bwMode="auto">
            <a:xfrm flipV="1">
              <a:off x="3797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31"/>
            <p:cNvSpPr>
              <a:spLocks noChangeShapeType="1"/>
            </p:cNvSpPr>
            <p:nvPr/>
          </p:nvSpPr>
          <p:spPr bwMode="auto">
            <a:xfrm flipV="1">
              <a:off x="4097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32"/>
            <p:cNvSpPr>
              <a:spLocks noChangeShapeType="1"/>
            </p:cNvSpPr>
            <p:nvPr/>
          </p:nvSpPr>
          <p:spPr bwMode="auto">
            <a:xfrm flipV="1">
              <a:off x="4403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33"/>
            <p:cNvSpPr>
              <a:spLocks noChangeShapeType="1"/>
            </p:cNvSpPr>
            <p:nvPr/>
          </p:nvSpPr>
          <p:spPr bwMode="auto">
            <a:xfrm flipV="1">
              <a:off x="4703" y="2981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Freeform 34"/>
            <p:cNvSpPr>
              <a:spLocks/>
            </p:cNvSpPr>
            <p:nvPr/>
          </p:nvSpPr>
          <p:spPr bwMode="auto">
            <a:xfrm>
              <a:off x="1073" y="2549"/>
              <a:ext cx="300" cy="432"/>
            </a:xfrm>
            <a:custGeom>
              <a:avLst/>
              <a:gdLst>
                <a:gd name="T0" fmla="*/ 0 w 300"/>
                <a:gd name="T1" fmla="*/ 432 h 432"/>
                <a:gd name="T2" fmla="*/ 36 w 300"/>
                <a:gd name="T3" fmla="*/ 390 h 432"/>
                <a:gd name="T4" fmla="*/ 72 w 300"/>
                <a:gd name="T5" fmla="*/ 348 h 432"/>
                <a:gd name="T6" fmla="*/ 108 w 300"/>
                <a:gd name="T7" fmla="*/ 306 h 432"/>
                <a:gd name="T8" fmla="*/ 150 w 300"/>
                <a:gd name="T9" fmla="*/ 264 h 432"/>
                <a:gd name="T10" fmla="*/ 192 w 300"/>
                <a:gd name="T11" fmla="*/ 210 h 432"/>
                <a:gd name="T12" fmla="*/ 228 w 300"/>
                <a:gd name="T13" fmla="*/ 156 h 432"/>
                <a:gd name="T14" fmla="*/ 264 w 300"/>
                <a:gd name="T15" fmla="*/ 84 h 432"/>
                <a:gd name="T16" fmla="*/ 300 w 300"/>
                <a:gd name="T17" fmla="*/ 0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0" h="432">
                  <a:moveTo>
                    <a:pt x="0" y="432"/>
                  </a:moveTo>
                  <a:lnTo>
                    <a:pt x="36" y="390"/>
                  </a:lnTo>
                  <a:lnTo>
                    <a:pt x="72" y="348"/>
                  </a:lnTo>
                  <a:lnTo>
                    <a:pt x="108" y="306"/>
                  </a:lnTo>
                  <a:lnTo>
                    <a:pt x="150" y="264"/>
                  </a:lnTo>
                  <a:lnTo>
                    <a:pt x="192" y="210"/>
                  </a:lnTo>
                  <a:lnTo>
                    <a:pt x="228" y="156"/>
                  </a:lnTo>
                  <a:lnTo>
                    <a:pt x="264" y="84"/>
                  </a:lnTo>
                  <a:lnTo>
                    <a:pt x="3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Freeform 35"/>
            <p:cNvSpPr>
              <a:spLocks/>
            </p:cNvSpPr>
            <p:nvPr/>
          </p:nvSpPr>
          <p:spPr bwMode="auto">
            <a:xfrm>
              <a:off x="1373" y="1265"/>
              <a:ext cx="306" cy="1284"/>
            </a:xfrm>
            <a:custGeom>
              <a:avLst/>
              <a:gdLst>
                <a:gd name="T0" fmla="*/ 0 w 306"/>
                <a:gd name="T1" fmla="*/ 1284 h 1284"/>
                <a:gd name="T2" fmla="*/ 18 w 306"/>
                <a:gd name="T3" fmla="*/ 1224 h 1284"/>
                <a:gd name="T4" fmla="*/ 36 w 306"/>
                <a:gd name="T5" fmla="*/ 1146 h 1284"/>
                <a:gd name="T6" fmla="*/ 60 w 306"/>
                <a:gd name="T7" fmla="*/ 1056 h 1284"/>
                <a:gd name="T8" fmla="*/ 78 w 306"/>
                <a:gd name="T9" fmla="*/ 954 h 1284"/>
                <a:gd name="T10" fmla="*/ 96 w 306"/>
                <a:gd name="T11" fmla="*/ 852 h 1284"/>
                <a:gd name="T12" fmla="*/ 114 w 306"/>
                <a:gd name="T13" fmla="*/ 738 h 1284"/>
                <a:gd name="T14" fmla="*/ 150 w 306"/>
                <a:gd name="T15" fmla="*/ 516 h 1284"/>
                <a:gd name="T16" fmla="*/ 174 w 306"/>
                <a:gd name="T17" fmla="*/ 414 h 1284"/>
                <a:gd name="T18" fmla="*/ 192 w 306"/>
                <a:gd name="T19" fmla="*/ 312 h 1284"/>
                <a:gd name="T20" fmla="*/ 210 w 306"/>
                <a:gd name="T21" fmla="*/ 222 h 1284"/>
                <a:gd name="T22" fmla="*/ 228 w 306"/>
                <a:gd name="T23" fmla="*/ 144 h 1284"/>
                <a:gd name="T24" fmla="*/ 246 w 306"/>
                <a:gd name="T25" fmla="*/ 78 h 1284"/>
                <a:gd name="T26" fmla="*/ 258 w 306"/>
                <a:gd name="T27" fmla="*/ 54 h 1284"/>
                <a:gd name="T28" fmla="*/ 270 w 306"/>
                <a:gd name="T29" fmla="*/ 30 h 1284"/>
                <a:gd name="T30" fmla="*/ 276 w 306"/>
                <a:gd name="T31" fmla="*/ 18 h 1284"/>
                <a:gd name="T32" fmla="*/ 288 w 306"/>
                <a:gd name="T33" fmla="*/ 6 h 1284"/>
                <a:gd name="T34" fmla="*/ 294 w 306"/>
                <a:gd name="T35" fmla="*/ 0 h 1284"/>
                <a:gd name="T36" fmla="*/ 306 w 306"/>
                <a:gd name="T37" fmla="*/ 0 h 12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6" h="1284">
                  <a:moveTo>
                    <a:pt x="0" y="1284"/>
                  </a:moveTo>
                  <a:lnTo>
                    <a:pt x="18" y="1224"/>
                  </a:lnTo>
                  <a:lnTo>
                    <a:pt x="36" y="1146"/>
                  </a:lnTo>
                  <a:lnTo>
                    <a:pt x="60" y="1056"/>
                  </a:lnTo>
                  <a:lnTo>
                    <a:pt x="78" y="954"/>
                  </a:lnTo>
                  <a:lnTo>
                    <a:pt x="96" y="852"/>
                  </a:lnTo>
                  <a:lnTo>
                    <a:pt x="114" y="738"/>
                  </a:lnTo>
                  <a:lnTo>
                    <a:pt x="150" y="516"/>
                  </a:lnTo>
                  <a:lnTo>
                    <a:pt x="174" y="414"/>
                  </a:lnTo>
                  <a:lnTo>
                    <a:pt x="192" y="312"/>
                  </a:lnTo>
                  <a:lnTo>
                    <a:pt x="210" y="222"/>
                  </a:lnTo>
                  <a:lnTo>
                    <a:pt x="228" y="144"/>
                  </a:lnTo>
                  <a:lnTo>
                    <a:pt x="246" y="78"/>
                  </a:lnTo>
                  <a:lnTo>
                    <a:pt x="258" y="54"/>
                  </a:lnTo>
                  <a:lnTo>
                    <a:pt x="270" y="30"/>
                  </a:lnTo>
                  <a:lnTo>
                    <a:pt x="276" y="18"/>
                  </a:lnTo>
                  <a:lnTo>
                    <a:pt x="288" y="6"/>
                  </a:lnTo>
                  <a:lnTo>
                    <a:pt x="294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3" name="Freeform 36"/>
            <p:cNvSpPr>
              <a:spLocks/>
            </p:cNvSpPr>
            <p:nvPr/>
          </p:nvSpPr>
          <p:spPr bwMode="auto">
            <a:xfrm>
              <a:off x="1679" y="1265"/>
              <a:ext cx="300" cy="1542"/>
            </a:xfrm>
            <a:custGeom>
              <a:avLst/>
              <a:gdLst>
                <a:gd name="T0" fmla="*/ 0 w 300"/>
                <a:gd name="T1" fmla="*/ 0 h 1542"/>
                <a:gd name="T2" fmla="*/ 12 w 300"/>
                <a:gd name="T3" fmla="*/ 6 h 1542"/>
                <a:gd name="T4" fmla="*/ 18 w 300"/>
                <a:gd name="T5" fmla="*/ 24 h 1542"/>
                <a:gd name="T6" fmla="*/ 30 w 300"/>
                <a:gd name="T7" fmla="*/ 42 h 1542"/>
                <a:gd name="T8" fmla="*/ 36 w 300"/>
                <a:gd name="T9" fmla="*/ 66 h 1542"/>
                <a:gd name="T10" fmla="*/ 48 w 300"/>
                <a:gd name="T11" fmla="*/ 96 h 1542"/>
                <a:gd name="T12" fmla="*/ 54 w 300"/>
                <a:gd name="T13" fmla="*/ 132 h 1542"/>
                <a:gd name="T14" fmla="*/ 66 w 300"/>
                <a:gd name="T15" fmla="*/ 174 h 1542"/>
                <a:gd name="T16" fmla="*/ 78 w 300"/>
                <a:gd name="T17" fmla="*/ 216 h 1542"/>
                <a:gd name="T18" fmla="*/ 96 w 300"/>
                <a:gd name="T19" fmla="*/ 318 h 1542"/>
                <a:gd name="T20" fmla="*/ 114 w 300"/>
                <a:gd name="T21" fmla="*/ 432 h 1542"/>
                <a:gd name="T22" fmla="*/ 132 w 300"/>
                <a:gd name="T23" fmla="*/ 552 h 1542"/>
                <a:gd name="T24" fmla="*/ 150 w 300"/>
                <a:gd name="T25" fmla="*/ 678 h 1542"/>
                <a:gd name="T26" fmla="*/ 186 w 300"/>
                <a:gd name="T27" fmla="*/ 942 h 1542"/>
                <a:gd name="T28" fmla="*/ 204 w 300"/>
                <a:gd name="T29" fmla="*/ 1068 h 1542"/>
                <a:gd name="T30" fmla="*/ 222 w 300"/>
                <a:gd name="T31" fmla="*/ 1188 h 1542"/>
                <a:gd name="T32" fmla="*/ 246 w 300"/>
                <a:gd name="T33" fmla="*/ 1296 h 1542"/>
                <a:gd name="T34" fmla="*/ 264 w 300"/>
                <a:gd name="T35" fmla="*/ 1398 h 1542"/>
                <a:gd name="T36" fmla="*/ 270 w 300"/>
                <a:gd name="T37" fmla="*/ 1440 h 1542"/>
                <a:gd name="T38" fmla="*/ 282 w 300"/>
                <a:gd name="T39" fmla="*/ 1476 h 1542"/>
                <a:gd name="T40" fmla="*/ 288 w 300"/>
                <a:gd name="T41" fmla="*/ 1512 h 1542"/>
                <a:gd name="T42" fmla="*/ 300 w 300"/>
                <a:gd name="T43" fmla="*/ 1542 h 15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0" h="1542">
                  <a:moveTo>
                    <a:pt x="0" y="0"/>
                  </a:moveTo>
                  <a:lnTo>
                    <a:pt x="12" y="6"/>
                  </a:lnTo>
                  <a:lnTo>
                    <a:pt x="18" y="24"/>
                  </a:lnTo>
                  <a:lnTo>
                    <a:pt x="30" y="42"/>
                  </a:lnTo>
                  <a:lnTo>
                    <a:pt x="36" y="66"/>
                  </a:lnTo>
                  <a:lnTo>
                    <a:pt x="48" y="96"/>
                  </a:lnTo>
                  <a:lnTo>
                    <a:pt x="54" y="132"/>
                  </a:lnTo>
                  <a:lnTo>
                    <a:pt x="66" y="174"/>
                  </a:lnTo>
                  <a:lnTo>
                    <a:pt x="78" y="216"/>
                  </a:lnTo>
                  <a:lnTo>
                    <a:pt x="96" y="318"/>
                  </a:lnTo>
                  <a:lnTo>
                    <a:pt x="114" y="432"/>
                  </a:lnTo>
                  <a:lnTo>
                    <a:pt x="132" y="552"/>
                  </a:lnTo>
                  <a:lnTo>
                    <a:pt x="150" y="678"/>
                  </a:lnTo>
                  <a:lnTo>
                    <a:pt x="186" y="942"/>
                  </a:lnTo>
                  <a:lnTo>
                    <a:pt x="204" y="1068"/>
                  </a:lnTo>
                  <a:lnTo>
                    <a:pt x="222" y="1188"/>
                  </a:lnTo>
                  <a:lnTo>
                    <a:pt x="246" y="1296"/>
                  </a:lnTo>
                  <a:lnTo>
                    <a:pt x="264" y="1398"/>
                  </a:lnTo>
                  <a:lnTo>
                    <a:pt x="270" y="1440"/>
                  </a:lnTo>
                  <a:lnTo>
                    <a:pt x="282" y="1476"/>
                  </a:lnTo>
                  <a:lnTo>
                    <a:pt x="288" y="1512"/>
                  </a:lnTo>
                  <a:lnTo>
                    <a:pt x="300" y="15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4" name="Freeform 37"/>
            <p:cNvSpPr>
              <a:spLocks/>
            </p:cNvSpPr>
            <p:nvPr/>
          </p:nvSpPr>
          <p:spPr bwMode="auto">
            <a:xfrm>
              <a:off x="1979" y="2807"/>
              <a:ext cx="306" cy="174"/>
            </a:xfrm>
            <a:custGeom>
              <a:avLst/>
              <a:gdLst>
                <a:gd name="T0" fmla="*/ 0 w 306"/>
                <a:gd name="T1" fmla="*/ 0 h 174"/>
                <a:gd name="T2" fmla="*/ 30 w 306"/>
                <a:gd name="T3" fmla="*/ 54 h 174"/>
                <a:gd name="T4" fmla="*/ 66 w 306"/>
                <a:gd name="T5" fmla="*/ 96 h 174"/>
                <a:gd name="T6" fmla="*/ 108 w 306"/>
                <a:gd name="T7" fmla="*/ 126 h 174"/>
                <a:gd name="T8" fmla="*/ 150 w 306"/>
                <a:gd name="T9" fmla="*/ 144 h 174"/>
                <a:gd name="T10" fmla="*/ 198 w 306"/>
                <a:gd name="T11" fmla="*/ 156 h 174"/>
                <a:gd name="T12" fmla="*/ 240 w 306"/>
                <a:gd name="T13" fmla="*/ 162 h 174"/>
                <a:gd name="T14" fmla="*/ 276 w 306"/>
                <a:gd name="T15" fmla="*/ 168 h 174"/>
                <a:gd name="T16" fmla="*/ 306 w 306"/>
                <a:gd name="T17" fmla="*/ 174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174">
                  <a:moveTo>
                    <a:pt x="0" y="0"/>
                  </a:moveTo>
                  <a:lnTo>
                    <a:pt x="30" y="54"/>
                  </a:lnTo>
                  <a:lnTo>
                    <a:pt x="66" y="96"/>
                  </a:lnTo>
                  <a:lnTo>
                    <a:pt x="108" y="126"/>
                  </a:lnTo>
                  <a:lnTo>
                    <a:pt x="150" y="144"/>
                  </a:lnTo>
                  <a:lnTo>
                    <a:pt x="198" y="156"/>
                  </a:lnTo>
                  <a:lnTo>
                    <a:pt x="240" y="162"/>
                  </a:lnTo>
                  <a:lnTo>
                    <a:pt x="276" y="168"/>
                  </a:lnTo>
                  <a:lnTo>
                    <a:pt x="306" y="17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5" name="Freeform 38"/>
            <p:cNvSpPr>
              <a:spLocks/>
            </p:cNvSpPr>
            <p:nvPr/>
          </p:nvSpPr>
          <p:spPr bwMode="auto">
            <a:xfrm>
              <a:off x="2285" y="2981"/>
              <a:ext cx="300" cy="12"/>
            </a:xfrm>
            <a:custGeom>
              <a:avLst/>
              <a:gdLst>
                <a:gd name="T0" fmla="*/ 0 w 300"/>
                <a:gd name="T1" fmla="*/ 0 h 12"/>
                <a:gd name="T2" fmla="*/ 36 w 300"/>
                <a:gd name="T3" fmla="*/ 6 h 12"/>
                <a:gd name="T4" fmla="*/ 78 w 300"/>
                <a:gd name="T5" fmla="*/ 12 h 12"/>
                <a:gd name="T6" fmla="*/ 150 w 300"/>
                <a:gd name="T7" fmla="*/ 12 h 12"/>
                <a:gd name="T8" fmla="*/ 222 w 300"/>
                <a:gd name="T9" fmla="*/ 6 h 12"/>
                <a:gd name="T10" fmla="*/ 300 w 30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12">
                  <a:moveTo>
                    <a:pt x="0" y="0"/>
                  </a:moveTo>
                  <a:lnTo>
                    <a:pt x="36" y="6"/>
                  </a:lnTo>
                  <a:lnTo>
                    <a:pt x="78" y="12"/>
                  </a:lnTo>
                  <a:lnTo>
                    <a:pt x="150" y="12"/>
                  </a:lnTo>
                  <a:lnTo>
                    <a:pt x="222" y="6"/>
                  </a:lnTo>
                  <a:lnTo>
                    <a:pt x="30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6" name="Freeform 39"/>
            <p:cNvSpPr>
              <a:spLocks/>
            </p:cNvSpPr>
            <p:nvPr/>
          </p:nvSpPr>
          <p:spPr bwMode="auto">
            <a:xfrm>
              <a:off x="2585" y="2981"/>
              <a:ext cx="306" cy="1"/>
            </a:xfrm>
            <a:custGeom>
              <a:avLst/>
              <a:gdLst>
                <a:gd name="T0" fmla="*/ 0 w 306"/>
                <a:gd name="T1" fmla="*/ 0 h 1"/>
                <a:gd name="T2" fmla="*/ 150 w 306"/>
                <a:gd name="T3" fmla="*/ 0 h 1"/>
                <a:gd name="T4" fmla="*/ 306 w 30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1">
                  <a:moveTo>
                    <a:pt x="0" y="0"/>
                  </a:moveTo>
                  <a:lnTo>
                    <a:pt x="150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7" name="Line 40"/>
            <p:cNvSpPr>
              <a:spLocks noChangeShapeType="1"/>
            </p:cNvSpPr>
            <p:nvPr/>
          </p:nvSpPr>
          <p:spPr bwMode="auto">
            <a:xfrm>
              <a:off x="2891" y="2981"/>
              <a:ext cx="30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8" name="Line 41"/>
            <p:cNvSpPr>
              <a:spLocks noChangeShapeType="1"/>
            </p:cNvSpPr>
            <p:nvPr/>
          </p:nvSpPr>
          <p:spPr bwMode="auto">
            <a:xfrm>
              <a:off x="3191" y="2981"/>
              <a:ext cx="30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9" name="Freeform 42"/>
            <p:cNvSpPr>
              <a:spLocks/>
            </p:cNvSpPr>
            <p:nvPr/>
          </p:nvSpPr>
          <p:spPr bwMode="auto">
            <a:xfrm>
              <a:off x="3491" y="2981"/>
              <a:ext cx="306" cy="1"/>
            </a:xfrm>
            <a:custGeom>
              <a:avLst/>
              <a:gdLst>
                <a:gd name="T0" fmla="*/ 0 w 306"/>
                <a:gd name="T1" fmla="*/ 0 h 1"/>
                <a:gd name="T2" fmla="*/ 150 w 306"/>
                <a:gd name="T3" fmla="*/ 0 h 1"/>
                <a:gd name="T4" fmla="*/ 306 w 30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1">
                  <a:moveTo>
                    <a:pt x="0" y="0"/>
                  </a:moveTo>
                  <a:lnTo>
                    <a:pt x="150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0" name="Line 43"/>
            <p:cNvSpPr>
              <a:spLocks noChangeShapeType="1"/>
            </p:cNvSpPr>
            <p:nvPr/>
          </p:nvSpPr>
          <p:spPr bwMode="auto">
            <a:xfrm>
              <a:off x="3797" y="2981"/>
              <a:ext cx="30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1" name="Freeform 44"/>
            <p:cNvSpPr>
              <a:spLocks/>
            </p:cNvSpPr>
            <p:nvPr/>
          </p:nvSpPr>
          <p:spPr bwMode="auto">
            <a:xfrm>
              <a:off x="4097" y="2981"/>
              <a:ext cx="306" cy="1"/>
            </a:xfrm>
            <a:custGeom>
              <a:avLst/>
              <a:gdLst>
                <a:gd name="T0" fmla="*/ 0 w 306"/>
                <a:gd name="T1" fmla="*/ 0 h 1"/>
                <a:gd name="T2" fmla="*/ 150 w 306"/>
                <a:gd name="T3" fmla="*/ 0 h 1"/>
                <a:gd name="T4" fmla="*/ 306 w 30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1">
                  <a:moveTo>
                    <a:pt x="0" y="0"/>
                  </a:moveTo>
                  <a:lnTo>
                    <a:pt x="150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2" name="Line 45"/>
            <p:cNvSpPr>
              <a:spLocks noChangeShapeType="1"/>
            </p:cNvSpPr>
            <p:nvPr/>
          </p:nvSpPr>
          <p:spPr bwMode="auto">
            <a:xfrm>
              <a:off x="4403" y="2981"/>
              <a:ext cx="30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3" name="Line 46"/>
            <p:cNvSpPr>
              <a:spLocks noChangeShapeType="1"/>
            </p:cNvSpPr>
            <p:nvPr/>
          </p:nvSpPr>
          <p:spPr bwMode="auto">
            <a:xfrm>
              <a:off x="1073" y="2981"/>
              <a:ext cx="300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4" name="Freeform 47"/>
            <p:cNvSpPr>
              <a:spLocks/>
            </p:cNvSpPr>
            <p:nvPr/>
          </p:nvSpPr>
          <p:spPr bwMode="auto">
            <a:xfrm>
              <a:off x="1373" y="2981"/>
              <a:ext cx="306" cy="1"/>
            </a:xfrm>
            <a:custGeom>
              <a:avLst/>
              <a:gdLst>
                <a:gd name="T0" fmla="*/ 0 w 306"/>
                <a:gd name="T1" fmla="*/ 0 h 1"/>
                <a:gd name="T2" fmla="*/ 150 w 306"/>
                <a:gd name="T3" fmla="*/ 0 h 1"/>
                <a:gd name="T4" fmla="*/ 306 w 30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1">
                  <a:moveTo>
                    <a:pt x="0" y="0"/>
                  </a:moveTo>
                  <a:lnTo>
                    <a:pt x="150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5" name="Line 48"/>
            <p:cNvSpPr>
              <a:spLocks noChangeShapeType="1"/>
            </p:cNvSpPr>
            <p:nvPr/>
          </p:nvSpPr>
          <p:spPr bwMode="auto">
            <a:xfrm>
              <a:off x="1679" y="2981"/>
              <a:ext cx="300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6" name="Freeform 49"/>
            <p:cNvSpPr>
              <a:spLocks/>
            </p:cNvSpPr>
            <p:nvPr/>
          </p:nvSpPr>
          <p:spPr bwMode="auto">
            <a:xfrm>
              <a:off x="1979" y="2981"/>
              <a:ext cx="306" cy="12"/>
            </a:xfrm>
            <a:custGeom>
              <a:avLst/>
              <a:gdLst>
                <a:gd name="T0" fmla="*/ 0 w 306"/>
                <a:gd name="T1" fmla="*/ 0 h 12"/>
                <a:gd name="T2" fmla="*/ 78 w 306"/>
                <a:gd name="T3" fmla="*/ 6 h 12"/>
                <a:gd name="T4" fmla="*/ 150 w 306"/>
                <a:gd name="T5" fmla="*/ 6 h 12"/>
                <a:gd name="T6" fmla="*/ 228 w 306"/>
                <a:gd name="T7" fmla="*/ 12 h 12"/>
                <a:gd name="T8" fmla="*/ 306 w 30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12">
                  <a:moveTo>
                    <a:pt x="0" y="0"/>
                  </a:moveTo>
                  <a:lnTo>
                    <a:pt x="78" y="6"/>
                  </a:lnTo>
                  <a:lnTo>
                    <a:pt x="150" y="6"/>
                  </a:lnTo>
                  <a:lnTo>
                    <a:pt x="228" y="12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7" name="Freeform 50"/>
            <p:cNvSpPr>
              <a:spLocks/>
            </p:cNvSpPr>
            <p:nvPr/>
          </p:nvSpPr>
          <p:spPr bwMode="auto">
            <a:xfrm>
              <a:off x="2285" y="2843"/>
              <a:ext cx="300" cy="138"/>
            </a:xfrm>
            <a:custGeom>
              <a:avLst/>
              <a:gdLst>
                <a:gd name="T0" fmla="*/ 0 w 300"/>
                <a:gd name="T1" fmla="*/ 138 h 138"/>
                <a:gd name="T2" fmla="*/ 30 w 300"/>
                <a:gd name="T3" fmla="*/ 132 h 138"/>
                <a:gd name="T4" fmla="*/ 66 w 300"/>
                <a:gd name="T5" fmla="*/ 132 h 138"/>
                <a:gd name="T6" fmla="*/ 108 w 300"/>
                <a:gd name="T7" fmla="*/ 126 h 138"/>
                <a:gd name="T8" fmla="*/ 150 w 300"/>
                <a:gd name="T9" fmla="*/ 120 h 138"/>
                <a:gd name="T10" fmla="*/ 192 w 300"/>
                <a:gd name="T11" fmla="*/ 108 h 138"/>
                <a:gd name="T12" fmla="*/ 234 w 300"/>
                <a:gd name="T13" fmla="*/ 84 h 138"/>
                <a:gd name="T14" fmla="*/ 270 w 300"/>
                <a:gd name="T15" fmla="*/ 48 h 138"/>
                <a:gd name="T16" fmla="*/ 300 w 300"/>
                <a:gd name="T17" fmla="*/ 0 h 1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0" h="138">
                  <a:moveTo>
                    <a:pt x="0" y="138"/>
                  </a:moveTo>
                  <a:lnTo>
                    <a:pt x="30" y="132"/>
                  </a:lnTo>
                  <a:lnTo>
                    <a:pt x="66" y="132"/>
                  </a:lnTo>
                  <a:lnTo>
                    <a:pt x="108" y="126"/>
                  </a:lnTo>
                  <a:lnTo>
                    <a:pt x="150" y="120"/>
                  </a:lnTo>
                  <a:lnTo>
                    <a:pt x="192" y="108"/>
                  </a:lnTo>
                  <a:lnTo>
                    <a:pt x="234" y="84"/>
                  </a:lnTo>
                  <a:lnTo>
                    <a:pt x="270" y="48"/>
                  </a:lnTo>
                  <a:lnTo>
                    <a:pt x="30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8" name="Freeform 51"/>
            <p:cNvSpPr>
              <a:spLocks/>
            </p:cNvSpPr>
            <p:nvPr/>
          </p:nvSpPr>
          <p:spPr bwMode="auto">
            <a:xfrm>
              <a:off x="2585" y="1691"/>
              <a:ext cx="306" cy="1152"/>
            </a:xfrm>
            <a:custGeom>
              <a:avLst/>
              <a:gdLst>
                <a:gd name="T0" fmla="*/ 0 w 306"/>
                <a:gd name="T1" fmla="*/ 1152 h 1152"/>
                <a:gd name="T2" fmla="*/ 18 w 306"/>
                <a:gd name="T3" fmla="*/ 1104 h 1152"/>
                <a:gd name="T4" fmla="*/ 36 w 306"/>
                <a:gd name="T5" fmla="*/ 1050 h 1152"/>
                <a:gd name="T6" fmla="*/ 60 w 306"/>
                <a:gd name="T7" fmla="*/ 990 h 1152"/>
                <a:gd name="T8" fmla="*/ 78 w 306"/>
                <a:gd name="T9" fmla="*/ 918 h 1152"/>
                <a:gd name="T10" fmla="*/ 96 w 306"/>
                <a:gd name="T11" fmla="*/ 840 h 1152"/>
                <a:gd name="T12" fmla="*/ 114 w 306"/>
                <a:gd name="T13" fmla="*/ 762 h 1152"/>
                <a:gd name="T14" fmla="*/ 150 w 306"/>
                <a:gd name="T15" fmla="*/ 594 h 1152"/>
                <a:gd name="T16" fmla="*/ 192 w 306"/>
                <a:gd name="T17" fmla="*/ 426 h 1152"/>
                <a:gd name="T18" fmla="*/ 210 w 306"/>
                <a:gd name="T19" fmla="*/ 342 h 1152"/>
                <a:gd name="T20" fmla="*/ 228 w 306"/>
                <a:gd name="T21" fmla="*/ 258 h 1152"/>
                <a:gd name="T22" fmla="*/ 246 w 306"/>
                <a:gd name="T23" fmla="*/ 186 h 1152"/>
                <a:gd name="T24" fmla="*/ 270 w 306"/>
                <a:gd name="T25" fmla="*/ 114 h 1152"/>
                <a:gd name="T26" fmla="*/ 288 w 306"/>
                <a:gd name="T27" fmla="*/ 54 h 1152"/>
                <a:gd name="T28" fmla="*/ 306 w 306"/>
                <a:gd name="T29" fmla="*/ 0 h 1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6" h="1152">
                  <a:moveTo>
                    <a:pt x="0" y="1152"/>
                  </a:moveTo>
                  <a:lnTo>
                    <a:pt x="18" y="1104"/>
                  </a:lnTo>
                  <a:lnTo>
                    <a:pt x="36" y="1050"/>
                  </a:lnTo>
                  <a:lnTo>
                    <a:pt x="60" y="990"/>
                  </a:lnTo>
                  <a:lnTo>
                    <a:pt x="78" y="918"/>
                  </a:lnTo>
                  <a:lnTo>
                    <a:pt x="96" y="840"/>
                  </a:lnTo>
                  <a:lnTo>
                    <a:pt x="114" y="762"/>
                  </a:lnTo>
                  <a:lnTo>
                    <a:pt x="150" y="594"/>
                  </a:lnTo>
                  <a:lnTo>
                    <a:pt x="192" y="426"/>
                  </a:lnTo>
                  <a:lnTo>
                    <a:pt x="210" y="342"/>
                  </a:lnTo>
                  <a:lnTo>
                    <a:pt x="228" y="258"/>
                  </a:lnTo>
                  <a:lnTo>
                    <a:pt x="246" y="186"/>
                  </a:lnTo>
                  <a:lnTo>
                    <a:pt x="270" y="114"/>
                  </a:lnTo>
                  <a:lnTo>
                    <a:pt x="288" y="54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9" name="Freeform 52"/>
            <p:cNvSpPr>
              <a:spLocks/>
            </p:cNvSpPr>
            <p:nvPr/>
          </p:nvSpPr>
          <p:spPr bwMode="auto">
            <a:xfrm>
              <a:off x="2891" y="1235"/>
              <a:ext cx="300" cy="456"/>
            </a:xfrm>
            <a:custGeom>
              <a:avLst/>
              <a:gdLst>
                <a:gd name="T0" fmla="*/ 0 w 300"/>
                <a:gd name="T1" fmla="*/ 456 h 456"/>
                <a:gd name="T2" fmla="*/ 36 w 300"/>
                <a:gd name="T3" fmla="*/ 360 h 456"/>
                <a:gd name="T4" fmla="*/ 72 w 300"/>
                <a:gd name="T5" fmla="*/ 270 h 456"/>
                <a:gd name="T6" fmla="*/ 114 w 300"/>
                <a:gd name="T7" fmla="*/ 180 h 456"/>
                <a:gd name="T8" fmla="*/ 150 w 300"/>
                <a:gd name="T9" fmla="*/ 102 h 456"/>
                <a:gd name="T10" fmla="*/ 168 w 300"/>
                <a:gd name="T11" fmla="*/ 72 h 456"/>
                <a:gd name="T12" fmla="*/ 192 w 300"/>
                <a:gd name="T13" fmla="*/ 42 h 456"/>
                <a:gd name="T14" fmla="*/ 210 w 300"/>
                <a:gd name="T15" fmla="*/ 24 h 456"/>
                <a:gd name="T16" fmla="*/ 228 w 300"/>
                <a:gd name="T17" fmla="*/ 6 h 456"/>
                <a:gd name="T18" fmla="*/ 246 w 300"/>
                <a:gd name="T19" fmla="*/ 0 h 456"/>
                <a:gd name="T20" fmla="*/ 264 w 300"/>
                <a:gd name="T21" fmla="*/ 0 h 456"/>
                <a:gd name="T22" fmla="*/ 282 w 300"/>
                <a:gd name="T23" fmla="*/ 12 h 456"/>
                <a:gd name="T24" fmla="*/ 300 w 300"/>
                <a:gd name="T25" fmla="*/ 30 h 4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0" h="456">
                  <a:moveTo>
                    <a:pt x="0" y="456"/>
                  </a:moveTo>
                  <a:lnTo>
                    <a:pt x="36" y="360"/>
                  </a:lnTo>
                  <a:lnTo>
                    <a:pt x="72" y="270"/>
                  </a:lnTo>
                  <a:lnTo>
                    <a:pt x="114" y="180"/>
                  </a:lnTo>
                  <a:lnTo>
                    <a:pt x="150" y="102"/>
                  </a:lnTo>
                  <a:lnTo>
                    <a:pt x="168" y="72"/>
                  </a:lnTo>
                  <a:lnTo>
                    <a:pt x="192" y="42"/>
                  </a:lnTo>
                  <a:lnTo>
                    <a:pt x="210" y="24"/>
                  </a:lnTo>
                  <a:lnTo>
                    <a:pt x="228" y="6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82" y="12"/>
                  </a:lnTo>
                  <a:lnTo>
                    <a:pt x="300" y="3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0" name="Freeform 53"/>
            <p:cNvSpPr>
              <a:spLocks/>
            </p:cNvSpPr>
            <p:nvPr/>
          </p:nvSpPr>
          <p:spPr bwMode="auto">
            <a:xfrm>
              <a:off x="3191" y="1265"/>
              <a:ext cx="300" cy="1284"/>
            </a:xfrm>
            <a:custGeom>
              <a:avLst/>
              <a:gdLst>
                <a:gd name="T0" fmla="*/ 0 w 300"/>
                <a:gd name="T1" fmla="*/ 0 h 1284"/>
                <a:gd name="T2" fmla="*/ 18 w 300"/>
                <a:gd name="T3" fmla="*/ 36 h 1284"/>
                <a:gd name="T4" fmla="*/ 36 w 300"/>
                <a:gd name="T5" fmla="*/ 84 h 1284"/>
                <a:gd name="T6" fmla="*/ 54 w 300"/>
                <a:gd name="T7" fmla="*/ 150 h 1284"/>
                <a:gd name="T8" fmla="*/ 72 w 300"/>
                <a:gd name="T9" fmla="*/ 222 h 1284"/>
                <a:gd name="T10" fmla="*/ 96 w 300"/>
                <a:gd name="T11" fmla="*/ 306 h 1284"/>
                <a:gd name="T12" fmla="*/ 114 w 300"/>
                <a:gd name="T13" fmla="*/ 396 h 1284"/>
                <a:gd name="T14" fmla="*/ 132 w 300"/>
                <a:gd name="T15" fmla="*/ 492 h 1284"/>
                <a:gd name="T16" fmla="*/ 150 w 300"/>
                <a:gd name="T17" fmla="*/ 588 h 1284"/>
                <a:gd name="T18" fmla="*/ 186 w 300"/>
                <a:gd name="T19" fmla="*/ 792 h 1284"/>
                <a:gd name="T20" fmla="*/ 204 w 300"/>
                <a:gd name="T21" fmla="*/ 888 h 1284"/>
                <a:gd name="T22" fmla="*/ 222 w 300"/>
                <a:gd name="T23" fmla="*/ 984 h 1284"/>
                <a:gd name="T24" fmla="*/ 246 w 300"/>
                <a:gd name="T25" fmla="*/ 1074 h 1284"/>
                <a:gd name="T26" fmla="*/ 264 w 300"/>
                <a:gd name="T27" fmla="*/ 1152 h 1284"/>
                <a:gd name="T28" fmla="*/ 282 w 300"/>
                <a:gd name="T29" fmla="*/ 1224 h 1284"/>
                <a:gd name="T30" fmla="*/ 300 w 300"/>
                <a:gd name="T31" fmla="*/ 1284 h 1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0" h="1284">
                  <a:moveTo>
                    <a:pt x="0" y="0"/>
                  </a:moveTo>
                  <a:lnTo>
                    <a:pt x="18" y="36"/>
                  </a:lnTo>
                  <a:lnTo>
                    <a:pt x="36" y="84"/>
                  </a:lnTo>
                  <a:lnTo>
                    <a:pt x="54" y="150"/>
                  </a:lnTo>
                  <a:lnTo>
                    <a:pt x="72" y="222"/>
                  </a:lnTo>
                  <a:lnTo>
                    <a:pt x="96" y="306"/>
                  </a:lnTo>
                  <a:lnTo>
                    <a:pt x="114" y="396"/>
                  </a:lnTo>
                  <a:lnTo>
                    <a:pt x="132" y="492"/>
                  </a:lnTo>
                  <a:lnTo>
                    <a:pt x="150" y="588"/>
                  </a:lnTo>
                  <a:lnTo>
                    <a:pt x="186" y="792"/>
                  </a:lnTo>
                  <a:lnTo>
                    <a:pt x="204" y="888"/>
                  </a:lnTo>
                  <a:lnTo>
                    <a:pt x="222" y="984"/>
                  </a:lnTo>
                  <a:lnTo>
                    <a:pt x="246" y="1074"/>
                  </a:lnTo>
                  <a:lnTo>
                    <a:pt x="264" y="1152"/>
                  </a:lnTo>
                  <a:lnTo>
                    <a:pt x="282" y="1224"/>
                  </a:lnTo>
                  <a:lnTo>
                    <a:pt x="300" y="1284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1" name="Freeform 54"/>
            <p:cNvSpPr>
              <a:spLocks/>
            </p:cNvSpPr>
            <p:nvPr/>
          </p:nvSpPr>
          <p:spPr bwMode="auto">
            <a:xfrm>
              <a:off x="3491" y="2549"/>
              <a:ext cx="306" cy="432"/>
            </a:xfrm>
            <a:custGeom>
              <a:avLst/>
              <a:gdLst>
                <a:gd name="T0" fmla="*/ 0 w 306"/>
                <a:gd name="T1" fmla="*/ 0 h 432"/>
                <a:gd name="T2" fmla="*/ 36 w 306"/>
                <a:gd name="T3" fmla="*/ 90 h 432"/>
                <a:gd name="T4" fmla="*/ 72 w 306"/>
                <a:gd name="T5" fmla="*/ 162 h 432"/>
                <a:gd name="T6" fmla="*/ 114 w 306"/>
                <a:gd name="T7" fmla="*/ 228 h 432"/>
                <a:gd name="T8" fmla="*/ 150 w 306"/>
                <a:gd name="T9" fmla="*/ 288 h 432"/>
                <a:gd name="T10" fmla="*/ 192 w 306"/>
                <a:gd name="T11" fmla="*/ 336 h 432"/>
                <a:gd name="T12" fmla="*/ 234 w 306"/>
                <a:gd name="T13" fmla="*/ 372 h 432"/>
                <a:gd name="T14" fmla="*/ 270 w 306"/>
                <a:gd name="T15" fmla="*/ 408 h 432"/>
                <a:gd name="T16" fmla="*/ 306 w 306"/>
                <a:gd name="T17" fmla="*/ 432 h 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6" h="432">
                  <a:moveTo>
                    <a:pt x="0" y="0"/>
                  </a:moveTo>
                  <a:lnTo>
                    <a:pt x="36" y="90"/>
                  </a:lnTo>
                  <a:lnTo>
                    <a:pt x="72" y="162"/>
                  </a:lnTo>
                  <a:lnTo>
                    <a:pt x="114" y="228"/>
                  </a:lnTo>
                  <a:lnTo>
                    <a:pt x="150" y="288"/>
                  </a:lnTo>
                  <a:lnTo>
                    <a:pt x="192" y="336"/>
                  </a:lnTo>
                  <a:lnTo>
                    <a:pt x="234" y="372"/>
                  </a:lnTo>
                  <a:lnTo>
                    <a:pt x="270" y="408"/>
                  </a:lnTo>
                  <a:lnTo>
                    <a:pt x="306" y="432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2" name="Freeform 55"/>
            <p:cNvSpPr>
              <a:spLocks/>
            </p:cNvSpPr>
            <p:nvPr/>
          </p:nvSpPr>
          <p:spPr bwMode="auto">
            <a:xfrm>
              <a:off x="3797" y="2981"/>
              <a:ext cx="300" cy="30"/>
            </a:xfrm>
            <a:custGeom>
              <a:avLst/>
              <a:gdLst>
                <a:gd name="T0" fmla="*/ 0 w 300"/>
                <a:gd name="T1" fmla="*/ 0 h 30"/>
                <a:gd name="T2" fmla="*/ 36 w 300"/>
                <a:gd name="T3" fmla="*/ 18 h 30"/>
                <a:gd name="T4" fmla="*/ 78 w 300"/>
                <a:gd name="T5" fmla="*/ 30 h 30"/>
                <a:gd name="T6" fmla="*/ 114 w 300"/>
                <a:gd name="T7" fmla="*/ 30 h 30"/>
                <a:gd name="T8" fmla="*/ 150 w 300"/>
                <a:gd name="T9" fmla="*/ 24 h 30"/>
                <a:gd name="T10" fmla="*/ 222 w 300"/>
                <a:gd name="T11" fmla="*/ 12 h 30"/>
                <a:gd name="T12" fmla="*/ 264 w 300"/>
                <a:gd name="T13" fmla="*/ 0 h 30"/>
                <a:gd name="T14" fmla="*/ 300 w 300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0" h="30">
                  <a:moveTo>
                    <a:pt x="0" y="0"/>
                  </a:moveTo>
                  <a:lnTo>
                    <a:pt x="36" y="18"/>
                  </a:lnTo>
                  <a:lnTo>
                    <a:pt x="78" y="30"/>
                  </a:lnTo>
                  <a:lnTo>
                    <a:pt x="114" y="30"/>
                  </a:lnTo>
                  <a:lnTo>
                    <a:pt x="150" y="24"/>
                  </a:lnTo>
                  <a:lnTo>
                    <a:pt x="222" y="12"/>
                  </a:lnTo>
                  <a:lnTo>
                    <a:pt x="264" y="0"/>
                  </a:lnTo>
                  <a:lnTo>
                    <a:pt x="30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3" name="Freeform 56"/>
            <p:cNvSpPr>
              <a:spLocks/>
            </p:cNvSpPr>
            <p:nvPr/>
          </p:nvSpPr>
          <p:spPr bwMode="auto">
            <a:xfrm>
              <a:off x="4097" y="2981"/>
              <a:ext cx="306" cy="1"/>
            </a:xfrm>
            <a:custGeom>
              <a:avLst/>
              <a:gdLst>
                <a:gd name="T0" fmla="*/ 0 w 306"/>
                <a:gd name="T1" fmla="*/ 0 h 1"/>
                <a:gd name="T2" fmla="*/ 150 w 306"/>
                <a:gd name="T3" fmla="*/ 0 h 1"/>
                <a:gd name="T4" fmla="*/ 306 w 30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1">
                  <a:moveTo>
                    <a:pt x="0" y="0"/>
                  </a:moveTo>
                  <a:lnTo>
                    <a:pt x="150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4" name="Line 57"/>
            <p:cNvSpPr>
              <a:spLocks noChangeShapeType="1"/>
            </p:cNvSpPr>
            <p:nvPr/>
          </p:nvSpPr>
          <p:spPr bwMode="auto">
            <a:xfrm>
              <a:off x="4403" y="2981"/>
              <a:ext cx="300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5" name="Line 58"/>
            <p:cNvSpPr>
              <a:spLocks noChangeShapeType="1"/>
            </p:cNvSpPr>
            <p:nvPr/>
          </p:nvSpPr>
          <p:spPr bwMode="auto">
            <a:xfrm>
              <a:off x="1073" y="2981"/>
              <a:ext cx="30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6" name="Freeform 59"/>
            <p:cNvSpPr>
              <a:spLocks/>
            </p:cNvSpPr>
            <p:nvPr/>
          </p:nvSpPr>
          <p:spPr bwMode="auto">
            <a:xfrm>
              <a:off x="1373" y="2981"/>
              <a:ext cx="306" cy="1"/>
            </a:xfrm>
            <a:custGeom>
              <a:avLst/>
              <a:gdLst>
                <a:gd name="T0" fmla="*/ 0 w 306"/>
                <a:gd name="T1" fmla="*/ 0 h 1"/>
                <a:gd name="T2" fmla="*/ 150 w 306"/>
                <a:gd name="T3" fmla="*/ 0 h 1"/>
                <a:gd name="T4" fmla="*/ 306 w 30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1">
                  <a:moveTo>
                    <a:pt x="0" y="0"/>
                  </a:moveTo>
                  <a:lnTo>
                    <a:pt x="150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7" name="Line 60"/>
            <p:cNvSpPr>
              <a:spLocks noChangeShapeType="1"/>
            </p:cNvSpPr>
            <p:nvPr/>
          </p:nvSpPr>
          <p:spPr bwMode="auto">
            <a:xfrm>
              <a:off x="1679" y="2981"/>
              <a:ext cx="30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8" name="Freeform 61"/>
            <p:cNvSpPr>
              <a:spLocks/>
            </p:cNvSpPr>
            <p:nvPr/>
          </p:nvSpPr>
          <p:spPr bwMode="auto">
            <a:xfrm>
              <a:off x="1979" y="2981"/>
              <a:ext cx="306" cy="1"/>
            </a:xfrm>
            <a:custGeom>
              <a:avLst/>
              <a:gdLst>
                <a:gd name="T0" fmla="*/ 0 w 306"/>
                <a:gd name="T1" fmla="*/ 0 h 1"/>
                <a:gd name="T2" fmla="*/ 150 w 306"/>
                <a:gd name="T3" fmla="*/ 0 h 1"/>
                <a:gd name="T4" fmla="*/ 306 w 306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1">
                  <a:moveTo>
                    <a:pt x="0" y="0"/>
                  </a:moveTo>
                  <a:lnTo>
                    <a:pt x="150" y="0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79" name="Line 62"/>
            <p:cNvSpPr>
              <a:spLocks noChangeShapeType="1"/>
            </p:cNvSpPr>
            <p:nvPr/>
          </p:nvSpPr>
          <p:spPr bwMode="auto">
            <a:xfrm>
              <a:off x="2285" y="2981"/>
              <a:ext cx="30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0" name="Freeform 63"/>
            <p:cNvSpPr>
              <a:spLocks/>
            </p:cNvSpPr>
            <p:nvPr/>
          </p:nvSpPr>
          <p:spPr bwMode="auto">
            <a:xfrm>
              <a:off x="2585" y="2981"/>
              <a:ext cx="306" cy="6"/>
            </a:xfrm>
            <a:custGeom>
              <a:avLst/>
              <a:gdLst>
                <a:gd name="T0" fmla="*/ 0 w 306"/>
                <a:gd name="T1" fmla="*/ 0 h 6"/>
                <a:gd name="T2" fmla="*/ 78 w 306"/>
                <a:gd name="T3" fmla="*/ 0 h 6"/>
                <a:gd name="T4" fmla="*/ 150 w 306"/>
                <a:gd name="T5" fmla="*/ 6 h 6"/>
                <a:gd name="T6" fmla="*/ 228 w 306"/>
                <a:gd name="T7" fmla="*/ 6 h 6"/>
                <a:gd name="T8" fmla="*/ 306 w 30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6">
                  <a:moveTo>
                    <a:pt x="0" y="0"/>
                  </a:moveTo>
                  <a:lnTo>
                    <a:pt x="78" y="0"/>
                  </a:lnTo>
                  <a:lnTo>
                    <a:pt x="150" y="6"/>
                  </a:lnTo>
                  <a:lnTo>
                    <a:pt x="228" y="6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1" name="Freeform 64"/>
            <p:cNvSpPr>
              <a:spLocks/>
            </p:cNvSpPr>
            <p:nvPr/>
          </p:nvSpPr>
          <p:spPr bwMode="auto">
            <a:xfrm>
              <a:off x="2891" y="2897"/>
              <a:ext cx="300" cy="84"/>
            </a:xfrm>
            <a:custGeom>
              <a:avLst/>
              <a:gdLst>
                <a:gd name="T0" fmla="*/ 0 w 300"/>
                <a:gd name="T1" fmla="*/ 84 h 84"/>
                <a:gd name="T2" fmla="*/ 78 w 300"/>
                <a:gd name="T3" fmla="*/ 72 h 84"/>
                <a:gd name="T4" fmla="*/ 150 w 300"/>
                <a:gd name="T5" fmla="*/ 60 h 84"/>
                <a:gd name="T6" fmla="*/ 228 w 300"/>
                <a:gd name="T7" fmla="*/ 36 h 84"/>
                <a:gd name="T8" fmla="*/ 300 w 300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" h="84">
                  <a:moveTo>
                    <a:pt x="0" y="84"/>
                  </a:moveTo>
                  <a:lnTo>
                    <a:pt x="78" y="72"/>
                  </a:lnTo>
                  <a:lnTo>
                    <a:pt x="150" y="60"/>
                  </a:lnTo>
                  <a:lnTo>
                    <a:pt x="228" y="36"/>
                  </a:lnTo>
                  <a:lnTo>
                    <a:pt x="300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2" name="Freeform 65"/>
            <p:cNvSpPr>
              <a:spLocks/>
            </p:cNvSpPr>
            <p:nvPr/>
          </p:nvSpPr>
          <p:spPr bwMode="auto">
            <a:xfrm>
              <a:off x="3191" y="2639"/>
              <a:ext cx="300" cy="258"/>
            </a:xfrm>
            <a:custGeom>
              <a:avLst/>
              <a:gdLst>
                <a:gd name="T0" fmla="*/ 0 w 300"/>
                <a:gd name="T1" fmla="*/ 258 h 258"/>
                <a:gd name="T2" fmla="*/ 72 w 300"/>
                <a:gd name="T3" fmla="*/ 210 h 258"/>
                <a:gd name="T4" fmla="*/ 150 w 300"/>
                <a:gd name="T5" fmla="*/ 156 h 258"/>
                <a:gd name="T6" fmla="*/ 222 w 300"/>
                <a:gd name="T7" fmla="*/ 84 h 258"/>
                <a:gd name="T8" fmla="*/ 264 w 300"/>
                <a:gd name="T9" fmla="*/ 48 h 258"/>
                <a:gd name="T10" fmla="*/ 300 w 300"/>
                <a:gd name="T11" fmla="*/ 0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0" h="258">
                  <a:moveTo>
                    <a:pt x="0" y="258"/>
                  </a:moveTo>
                  <a:lnTo>
                    <a:pt x="72" y="210"/>
                  </a:lnTo>
                  <a:lnTo>
                    <a:pt x="150" y="156"/>
                  </a:lnTo>
                  <a:lnTo>
                    <a:pt x="222" y="84"/>
                  </a:lnTo>
                  <a:lnTo>
                    <a:pt x="264" y="48"/>
                  </a:lnTo>
                  <a:lnTo>
                    <a:pt x="300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3" name="Freeform 66"/>
            <p:cNvSpPr>
              <a:spLocks/>
            </p:cNvSpPr>
            <p:nvPr/>
          </p:nvSpPr>
          <p:spPr bwMode="auto">
            <a:xfrm>
              <a:off x="3491" y="2123"/>
              <a:ext cx="306" cy="516"/>
            </a:xfrm>
            <a:custGeom>
              <a:avLst/>
              <a:gdLst>
                <a:gd name="T0" fmla="*/ 0 w 306"/>
                <a:gd name="T1" fmla="*/ 516 h 516"/>
                <a:gd name="T2" fmla="*/ 78 w 306"/>
                <a:gd name="T3" fmla="*/ 414 h 516"/>
                <a:gd name="T4" fmla="*/ 114 w 306"/>
                <a:gd name="T5" fmla="*/ 354 h 516"/>
                <a:gd name="T6" fmla="*/ 150 w 306"/>
                <a:gd name="T7" fmla="*/ 294 h 516"/>
                <a:gd name="T8" fmla="*/ 192 w 306"/>
                <a:gd name="T9" fmla="*/ 228 h 516"/>
                <a:gd name="T10" fmla="*/ 228 w 306"/>
                <a:gd name="T11" fmla="*/ 156 h 516"/>
                <a:gd name="T12" fmla="*/ 270 w 306"/>
                <a:gd name="T13" fmla="*/ 84 h 516"/>
                <a:gd name="T14" fmla="*/ 306 w 306"/>
                <a:gd name="T15" fmla="*/ 0 h 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6" h="516">
                  <a:moveTo>
                    <a:pt x="0" y="516"/>
                  </a:moveTo>
                  <a:lnTo>
                    <a:pt x="78" y="414"/>
                  </a:lnTo>
                  <a:lnTo>
                    <a:pt x="114" y="354"/>
                  </a:lnTo>
                  <a:lnTo>
                    <a:pt x="150" y="294"/>
                  </a:lnTo>
                  <a:lnTo>
                    <a:pt x="192" y="228"/>
                  </a:lnTo>
                  <a:lnTo>
                    <a:pt x="228" y="156"/>
                  </a:lnTo>
                  <a:lnTo>
                    <a:pt x="270" y="84"/>
                  </a:lnTo>
                  <a:lnTo>
                    <a:pt x="306" y="0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4" name="Freeform 67"/>
            <p:cNvSpPr>
              <a:spLocks/>
            </p:cNvSpPr>
            <p:nvPr/>
          </p:nvSpPr>
          <p:spPr bwMode="auto">
            <a:xfrm>
              <a:off x="3797" y="1253"/>
              <a:ext cx="300" cy="870"/>
            </a:xfrm>
            <a:custGeom>
              <a:avLst/>
              <a:gdLst>
                <a:gd name="T0" fmla="*/ 0 w 300"/>
                <a:gd name="T1" fmla="*/ 870 h 870"/>
                <a:gd name="T2" fmla="*/ 18 w 300"/>
                <a:gd name="T3" fmla="*/ 822 h 870"/>
                <a:gd name="T4" fmla="*/ 36 w 300"/>
                <a:gd name="T5" fmla="*/ 762 h 870"/>
                <a:gd name="T6" fmla="*/ 54 w 300"/>
                <a:gd name="T7" fmla="*/ 696 h 870"/>
                <a:gd name="T8" fmla="*/ 78 w 300"/>
                <a:gd name="T9" fmla="*/ 624 h 870"/>
                <a:gd name="T10" fmla="*/ 114 w 300"/>
                <a:gd name="T11" fmla="*/ 468 h 870"/>
                <a:gd name="T12" fmla="*/ 150 w 300"/>
                <a:gd name="T13" fmla="*/ 312 h 870"/>
                <a:gd name="T14" fmla="*/ 168 w 300"/>
                <a:gd name="T15" fmla="*/ 240 h 870"/>
                <a:gd name="T16" fmla="*/ 186 w 300"/>
                <a:gd name="T17" fmla="*/ 174 h 870"/>
                <a:gd name="T18" fmla="*/ 204 w 300"/>
                <a:gd name="T19" fmla="*/ 114 h 870"/>
                <a:gd name="T20" fmla="*/ 222 w 300"/>
                <a:gd name="T21" fmla="*/ 66 h 870"/>
                <a:gd name="T22" fmla="*/ 246 w 300"/>
                <a:gd name="T23" fmla="*/ 30 h 870"/>
                <a:gd name="T24" fmla="*/ 264 w 300"/>
                <a:gd name="T25" fmla="*/ 6 h 870"/>
                <a:gd name="T26" fmla="*/ 270 w 300"/>
                <a:gd name="T27" fmla="*/ 0 h 870"/>
                <a:gd name="T28" fmla="*/ 282 w 300"/>
                <a:gd name="T29" fmla="*/ 0 h 870"/>
                <a:gd name="T30" fmla="*/ 288 w 300"/>
                <a:gd name="T31" fmla="*/ 6 h 870"/>
                <a:gd name="T32" fmla="*/ 300 w 300"/>
                <a:gd name="T33" fmla="*/ 12 h 8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0" h="870">
                  <a:moveTo>
                    <a:pt x="0" y="870"/>
                  </a:moveTo>
                  <a:lnTo>
                    <a:pt x="18" y="822"/>
                  </a:lnTo>
                  <a:lnTo>
                    <a:pt x="36" y="762"/>
                  </a:lnTo>
                  <a:lnTo>
                    <a:pt x="54" y="696"/>
                  </a:lnTo>
                  <a:lnTo>
                    <a:pt x="78" y="624"/>
                  </a:lnTo>
                  <a:lnTo>
                    <a:pt x="114" y="468"/>
                  </a:lnTo>
                  <a:lnTo>
                    <a:pt x="150" y="312"/>
                  </a:lnTo>
                  <a:lnTo>
                    <a:pt x="168" y="240"/>
                  </a:lnTo>
                  <a:lnTo>
                    <a:pt x="186" y="174"/>
                  </a:lnTo>
                  <a:lnTo>
                    <a:pt x="204" y="114"/>
                  </a:lnTo>
                  <a:lnTo>
                    <a:pt x="222" y="66"/>
                  </a:lnTo>
                  <a:lnTo>
                    <a:pt x="246" y="30"/>
                  </a:lnTo>
                  <a:lnTo>
                    <a:pt x="264" y="6"/>
                  </a:lnTo>
                  <a:lnTo>
                    <a:pt x="270" y="0"/>
                  </a:lnTo>
                  <a:lnTo>
                    <a:pt x="282" y="0"/>
                  </a:lnTo>
                  <a:lnTo>
                    <a:pt x="288" y="6"/>
                  </a:lnTo>
                  <a:lnTo>
                    <a:pt x="300" y="12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5" name="Freeform 68"/>
            <p:cNvSpPr>
              <a:spLocks/>
            </p:cNvSpPr>
            <p:nvPr/>
          </p:nvSpPr>
          <p:spPr bwMode="auto">
            <a:xfrm>
              <a:off x="4097" y="1265"/>
              <a:ext cx="306" cy="1542"/>
            </a:xfrm>
            <a:custGeom>
              <a:avLst/>
              <a:gdLst>
                <a:gd name="T0" fmla="*/ 0 w 306"/>
                <a:gd name="T1" fmla="*/ 0 h 1542"/>
                <a:gd name="T2" fmla="*/ 12 w 306"/>
                <a:gd name="T3" fmla="*/ 12 h 1542"/>
                <a:gd name="T4" fmla="*/ 18 w 306"/>
                <a:gd name="T5" fmla="*/ 30 h 1542"/>
                <a:gd name="T6" fmla="*/ 30 w 306"/>
                <a:gd name="T7" fmla="*/ 60 h 1542"/>
                <a:gd name="T8" fmla="*/ 36 w 306"/>
                <a:gd name="T9" fmla="*/ 90 h 1542"/>
                <a:gd name="T10" fmla="*/ 48 w 306"/>
                <a:gd name="T11" fmla="*/ 120 h 1542"/>
                <a:gd name="T12" fmla="*/ 60 w 306"/>
                <a:gd name="T13" fmla="*/ 162 h 1542"/>
                <a:gd name="T14" fmla="*/ 78 w 306"/>
                <a:gd name="T15" fmla="*/ 246 h 1542"/>
                <a:gd name="T16" fmla="*/ 96 w 306"/>
                <a:gd name="T17" fmla="*/ 348 h 1542"/>
                <a:gd name="T18" fmla="*/ 114 w 306"/>
                <a:gd name="T19" fmla="*/ 462 h 1542"/>
                <a:gd name="T20" fmla="*/ 132 w 306"/>
                <a:gd name="T21" fmla="*/ 582 h 1542"/>
                <a:gd name="T22" fmla="*/ 150 w 306"/>
                <a:gd name="T23" fmla="*/ 708 h 1542"/>
                <a:gd name="T24" fmla="*/ 192 w 306"/>
                <a:gd name="T25" fmla="*/ 960 h 1542"/>
                <a:gd name="T26" fmla="*/ 210 w 306"/>
                <a:gd name="T27" fmla="*/ 1080 h 1542"/>
                <a:gd name="T28" fmla="*/ 228 w 306"/>
                <a:gd name="T29" fmla="*/ 1194 h 1542"/>
                <a:gd name="T30" fmla="*/ 246 w 306"/>
                <a:gd name="T31" fmla="*/ 1302 h 1542"/>
                <a:gd name="T32" fmla="*/ 270 w 306"/>
                <a:gd name="T33" fmla="*/ 1398 h 1542"/>
                <a:gd name="T34" fmla="*/ 288 w 306"/>
                <a:gd name="T35" fmla="*/ 1476 h 1542"/>
                <a:gd name="T36" fmla="*/ 294 w 306"/>
                <a:gd name="T37" fmla="*/ 1512 h 1542"/>
                <a:gd name="T38" fmla="*/ 306 w 306"/>
                <a:gd name="T39" fmla="*/ 1542 h 1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6" h="1542">
                  <a:moveTo>
                    <a:pt x="0" y="0"/>
                  </a:moveTo>
                  <a:lnTo>
                    <a:pt x="12" y="12"/>
                  </a:lnTo>
                  <a:lnTo>
                    <a:pt x="18" y="30"/>
                  </a:lnTo>
                  <a:lnTo>
                    <a:pt x="30" y="60"/>
                  </a:lnTo>
                  <a:lnTo>
                    <a:pt x="36" y="90"/>
                  </a:lnTo>
                  <a:lnTo>
                    <a:pt x="48" y="120"/>
                  </a:lnTo>
                  <a:lnTo>
                    <a:pt x="60" y="162"/>
                  </a:lnTo>
                  <a:lnTo>
                    <a:pt x="78" y="246"/>
                  </a:lnTo>
                  <a:lnTo>
                    <a:pt x="96" y="348"/>
                  </a:lnTo>
                  <a:lnTo>
                    <a:pt x="114" y="462"/>
                  </a:lnTo>
                  <a:lnTo>
                    <a:pt x="132" y="582"/>
                  </a:lnTo>
                  <a:lnTo>
                    <a:pt x="150" y="708"/>
                  </a:lnTo>
                  <a:lnTo>
                    <a:pt x="192" y="960"/>
                  </a:lnTo>
                  <a:lnTo>
                    <a:pt x="210" y="1080"/>
                  </a:lnTo>
                  <a:lnTo>
                    <a:pt x="228" y="1194"/>
                  </a:lnTo>
                  <a:lnTo>
                    <a:pt x="246" y="1302"/>
                  </a:lnTo>
                  <a:lnTo>
                    <a:pt x="270" y="1398"/>
                  </a:lnTo>
                  <a:lnTo>
                    <a:pt x="288" y="1476"/>
                  </a:lnTo>
                  <a:lnTo>
                    <a:pt x="294" y="1512"/>
                  </a:lnTo>
                  <a:lnTo>
                    <a:pt x="306" y="1542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6" name="Freeform 69"/>
            <p:cNvSpPr>
              <a:spLocks/>
            </p:cNvSpPr>
            <p:nvPr/>
          </p:nvSpPr>
          <p:spPr bwMode="auto">
            <a:xfrm>
              <a:off x="4403" y="2807"/>
              <a:ext cx="300" cy="174"/>
            </a:xfrm>
            <a:custGeom>
              <a:avLst/>
              <a:gdLst>
                <a:gd name="T0" fmla="*/ 0 w 300"/>
                <a:gd name="T1" fmla="*/ 0 h 174"/>
                <a:gd name="T2" fmla="*/ 30 w 300"/>
                <a:gd name="T3" fmla="*/ 54 h 174"/>
                <a:gd name="T4" fmla="*/ 66 w 300"/>
                <a:gd name="T5" fmla="*/ 90 h 174"/>
                <a:gd name="T6" fmla="*/ 108 w 300"/>
                <a:gd name="T7" fmla="*/ 120 h 174"/>
                <a:gd name="T8" fmla="*/ 150 w 300"/>
                <a:gd name="T9" fmla="*/ 138 h 174"/>
                <a:gd name="T10" fmla="*/ 198 w 300"/>
                <a:gd name="T11" fmla="*/ 150 h 174"/>
                <a:gd name="T12" fmla="*/ 240 w 300"/>
                <a:gd name="T13" fmla="*/ 156 h 174"/>
                <a:gd name="T14" fmla="*/ 276 w 300"/>
                <a:gd name="T15" fmla="*/ 162 h 174"/>
                <a:gd name="T16" fmla="*/ 300 w 300"/>
                <a:gd name="T17" fmla="*/ 174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0" h="174">
                  <a:moveTo>
                    <a:pt x="0" y="0"/>
                  </a:moveTo>
                  <a:lnTo>
                    <a:pt x="30" y="54"/>
                  </a:lnTo>
                  <a:lnTo>
                    <a:pt x="66" y="90"/>
                  </a:lnTo>
                  <a:lnTo>
                    <a:pt x="108" y="120"/>
                  </a:lnTo>
                  <a:lnTo>
                    <a:pt x="150" y="138"/>
                  </a:lnTo>
                  <a:lnTo>
                    <a:pt x="198" y="150"/>
                  </a:lnTo>
                  <a:lnTo>
                    <a:pt x="240" y="156"/>
                  </a:lnTo>
                  <a:lnTo>
                    <a:pt x="276" y="162"/>
                  </a:lnTo>
                  <a:lnTo>
                    <a:pt x="300" y="174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87" name="Rectangle 70"/>
            <p:cNvSpPr>
              <a:spLocks noChangeArrowheads="1"/>
            </p:cNvSpPr>
            <p:nvPr/>
          </p:nvSpPr>
          <p:spPr bwMode="auto">
            <a:xfrm>
              <a:off x="971" y="2933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26688" name="Rectangle 71"/>
            <p:cNvSpPr>
              <a:spLocks noChangeArrowheads="1"/>
            </p:cNvSpPr>
            <p:nvPr/>
          </p:nvSpPr>
          <p:spPr bwMode="auto">
            <a:xfrm>
              <a:off x="929" y="2591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26689" name="Rectangle 72"/>
            <p:cNvSpPr>
              <a:spLocks noChangeArrowheads="1"/>
            </p:cNvSpPr>
            <p:nvPr/>
          </p:nvSpPr>
          <p:spPr bwMode="auto">
            <a:xfrm>
              <a:off x="929" y="2243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26690" name="Rectangle 73"/>
            <p:cNvSpPr>
              <a:spLocks noChangeArrowheads="1"/>
            </p:cNvSpPr>
            <p:nvPr/>
          </p:nvSpPr>
          <p:spPr bwMode="auto">
            <a:xfrm>
              <a:off x="929" y="1901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26691" name="Rectangle 74"/>
            <p:cNvSpPr>
              <a:spLocks noChangeArrowheads="1"/>
            </p:cNvSpPr>
            <p:nvPr/>
          </p:nvSpPr>
          <p:spPr bwMode="auto">
            <a:xfrm>
              <a:off x="929" y="1559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80</a:t>
              </a:r>
              <a:endParaRPr lang="en-US" altLang="en-US"/>
            </a:p>
          </p:txBody>
        </p:sp>
        <p:sp>
          <p:nvSpPr>
            <p:cNvPr id="26692" name="Rectangle 75"/>
            <p:cNvSpPr>
              <a:spLocks noChangeArrowheads="1"/>
            </p:cNvSpPr>
            <p:nvPr/>
          </p:nvSpPr>
          <p:spPr bwMode="auto">
            <a:xfrm>
              <a:off x="887" y="1217"/>
              <a:ext cx="1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100</a:t>
              </a:r>
              <a:endParaRPr lang="en-US" altLang="en-US"/>
            </a:p>
          </p:txBody>
        </p:sp>
        <p:sp>
          <p:nvSpPr>
            <p:cNvPr id="26693" name="Rectangle 76"/>
            <p:cNvSpPr>
              <a:spLocks noChangeArrowheads="1"/>
            </p:cNvSpPr>
            <p:nvPr/>
          </p:nvSpPr>
          <p:spPr bwMode="auto">
            <a:xfrm>
              <a:off x="1055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26694" name="Rectangle 77"/>
            <p:cNvSpPr>
              <a:spLocks noChangeArrowheads="1"/>
            </p:cNvSpPr>
            <p:nvPr/>
          </p:nvSpPr>
          <p:spPr bwMode="auto">
            <a:xfrm>
              <a:off x="1355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26695" name="Rectangle 78"/>
            <p:cNvSpPr>
              <a:spLocks noChangeArrowheads="1"/>
            </p:cNvSpPr>
            <p:nvPr/>
          </p:nvSpPr>
          <p:spPr bwMode="auto">
            <a:xfrm>
              <a:off x="1661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6696" name="Rectangle 79"/>
            <p:cNvSpPr>
              <a:spLocks noChangeArrowheads="1"/>
            </p:cNvSpPr>
            <p:nvPr/>
          </p:nvSpPr>
          <p:spPr bwMode="auto">
            <a:xfrm>
              <a:off x="1961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26697" name="Rectangle 80"/>
            <p:cNvSpPr>
              <a:spLocks noChangeArrowheads="1"/>
            </p:cNvSpPr>
            <p:nvPr/>
          </p:nvSpPr>
          <p:spPr bwMode="auto">
            <a:xfrm>
              <a:off x="2267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26698" name="Rectangle 81"/>
            <p:cNvSpPr>
              <a:spLocks noChangeArrowheads="1"/>
            </p:cNvSpPr>
            <p:nvPr/>
          </p:nvSpPr>
          <p:spPr bwMode="auto">
            <a:xfrm>
              <a:off x="2567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26699" name="Rectangle 82"/>
            <p:cNvSpPr>
              <a:spLocks noChangeArrowheads="1"/>
            </p:cNvSpPr>
            <p:nvPr/>
          </p:nvSpPr>
          <p:spPr bwMode="auto">
            <a:xfrm>
              <a:off x="2873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26700" name="Rectangle 83"/>
            <p:cNvSpPr>
              <a:spLocks noChangeArrowheads="1"/>
            </p:cNvSpPr>
            <p:nvPr/>
          </p:nvSpPr>
          <p:spPr bwMode="auto">
            <a:xfrm>
              <a:off x="3173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26701" name="Rectangle 84"/>
            <p:cNvSpPr>
              <a:spLocks noChangeArrowheads="1"/>
            </p:cNvSpPr>
            <p:nvPr/>
          </p:nvSpPr>
          <p:spPr bwMode="auto">
            <a:xfrm>
              <a:off x="3473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26702" name="Rectangle 85"/>
            <p:cNvSpPr>
              <a:spLocks noChangeArrowheads="1"/>
            </p:cNvSpPr>
            <p:nvPr/>
          </p:nvSpPr>
          <p:spPr bwMode="auto">
            <a:xfrm>
              <a:off x="3779" y="3047"/>
              <a:ext cx="3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9</a:t>
              </a:r>
              <a:endParaRPr lang="en-US" altLang="en-US"/>
            </a:p>
          </p:txBody>
        </p:sp>
        <p:sp>
          <p:nvSpPr>
            <p:cNvPr id="26703" name="Rectangle 86"/>
            <p:cNvSpPr>
              <a:spLocks noChangeArrowheads="1"/>
            </p:cNvSpPr>
            <p:nvPr/>
          </p:nvSpPr>
          <p:spPr bwMode="auto">
            <a:xfrm>
              <a:off x="4055" y="3047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10</a:t>
              </a:r>
              <a:endParaRPr lang="en-US" altLang="en-US"/>
            </a:p>
          </p:txBody>
        </p:sp>
        <p:sp>
          <p:nvSpPr>
            <p:cNvPr id="26704" name="Rectangle 87"/>
            <p:cNvSpPr>
              <a:spLocks noChangeArrowheads="1"/>
            </p:cNvSpPr>
            <p:nvPr/>
          </p:nvSpPr>
          <p:spPr bwMode="auto">
            <a:xfrm>
              <a:off x="4361" y="3047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11</a:t>
              </a:r>
              <a:endParaRPr lang="en-US" altLang="en-US"/>
            </a:p>
          </p:txBody>
        </p:sp>
        <p:sp>
          <p:nvSpPr>
            <p:cNvPr id="26705" name="Rectangle 88"/>
            <p:cNvSpPr>
              <a:spLocks noChangeArrowheads="1"/>
            </p:cNvSpPr>
            <p:nvPr/>
          </p:nvSpPr>
          <p:spPr bwMode="auto">
            <a:xfrm>
              <a:off x="4661" y="3047"/>
              <a:ext cx="7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26706" name="Rectangle 89"/>
            <p:cNvSpPr>
              <a:spLocks noChangeArrowheads="1"/>
            </p:cNvSpPr>
            <p:nvPr/>
          </p:nvSpPr>
          <p:spPr bwMode="auto">
            <a:xfrm>
              <a:off x="2789" y="3209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00"/>
                  </a:solidFill>
                </a:rPr>
                <a:t>pH</a:t>
              </a:r>
              <a:endParaRPr lang="en-US" altLang="en-US"/>
            </a:p>
          </p:txBody>
        </p:sp>
        <p:sp>
          <p:nvSpPr>
            <p:cNvPr id="26707" name="Rectangle 90"/>
            <p:cNvSpPr>
              <a:spLocks noChangeArrowheads="1"/>
            </p:cNvSpPr>
            <p:nvPr/>
          </p:nvSpPr>
          <p:spPr bwMode="auto">
            <a:xfrm rot="-5400000">
              <a:off x="172" y="2071"/>
              <a:ext cx="111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00"/>
                  </a:solidFill>
                </a:rPr>
                <a:t>Enzyme Activity (%)</a:t>
              </a:r>
              <a:endParaRPr lang="en-US" altLang="en-US"/>
            </a:p>
          </p:txBody>
        </p:sp>
        <p:sp>
          <p:nvSpPr>
            <p:cNvPr id="26708" name="Rectangle 91"/>
            <p:cNvSpPr>
              <a:spLocks noChangeArrowheads="1"/>
            </p:cNvSpPr>
            <p:nvPr/>
          </p:nvSpPr>
          <p:spPr bwMode="auto">
            <a:xfrm>
              <a:off x="4823" y="1847"/>
              <a:ext cx="534" cy="3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6709" name="Line 92"/>
            <p:cNvSpPr>
              <a:spLocks noChangeShapeType="1"/>
            </p:cNvSpPr>
            <p:nvPr/>
          </p:nvSpPr>
          <p:spPr bwMode="auto">
            <a:xfrm>
              <a:off x="4853" y="1913"/>
              <a:ext cx="162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10" name="Rectangle 93"/>
            <p:cNvSpPr>
              <a:spLocks noChangeArrowheads="1"/>
            </p:cNvSpPr>
            <p:nvPr/>
          </p:nvSpPr>
          <p:spPr bwMode="auto">
            <a:xfrm>
              <a:off x="5033" y="1871"/>
              <a:ext cx="2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Pepsin</a:t>
              </a:r>
              <a:endParaRPr lang="en-US" altLang="en-US"/>
            </a:p>
          </p:txBody>
        </p:sp>
        <p:sp>
          <p:nvSpPr>
            <p:cNvPr id="26711" name="Line 94"/>
            <p:cNvSpPr>
              <a:spLocks noChangeShapeType="1"/>
            </p:cNvSpPr>
            <p:nvPr/>
          </p:nvSpPr>
          <p:spPr bwMode="auto">
            <a:xfrm>
              <a:off x="4853" y="2039"/>
              <a:ext cx="162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12" name="Rectangle 95"/>
            <p:cNvSpPr>
              <a:spLocks noChangeArrowheads="1"/>
            </p:cNvSpPr>
            <p:nvPr/>
          </p:nvSpPr>
          <p:spPr bwMode="auto">
            <a:xfrm>
              <a:off x="5033" y="1997"/>
              <a:ext cx="27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Catalase</a:t>
              </a:r>
              <a:endParaRPr lang="en-US" altLang="en-US"/>
            </a:p>
          </p:txBody>
        </p:sp>
        <p:sp>
          <p:nvSpPr>
            <p:cNvPr id="26713" name="Line 96"/>
            <p:cNvSpPr>
              <a:spLocks noChangeShapeType="1"/>
            </p:cNvSpPr>
            <p:nvPr/>
          </p:nvSpPr>
          <p:spPr bwMode="auto">
            <a:xfrm>
              <a:off x="4853" y="2165"/>
              <a:ext cx="162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14" name="Rectangle 97"/>
            <p:cNvSpPr>
              <a:spLocks noChangeArrowheads="1"/>
            </p:cNvSpPr>
            <p:nvPr/>
          </p:nvSpPr>
          <p:spPr bwMode="auto">
            <a:xfrm>
              <a:off x="5033" y="2123"/>
              <a:ext cx="20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000000"/>
                  </a:solidFill>
                </a:rPr>
                <a:t>Lipase</a:t>
              </a:r>
              <a:endParaRPr lang="en-US" altLang="en-US"/>
            </a:p>
          </p:txBody>
        </p:sp>
        <p:sp>
          <p:nvSpPr>
            <p:cNvPr id="26715" name="Line 98"/>
            <p:cNvSpPr>
              <a:spLocks noChangeShapeType="1"/>
            </p:cNvSpPr>
            <p:nvPr/>
          </p:nvSpPr>
          <p:spPr bwMode="auto">
            <a:xfrm>
              <a:off x="1066" y="2994"/>
              <a:ext cx="37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78" y="1630650"/>
            <a:ext cx="1481932" cy="14819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Optimum pH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" y="1700808"/>
            <a:ext cx="5943600" cy="2781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76375" y="5013325"/>
            <a:ext cx="6196013" cy="1544638"/>
            <a:chOff x="1476375" y="5013325"/>
            <a:chExt cx="6196013" cy="154463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476375" y="5300663"/>
              <a:ext cx="5943600" cy="12573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95513" y="5445125"/>
              <a:ext cx="46863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spcAft>
                  <a:spcPts val="500"/>
                </a:spcAft>
              </a:pPr>
              <a:r>
                <a:rPr lang="en-GB" altLang="en-US" dirty="0">
                  <a:latin typeface="Comic Sans MS" panose="030F0702030302020204" pitchFamily="66" charset="0"/>
                </a:rPr>
                <a:t>The </a:t>
              </a:r>
              <a:r>
                <a:rPr lang="en-GB" altLang="en-US" dirty="0" smtClean="0">
                  <a:latin typeface="Comic Sans MS" panose="030F0702030302020204" pitchFamily="66" charset="0"/>
                </a:rPr>
                <a:t>pH at </a:t>
              </a:r>
              <a:r>
                <a:rPr lang="en-GB" altLang="en-US" dirty="0">
                  <a:latin typeface="Comic Sans MS" panose="030F0702030302020204" pitchFamily="66" charset="0"/>
                </a:rPr>
                <a:t>which an enzyme works best is called it’s </a:t>
              </a:r>
              <a:r>
                <a:rPr lang="en-GB" altLang="en-US" b="1" dirty="0" smtClean="0">
                  <a:solidFill>
                    <a:srgbClr val="CC00FF"/>
                  </a:solidFill>
                  <a:latin typeface="Comic Sans MS" panose="030F0702030302020204" pitchFamily="66" charset="0"/>
                </a:rPr>
                <a:t>optimum </a:t>
              </a:r>
              <a:r>
                <a:rPr lang="en-GB" altLang="en-US" b="1" dirty="0" err="1" smtClean="0">
                  <a:solidFill>
                    <a:srgbClr val="CC00FF"/>
                  </a:solidFill>
                  <a:latin typeface="Comic Sans MS" panose="030F0702030302020204" pitchFamily="66" charset="0"/>
                </a:rPr>
                <a:t>pH</a:t>
              </a:r>
              <a:r>
                <a:rPr lang="en-GB" altLang="en-US" dirty="0" err="1" smtClean="0">
                  <a:solidFill>
                    <a:srgbClr val="CC00FF"/>
                  </a:solidFill>
                  <a:latin typeface="Comic Sans MS" panose="030F0702030302020204" pitchFamily="66" charset="0"/>
                </a:rPr>
                <a:t>.</a:t>
              </a:r>
              <a:endParaRPr lang="en-GB" altLang="en-US" dirty="0">
                <a:solidFill>
                  <a:srgbClr val="CC00FF"/>
                </a:solidFill>
                <a:latin typeface="Comic Sans MS" panose="030F0702030302020204" pitchFamily="66" charset="0"/>
              </a:endParaRPr>
            </a:p>
            <a:p>
              <a:pPr eaLnBrk="1" hangingPunct="1"/>
              <a:endParaRPr lang="en-US" altLang="en-US" dirty="0"/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5013325"/>
              <a:ext cx="7239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030319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Optimum pH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3" y="1417638"/>
            <a:ext cx="6914215" cy="32354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83569" y="4653136"/>
            <a:ext cx="8003232" cy="1904827"/>
            <a:chOff x="1476375" y="5013325"/>
            <a:chExt cx="6196013" cy="154463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476375" y="5300663"/>
              <a:ext cx="5943600" cy="12573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95513" y="5445125"/>
              <a:ext cx="46863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spcAft>
                  <a:spcPts val="500"/>
                </a:spcAft>
              </a:pPr>
              <a:r>
                <a:rPr lang="en-GB" altLang="en-US" dirty="0" smtClean="0">
                  <a:latin typeface="Comic Sans MS" panose="030F0702030302020204" pitchFamily="66" charset="0"/>
                </a:rPr>
                <a:t>At a pH other than its optimum pH</a:t>
              </a:r>
              <a:r>
                <a:rPr lang="en-GB" altLang="en-US" smtClean="0">
                  <a:latin typeface="Comic Sans MS" panose="030F0702030302020204" pitchFamily="66" charset="0"/>
                </a:rPr>
                <a:t>, an </a:t>
              </a:r>
              <a:r>
                <a:rPr lang="en-GB" altLang="en-US" dirty="0" smtClean="0">
                  <a:latin typeface="Comic Sans MS" panose="030F0702030302020204" pitchFamily="66" charset="0"/>
                </a:rPr>
                <a:t>enzyme is denatured. If the optimum pH is restored, so is the enzymes activity. In this instance, denaturing of the enzyme is reversible!</a:t>
              </a:r>
              <a:endParaRPr lang="en-GB" altLang="en-US" dirty="0">
                <a:solidFill>
                  <a:srgbClr val="CC00FF"/>
                </a:solidFill>
                <a:latin typeface="Comic Sans MS" panose="030F0702030302020204" pitchFamily="66" charset="0"/>
              </a:endParaRPr>
            </a:p>
            <a:p>
              <a:pPr eaLnBrk="1" hangingPunct="1"/>
              <a:endParaRPr lang="en-US" altLang="en-US" dirty="0"/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5013325"/>
              <a:ext cx="7239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728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Identifying enzyme terms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8" name="ShockwaveFlash1" r:id="rId2" imgW="8699400" imgH="5308560"/>
        </mc:Choice>
        <mc:Fallback>
          <p:control name="ShockwaveFlash1" r:id="rId2" imgW="8699400" imgH="530856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79388" y="1341438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268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41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Q1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Which word describes the best temperature at which an enzyme works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8572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Which word describes the change in properties of an enzyme at high temperatures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5315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Q3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State the name given to the part of the enzyme molecule to which the substrate binds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4574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84213" y="2060575"/>
            <a:ext cx="3240087" cy="43926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356100" y="1989138"/>
            <a:ext cx="4537075" cy="43926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787900" y="476250"/>
            <a:ext cx="4103688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5F5F5F"/>
                </a:solidFill>
              </a:rPr>
              <a:t>Success 		     	Criteria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Comic Sans MS" panose="030F0702030302020204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Comic Sans MS" panose="030F0702030302020204" pitchFamily="66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3743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  <a:t>Learning </a:t>
            </a:r>
            <a:b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</a:br>
            <a: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  <a:t>	Intentions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4213" y="3357563"/>
            <a:ext cx="3167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Comic Sans MS" panose="030F0702030302020204" pitchFamily="66" charset="0"/>
              </a:rPr>
              <a:t>Enzymes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0" y="2276475"/>
            <a:ext cx="410368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	</a:t>
            </a:r>
            <a:r>
              <a:rPr lang="en-US" altLang="en-US">
                <a:latin typeface="Comic Sans MS" panose="030F0702030302020204" pitchFamily="66" charset="0"/>
              </a:rPr>
              <a:t>I will know I am successful if I can:</a:t>
            </a:r>
          </a:p>
          <a:p>
            <a:pPr eaLnBrk="1" hangingPunct="1"/>
            <a:endParaRPr lang="en-US" altLang="en-US" sz="800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State that enzymes function as biological catalysts and are made by all living cells. </a:t>
            </a:r>
          </a:p>
          <a:p>
            <a:pPr eaLnBrk="1" hangingPunct="1">
              <a:buFontTx/>
              <a:buAutoNum type="arabicPeriod"/>
            </a:pPr>
            <a:endParaRPr lang="en-US" altLang="en-US" sz="800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Know that enzymes speed up cellular reactions and are unchanged in the process. </a:t>
            </a:r>
          </a:p>
          <a:p>
            <a:pPr eaLnBrk="1" hangingPunct="1">
              <a:buFontTx/>
              <a:buAutoNum type="arabicPeriod"/>
            </a:pPr>
            <a:endParaRPr lang="en-US" altLang="en-US" sz="800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State that the shape of the active site of enzyme molecules is complementary to a specific substrate.</a:t>
            </a:r>
            <a:r>
              <a:rPr lang="en-US" altLang="en-US"/>
              <a:t> 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71550" y="220503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Lesson 1.5.2</a:t>
            </a:r>
          </a:p>
        </p:txBody>
      </p:sp>
      <p:pic>
        <p:nvPicPr>
          <p:cNvPr id="9227" name="Picture 11" descr="MC9004382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49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State the factor that can reversibly alter the structure of an enzyme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2965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Name a protease that works at a very low pH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973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To which group of biological molecules do enzymes belong?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0380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Q7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State the optimum pH of catalase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560335"/>
            <a:ext cx="594411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State the substrate of catalase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4408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State the </a:t>
            </a:r>
            <a:r>
              <a:rPr lang="en-GB" sz="4800" u="sng" dirty="0" smtClean="0"/>
              <a:t>products</a:t>
            </a:r>
            <a:r>
              <a:rPr lang="en-GB" sz="4800" dirty="0" smtClean="0"/>
              <a:t> produced by catalase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8661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Q10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8892" y="2204864"/>
            <a:ext cx="7106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Are the reactions involved in digestion anabolic or catabolic?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7686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en-GB" dirty="0" err="1" smtClean="0"/>
              <a:t>Anwsers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Optimum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Denature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Active site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Pepsin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9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Hydrogen peroxide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Water and oxygen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Catabolic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5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84213" y="2060575"/>
            <a:ext cx="3240087" cy="43926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356100" y="1989138"/>
            <a:ext cx="4537075" cy="43926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787900" y="476250"/>
            <a:ext cx="4103688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5F5F5F"/>
                </a:solidFill>
              </a:rPr>
              <a:t>Success 		     	Criteria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Comic Sans MS" panose="030F0702030302020204" pitchFamily="66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Comic Sans MS" panose="030F0702030302020204" pitchFamily="66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3743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  <a:t>Learning </a:t>
            </a:r>
            <a:b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</a:br>
            <a: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  <a:t>	Intentions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84213" y="3357563"/>
            <a:ext cx="31670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Comic Sans MS" panose="030F0702030302020204" pitchFamily="66" charset="0"/>
              </a:rPr>
              <a:t>Enzymes &amp; Proteins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72000" y="2276475"/>
            <a:ext cx="410368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	</a:t>
            </a:r>
            <a:r>
              <a:rPr lang="en-US" altLang="en-US">
                <a:latin typeface="Comic Sans MS" panose="030F0702030302020204" pitchFamily="66" charset="0"/>
              </a:rPr>
              <a:t>I will know I am successful if I can:</a:t>
            </a:r>
          </a:p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80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AutoNum type="arabicPeriod"/>
            </a:pPr>
            <a:r>
              <a:rPr lang="en-GB" altLang="en-US" sz="2400">
                <a:latin typeface="Comic Sans MS" panose="030F0702030302020204" pitchFamily="66" charset="0"/>
              </a:rPr>
              <a:t>Carry</a:t>
            </a:r>
            <a:r>
              <a:rPr lang="en-US" altLang="en-US" sz="2400">
                <a:latin typeface="Comic Sans MS" panose="030F0702030302020204" pitchFamily="66" charset="0"/>
              </a:rPr>
              <a:t> out an investigation into the influence of temperature on enzyme activity.</a:t>
            </a:r>
            <a:r>
              <a:rPr lang="en-US" altLang="en-US"/>
              <a:t> </a:t>
            </a: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endParaRPr lang="en-US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71550" y="220503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Lesson 1.5.4</a:t>
            </a:r>
          </a:p>
        </p:txBody>
      </p:sp>
      <p:pic>
        <p:nvPicPr>
          <p:cNvPr id="27659" name="Picture 11" descr="MC9004382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49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we should know…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Can you name </a:t>
            </a:r>
            <a:r>
              <a:rPr lang="en-US" altLang="en-US" b="1" smtClean="0"/>
              <a:t>two</a:t>
            </a:r>
            <a:r>
              <a:rPr lang="en-US" altLang="en-US" smtClean="0"/>
              <a:t> factors that affect enzyme rate of reaction?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temperatures are low, can you </a:t>
            </a:r>
            <a:r>
              <a:rPr lang="en-US" altLang="en-US" b="1" smtClean="0"/>
              <a:t>describe</a:t>
            </a:r>
            <a:r>
              <a:rPr lang="en-US" altLang="en-US" smtClean="0"/>
              <a:t> the </a:t>
            </a:r>
            <a:r>
              <a:rPr lang="en-US" altLang="en-US" b="1" smtClean="0"/>
              <a:t>activity</a:t>
            </a:r>
            <a:r>
              <a:rPr lang="en-US" altLang="en-US" smtClean="0"/>
              <a:t> of the enzyme?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temperatures are too high (70°C), can you </a:t>
            </a:r>
            <a:r>
              <a:rPr lang="en-US" altLang="en-US" b="1" smtClean="0"/>
              <a:t>describe</a:t>
            </a:r>
            <a:r>
              <a:rPr lang="en-US" altLang="en-US" smtClean="0"/>
              <a:t> the </a:t>
            </a:r>
            <a:r>
              <a:rPr lang="en-US" altLang="en-US" b="1" smtClean="0"/>
              <a:t>activity</a:t>
            </a:r>
            <a:r>
              <a:rPr lang="en-US" altLang="en-US" smtClean="0"/>
              <a:t> of the enzyme?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28676" name="Picture 4" descr="question-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239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Enzymes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Enzymes are biological </a:t>
            </a:r>
            <a:r>
              <a:rPr lang="en-GB" altLang="en-US" sz="2400" b="1" dirty="0" smtClean="0"/>
              <a:t>catalysts</a:t>
            </a:r>
            <a:r>
              <a:rPr lang="en-GB" altLang="en-US" sz="2400" dirty="0" smtClean="0"/>
              <a:t> – protein molecules that speed up chemical reactions and remain unchanged. They catalyse chemical reactions in living cell.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3789040" cy="378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3573016"/>
            <a:ext cx="3664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Watch the Amoeba Sisters Video</a:t>
            </a:r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Determine the conditions required for the digestion of protein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616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434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test_tube_color_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524328" y="2996952"/>
            <a:ext cx="535578" cy="2121099"/>
          </a:xfrm>
          <a:prstGeom prst="rect">
            <a:avLst/>
          </a:prstGeom>
        </p:spPr>
      </p:pic>
      <p:pic>
        <p:nvPicPr>
          <p:cNvPr id="7" name="Content Placeholder 4" descr="test_tube_color_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364088" y="2996952"/>
            <a:ext cx="535578" cy="2121099"/>
          </a:xfrm>
          <a:prstGeom prst="rect">
            <a:avLst/>
          </a:prstGeom>
        </p:spPr>
      </p:pic>
      <p:pic>
        <p:nvPicPr>
          <p:cNvPr id="6" name="Content Placeholder 4" descr="test_tube_color_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3203848" y="2996952"/>
            <a:ext cx="535578" cy="2121099"/>
          </a:xfrm>
          <a:prstGeom prst="rect">
            <a:avLst/>
          </a:prstGeom>
        </p:spPr>
      </p:pic>
      <p:pic>
        <p:nvPicPr>
          <p:cNvPr id="13" name="Picture 12" descr="pipette_filled_T bw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412776"/>
            <a:ext cx="1085106" cy="1085106"/>
          </a:xfrm>
          <a:prstGeom prst="rect">
            <a:avLst/>
          </a:prstGeom>
        </p:spPr>
      </p:pic>
      <p:pic>
        <p:nvPicPr>
          <p:cNvPr id="14" name="Picture 13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140968"/>
            <a:ext cx="144016" cy="208023"/>
          </a:xfrm>
          <a:prstGeom prst="rect">
            <a:avLst/>
          </a:prstGeom>
        </p:spPr>
      </p:pic>
      <p:pic>
        <p:nvPicPr>
          <p:cNvPr id="15" name="Picture 14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2564904"/>
            <a:ext cx="144016" cy="208023"/>
          </a:xfrm>
          <a:prstGeom prst="rect">
            <a:avLst/>
          </a:prstGeom>
        </p:spPr>
      </p:pic>
      <p:pic>
        <p:nvPicPr>
          <p:cNvPr id="16" name="Picture 15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645024"/>
            <a:ext cx="144016" cy="208023"/>
          </a:xfrm>
          <a:prstGeom prst="rect">
            <a:avLst/>
          </a:prstGeom>
        </p:spPr>
      </p:pic>
      <p:pic>
        <p:nvPicPr>
          <p:cNvPr id="17" name="Picture 16" descr="pipette_filled_T bw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1412776"/>
            <a:ext cx="1085106" cy="1085106"/>
          </a:xfrm>
          <a:prstGeom prst="rect">
            <a:avLst/>
          </a:prstGeom>
        </p:spPr>
      </p:pic>
      <p:pic>
        <p:nvPicPr>
          <p:cNvPr id="18" name="Picture 17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140968"/>
            <a:ext cx="144016" cy="208023"/>
          </a:xfrm>
          <a:prstGeom prst="rect">
            <a:avLst/>
          </a:prstGeom>
        </p:spPr>
      </p:pic>
      <p:pic>
        <p:nvPicPr>
          <p:cNvPr id="19" name="Picture 18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564904"/>
            <a:ext cx="144016" cy="208023"/>
          </a:xfrm>
          <a:prstGeom prst="rect">
            <a:avLst/>
          </a:prstGeom>
        </p:spPr>
      </p:pic>
      <p:pic>
        <p:nvPicPr>
          <p:cNvPr id="20" name="Picture 19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645024"/>
            <a:ext cx="144016" cy="208023"/>
          </a:xfrm>
          <a:prstGeom prst="rect">
            <a:avLst/>
          </a:prstGeom>
        </p:spPr>
      </p:pic>
      <p:pic>
        <p:nvPicPr>
          <p:cNvPr id="21" name="Picture 20" descr="pipette_filled_T bw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1412776"/>
            <a:ext cx="1085106" cy="1085106"/>
          </a:xfrm>
          <a:prstGeom prst="rect">
            <a:avLst/>
          </a:prstGeom>
        </p:spPr>
      </p:pic>
      <p:pic>
        <p:nvPicPr>
          <p:cNvPr id="22" name="Picture 21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3140968"/>
            <a:ext cx="144016" cy="208023"/>
          </a:xfrm>
          <a:prstGeom prst="rect">
            <a:avLst/>
          </a:prstGeom>
        </p:spPr>
      </p:pic>
      <p:pic>
        <p:nvPicPr>
          <p:cNvPr id="23" name="Picture 22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2564904"/>
            <a:ext cx="144016" cy="208023"/>
          </a:xfrm>
          <a:prstGeom prst="rect">
            <a:avLst/>
          </a:prstGeom>
        </p:spPr>
      </p:pic>
      <p:pic>
        <p:nvPicPr>
          <p:cNvPr id="24" name="Picture 23" descr="water_drop_1_T bw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3645024"/>
            <a:ext cx="144016" cy="208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Investigating the action of pepsin on egg-white suspension</a:t>
            </a:r>
            <a:endParaRPr lang="en-GB" sz="2800" dirty="0"/>
          </a:p>
        </p:txBody>
      </p:sp>
      <p:pic>
        <p:nvPicPr>
          <p:cNvPr id="5" name="Content Placeholder 4" descr="test_tube_color_T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1043608" y="2996952"/>
            <a:ext cx="535578" cy="2121099"/>
          </a:xfrm>
        </p:spPr>
      </p:pic>
      <p:sp>
        <p:nvSpPr>
          <p:cNvPr id="9" name="TextBox 8"/>
          <p:cNvSpPr txBox="1"/>
          <p:nvPr/>
        </p:nvSpPr>
        <p:spPr>
          <a:xfrm>
            <a:off x="553533" y="5373216"/>
            <a:ext cx="15036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A</a:t>
            </a:r>
          </a:p>
          <a:p>
            <a:pPr algn="ctr"/>
            <a:r>
              <a:rPr lang="en-GB" sz="1600" dirty="0" smtClean="0"/>
              <a:t>4cm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egg white</a:t>
            </a:r>
          </a:p>
          <a:p>
            <a:pPr algn="ctr"/>
            <a:r>
              <a:rPr lang="en-GB" sz="1600" dirty="0" smtClean="0"/>
              <a:t>2cm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pepsin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5373216"/>
            <a:ext cx="16280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B</a:t>
            </a:r>
          </a:p>
          <a:p>
            <a:pPr algn="ctr"/>
            <a:r>
              <a:rPr lang="en-GB" sz="1600" dirty="0" smtClean="0"/>
              <a:t>4cm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egg white</a:t>
            </a:r>
          </a:p>
          <a:p>
            <a:pPr algn="ctr"/>
            <a:r>
              <a:rPr lang="en-GB" sz="1600" dirty="0" smtClean="0"/>
              <a:t>6 drops 0.1M </a:t>
            </a:r>
          </a:p>
          <a:p>
            <a:pPr algn="ctr"/>
            <a:r>
              <a:rPr lang="en-GB" sz="1600" dirty="0" smtClean="0"/>
              <a:t>hydrochloric acid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10052" y="5373216"/>
            <a:ext cx="160338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</a:t>
            </a:r>
          </a:p>
          <a:p>
            <a:pPr lvl="0" algn="ctr"/>
            <a:r>
              <a:rPr lang="en-GB" sz="1600" dirty="0" smtClean="0">
                <a:solidFill>
                  <a:prstClr val="black"/>
                </a:solidFill>
              </a:rPr>
              <a:t>4</a:t>
            </a:r>
            <a:r>
              <a:rPr lang="en-GB" sz="1600" dirty="0" smtClean="0"/>
              <a:t>cm</a:t>
            </a:r>
            <a:r>
              <a:rPr lang="en-GB" sz="1600" baseline="30000" dirty="0" smtClean="0"/>
              <a:t>3</a:t>
            </a:r>
            <a:r>
              <a:rPr lang="en-GB" sz="1600" dirty="0" smtClean="0">
                <a:solidFill>
                  <a:prstClr val="black"/>
                </a:solidFill>
              </a:rPr>
              <a:t> egg white</a:t>
            </a:r>
          </a:p>
          <a:p>
            <a:pPr algn="ctr"/>
            <a:r>
              <a:rPr lang="en-GB" sz="1600" dirty="0" smtClean="0"/>
              <a:t>2cm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pepsin</a:t>
            </a:r>
          </a:p>
          <a:p>
            <a:pPr algn="ctr"/>
            <a:r>
              <a:rPr lang="en-GB" sz="1600" dirty="0" smtClean="0"/>
              <a:t>6 drops 0.1M </a:t>
            </a:r>
          </a:p>
          <a:p>
            <a:pPr algn="ctr"/>
            <a:r>
              <a:rPr lang="en-GB" sz="1600" dirty="0" smtClean="0"/>
              <a:t>hydrochloric acid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900790" y="5373216"/>
            <a:ext cx="177061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D</a:t>
            </a:r>
          </a:p>
          <a:p>
            <a:pPr algn="ctr"/>
            <a:r>
              <a:rPr lang="en-GB" sz="1600" dirty="0" smtClean="0"/>
              <a:t>4cm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Egg white</a:t>
            </a:r>
          </a:p>
          <a:p>
            <a:pPr algn="ctr"/>
            <a:r>
              <a:rPr lang="en-GB" sz="1600" dirty="0" smtClean="0"/>
              <a:t>2cm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</a:t>
            </a:r>
            <a:r>
              <a:rPr lang="en-GB" sz="1600" u="sng" dirty="0" smtClean="0"/>
              <a:t>boiled</a:t>
            </a:r>
            <a:r>
              <a:rPr lang="en-GB" sz="1600" dirty="0" smtClean="0"/>
              <a:t> pepsin</a:t>
            </a:r>
          </a:p>
          <a:p>
            <a:pPr algn="ctr"/>
            <a:r>
              <a:rPr lang="en-GB" sz="1600" dirty="0" smtClean="0"/>
              <a:t>6 drops 0.1M </a:t>
            </a:r>
          </a:p>
          <a:p>
            <a:pPr algn="ctr"/>
            <a:r>
              <a:rPr lang="en-GB" sz="1600" dirty="0" smtClean="0"/>
              <a:t>hydrochloric acid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908720"/>
            <a:ext cx="3168352" cy="203132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400" dirty="0" smtClean="0"/>
              <a:t>Label your tubes ABCD and initial.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400" dirty="0" smtClean="0"/>
              <a:t>Set up the experiment as shown.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400" dirty="0" smtClean="0"/>
              <a:t>Place in a water bath at 37°C.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400" dirty="0" smtClean="0"/>
              <a:t>Draw and the apparatus using a pencil and ruler.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400" dirty="0" smtClean="0"/>
              <a:t>After 10 minutes, collect your tubes and write down your observations.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85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67335"/>
            <a:ext cx="87849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Aim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 investigate if changing the temperature will affect the rate of enzyme activity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sz="2800" dirty="0" smtClean="0"/>
              <a:t>State the reaction controlled by the enzyme CATALASE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Give a source of catalase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Investigate the effect of temperature on catalase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6356375" cy="1706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874"/>
            <a:ext cx="2051720" cy="13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5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307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Method</a:t>
            </a:r>
            <a:endParaRPr lang="en-US" altLang="en-US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98575"/>
            <a:ext cx="8280400" cy="4002088"/>
          </a:xfrm>
          <a:noFill/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Measuring cylinder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684213" y="1268413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771775" y="5734050"/>
            <a:ext cx="244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liver</a:t>
            </a:r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H="1" flipV="1">
            <a:off x="1476375" y="4149725"/>
            <a:ext cx="3024188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179388" y="5243513"/>
            <a:ext cx="38877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GB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10 </a:t>
            </a:r>
            <a:r>
              <a:rPr lang="en-US" altLang="en-US">
                <a:latin typeface="Comic Sans MS" panose="030F0702030302020204" pitchFamily="66" charset="0"/>
              </a:rPr>
              <a:t>cm³ of </a:t>
            </a:r>
            <a:r>
              <a:rPr lang="en-GB" altLang="en-US">
                <a:latin typeface="Comic Sans MS" panose="030F0702030302020204" pitchFamily="66" charset="0"/>
              </a:rPr>
              <a:t>hydrogen peroxide solution</a:t>
            </a:r>
            <a:endParaRPr lang="en-US" altLang="en-US">
              <a:latin typeface="Comic Sans MS" panose="030F0702030302020204" pitchFamily="66" charset="0"/>
            </a:endParaRPr>
          </a:p>
          <a:p>
            <a:endParaRPr lang="en-US" alt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395288" y="3573463"/>
            <a:ext cx="720725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1746250" y="1052513"/>
            <a:ext cx="23558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GB" altLang="en-US">
                <a:latin typeface="Comic Sans MS" panose="030F0702030302020204" pitchFamily="66" charset="0"/>
              </a:rPr>
              <a:t>1 drop of detergent</a:t>
            </a:r>
            <a:r>
              <a:rPr lang="en-GB" altLang="en-US"/>
              <a:t> </a:t>
            </a:r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331913" y="1412875"/>
            <a:ext cx="5032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Results</a:t>
            </a:r>
            <a:endParaRPr lang="en-US" altLang="en-US" dirty="0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45335258"/>
              </p:ext>
            </p:extLst>
          </p:nvPr>
        </p:nvGraphicFramePr>
        <p:xfrm>
          <a:off x="468313" y="836613"/>
          <a:ext cx="8567737" cy="4424361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Temperature °C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Volume of froth produced cm³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2   3   4   5    6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3419872" y="1698625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3923928" y="1697037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499992" y="1697037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916238" y="1700213"/>
            <a:ext cx="3527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6440488" y="1700213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6443663" y="908050"/>
            <a:ext cx="2700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Average length of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froth  </a:t>
            </a:r>
            <a:r>
              <a:rPr lang="en-US" altLang="en-US" sz="2400" dirty="0">
                <a:latin typeface="Comic Sans MS" panose="030F0702030302020204" pitchFamily="66" charset="0"/>
              </a:rPr>
              <a:t>(mm)</a:t>
            </a: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6440488" y="1730374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427968" y="1700213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5076056" y="1697037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>
            <a:off x="5652120" y="1697037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6418527" y="1697037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As the temperature ____________ so did the rate of enzyme activity. </a:t>
            </a:r>
          </a:p>
          <a:p>
            <a:pPr eaLnBrk="1" hangingPunct="1"/>
            <a:r>
              <a:rPr lang="en-US" altLang="en-US" sz="2800" smtClean="0"/>
              <a:t>The temperature that gave the best rate of reaction was ______°C.  This is known as the ____________ temperature. </a:t>
            </a:r>
          </a:p>
          <a:p>
            <a:pPr eaLnBrk="1" hangingPunct="1"/>
            <a:r>
              <a:rPr lang="en-US" altLang="en-US" sz="2800" smtClean="0"/>
              <a:t>However, when the temperature reached ______ °C the rate of enzyme activity started to decrease. This is due to the shape of the _________ _______ becoming ___________. When this happens, the enzyme is said to be _________.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From the results it can be concluded that pepsin promotes the digestion of _____________ best in ___________ _________ conditions, pH of ________. This is known as the _______________ pH.   </a:t>
            </a:r>
          </a:p>
          <a:p>
            <a:pPr eaLnBrk="1" hangingPunct="1"/>
            <a:r>
              <a:rPr lang="en-US" altLang="en-US" sz="2800" smtClean="0"/>
              <a:t>The activity of pepsin decreases as pH _______________.</a:t>
            </a:r>
          </a:p>
          <a:p>
            <a:pPr eaLnBrk="1" hangingPunct="1"/>
            <a:r>
              <a:rPr lang="en-US" altLang="en-US" sz="2800" smtClean="0"/>
              <a:t>At a pH of __________ the enzyme has stopped working and has become _______________.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Enzymes: true or false?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5" name="ShockwaveFlash1" r:id="rId2" imgW="8699400" imgH="5308560"/>
        </mc:Choice>
        <mc:Fallback>
          <p:control name="ShockwaveFlash1" r:id="rId2" imgW="8699400" imgH="530856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44500" y="1341438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84213" y="2060575"/>
            <a:ext cx="3240087" cy="43926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356100" y="1989138"/>
            <a:ext cx="4537075" cy="43926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787900" y="476250"/>
            <a:ext cx="4103688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solidFill>
                  <a:srgbClr val="5F5F5F"/>
                </a:solidFill>
              </a:rPr>
              <a:t>Success 		     	Criteria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Comic Sans MS" panose="030F0702030302020204" pitchFamily="66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Comic Sans MS" panose="030F0702030302020204" pitchFamily="66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3743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  <a:t>Learning </a:t>
            </a:r>
            <a:b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</a:br>
            <a:r>
              <a:rPr lang="en-US" altLang="en-US" sz="4000">
                <a:solidFill>
                  <a:srgbClr val="5F5F5F"/>
                </a:solidFill>
                <a:latin typeface="Comic Sans MS" panose="030F0702030302020204" pitchFamily="66" charset="0"/>
              </a:rPr>
              <a:t>	Intentions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4213" y="3357563"/>
            <a:ext cx="3167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Comic Sans MS" panose="030F0702030302020204" pitchFamily="66" charset="0"/>
              </a:rPr>
              <a:t>Enzymes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72000" y="2276475"/>
            <a:ext cx="4103688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	</a:t>
            </a:r>
            <a:r>
              <a:rPr lang="en-US" altLang="en-US">
                <a:latin typeface="Comic Sans MS" panose="030F0702030302020204" pitchFamily="66" charset="0"/>
              </a:rPr>
              <a:t>I will know I am successful if I can:</a:t>
            </a:r>
          </a:p>
          <a:p>
            <a:pPr eaLnBrk="1" hangingPunct="1"/>
            <a:endParaRPr lang="en-US" altLang="en-US" sz="800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State that enzymes, and other proteins, can be affected by temperature and pH, which result in changes in their shape.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State that an enzyme works best in its optimum conditions. 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>
                <a:latin typeface="Comic Sans MS" panose="030F0702030302020204" pitchFamily="66" charset="0"/>
              </a:rPr>
              <a:t>Know that a change in shape will affect the rate of reaction and may result in denaturation. </a:t>
            </a:r>
          </a:p>
          <a:p>
            <a:pPr eaLnBrk="1" hangingPunct="1">
              <a:buFontTx/>
              <a:buAutoNum type="arabicPeriod"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</a:pPr>
            <a:endParaRPr lang="en-US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71550" y="220503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Lesson 1.5.3</a:t>
            </a:r>
          </a:p>
        </p:txBody>
      </p:sp>
      <p:pic>
        <p:nvPicPr>
          <p:cNvPr id="18443" name="Picture 11" descr="MC90043820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49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Test on Tuesday 14 November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91572" y="6126163"/>
            <a:ext cx="616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DIGESTION AND 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1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we should know…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Why do living cells require enzymes?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Can you state the chemical reaction that would take place with the enzyme: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Amylase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Lipase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Enzymes are specific. Can you explain this statement?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19460" name="Picture 4" descr="question-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239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Temperature and Enzymes</a:t>
            </a:r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en-GB" altLang="en-US" smtClean="0"/>
              <a:t>Enzymes are affected by a change in temperature.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If the temperature is particularly low, the enzyme activity will be very slow.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As the temperature increases the enzyme activity increases, but only up to a certain point.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9343</TotalTime>
  <Words>1104</Words>
  <Application>Microsoft Office PowerPoint</Application>
  <PresentationFormat>On-screen Show (4:3)</PresentationFormat>
  <Paragraphs>249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Comic Sans MS</vt:lpstr>
      <vt:lpstr>Wingdings</vt:lpstr>
      <vt:lpstr>Default Design</vt:lpstr>
      <vt:lpstr>Office Theme</vt:lpstr>
      <vt:lpstr>PowerPoint Presentation</vt:lpstr>
      <vt:lpstr>Test on Tuesday 14 November</vt:lpstr>
      <vt:lpstr>Success         Criteria</vt:lpstr>
      <vt:lpstr>Enzymes</vt:lpstr>
      <vt:lpstr>Enzymes: true or false?</vt:lpstr>
      <vt:lpstr>Success         Criteria</vt:lpstr>
      <vt:lpstr>Test on Tuesday 14 November</vt:lpstr>
      <vt:lpstr>What we should know…</vt:lpstr>
      <vt:lpstr>Temperature and Enzymes</vt:lpstr>
      <vt:lpstr>Enzymes</vt:lpstr>
      <vt:lpstr>Enzymes</vt:lpstr>
      <vt:lpstr>Test on Tuesday 14 November</vt:lpstr>
      <vt:lpstr>Temperature and Enzymes</vt:lpstr>
      <vt:lpstr>Temperature and Enzymes</vt:lpstr>
      <vt:lpstr>Test on Tuesday 14 November</vt:lpstr>
      <vt:lpstr>Temperature v Enzyme Activity</vt:lpstr>
      <vt:lpstr>Video</vt:lpstr>
      <vt:lpstr>Test on Tuesday 14 November</vt:lpstr>
      <vt:lpstr>Effect of pH on Enzymes</vt:lpstr>
      <vt:lpstr>Effect of pH on Enzymes</vt:lpstr>
      <vt:lpstr>Effect of pH on Enzymes</vt:lpstr>
      <vt:lpstr>Optimum pH</vt:lpstr>
      <vt:lpstr>Optimum pH</vt:lpstr>
      <vt:lpstr>Identifying enzyme terms</vt:lpstr>
      <vt:lpstr>Test on Tuesday 14 November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         Criteria</vt:lpstr>
      <vt:lpstr>What we should know…</vt:lpstr>
      <vt:lpstr>Learning intentions</vt:lpstr>
      <vt:lpstr>Test on Tuesday 14 November</vt:lpstr>
      <vt:lpstr>Investigating the action of pepsin on egg-white suspension</vt:lpstr>
      <vt:lpstr>Experiment </vt:lpstr>
      <vt:lpstr>Learning objectives</vt:lpstr>
      <vt:lpstr>Test on Tuesday 14 November</vt:lpstr>
      <vt:lpstr>Method</vt:lpstr>
      <vt:lpstr>Results</vt:lpstr>
      <vt:lpstr>Conclusion</vt:lpstr>
      <vt:lpstr>Conclusion</vt:lpstr>
    </vt:vector>
  </TitlesOfParts>
  <Company>Biology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Cells</dc:title>
  <dc:creator>davidsong-s</dc:creator>
  <cp:lastModifiedBy>Steven Mann</cp:lastModifiedBy>
  <cp:revision>88</cp:revision>
  <dcterms:created xsi:type="dcterms:W3CDTF">2007-05-21T13:15:21Z</dcterms:created>
  <dcterms:modified xsi:type="dcterms:W3CDTF">2017-11-13T05:56:50Z</dcterms:modified>
</cp:coreProperties>
</file>