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0" r:id="rId6"/>
    <p:sldId id="264" r:id="rId7"/>
    <p:sldId id="267" r:id="rId8"/>
    <p:sldId id="26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CC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46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Sheet1!$C$2</c:f>
              <c:strCache>
                <c:ptCount val="1"/>
                <c:pt idx="0">
                  <c:v>% in inhaled air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67-4B3A-9DCE-9E381B9987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67-4B3A-9DCE-9E381B9987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67-4B3A-9DCE-9E381B9987F6}"/>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0767-4B3A-9DCE-9E381B9987F6}"/>
              </c:ext>
            </c:extLst>
          </c:dPt>
          <c:cat>
            <c:strRef>
              <c:f>Sheet1!$B$3:$B$6</c:f>
              <c:strCache>
                <c:ptCount val="4"/>
                <c:pt idx="0">
                  <c:v>Oxygen</c:v>
                </c:pt>
                <c:pt idx="1">
                  <c:v>Carbon dioxide</c:v>
                </c:pt>
                <c:pt idx="2">
                  <c:v>Nitrogen</c:v>
                </c:pt>
                <c:pt idx="3">
                  <c:v>Other</c:v>
                </c:pt>
              </c:strCache>
            </c:strRef>
          </c:cat>
          <c:val>
            <c:numRef>
              <c:f>Sheet1!$C$3:$C$6</c:f>
              <c:numCache>
                <c:formatCode>0.00</c:formatCode>
                <c:ptCount val="4"/>
                <c:pt idx="0" formatCode="0">
                  <c:v>19.96</c:v>
                </c:pt>
                <c:pt idx="1">
                  <c:v>0.04</c:v>
                </c:pt>
                <c:pt idx="2" formatCode="0">
                  <c:v>79</c:v>
                </c:pt>
                <c:pt idx="3" formatCode="General">
                  <c:v>1</c:v>
                </c:pt>
              </c:numCache>
            </c:numRef>
          </c:val>
          <c:extLst>
            <c:ext xmlns:c16="http://schemas.microsoft.com/office/drawing/2014/chart" uri="{C3380CC4-5D6E-409C-BE32-E72D297353CC}">
              <c16:uniqueId val="{00000008-0767-4B3A-9DCE-9E381B9987F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Sheet1!$D$2</c:f>
              <c:strCache>
                <c:ptCount val="1"/>
                <c:pt idx="0">
                  <c:v>% in exhaled air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B2-41CD-A5F3-D2741266755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FB2-41CD-A5F3-D274126675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B2-41CD-A5F3-D2741266755E}"/>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5FB2-41CD-A5F3-D2741266755E}"/>
              </c:ext>
            </c:extLst>
          </c:dPt>
          <c:cat>
            <c:strRef>
              <c:f>Sheet1!$B$3:$B$6</c:f>
              <c:strCache>
                <c:ptCount val="4"/>
                <c:pt idx="0">
                  <c:v>Oxygen</c:v>
                </c:pt>
                <c:pt idx="1">
                  <c:v>Carbon dioxide</c:v>
                </c:pt>
                <c:pt idx="2">
                  <c:v>Nitrogen</c:v>
                </c:pt>
                <c:pt idx="3">
                  <c:v>Other</c:v>
                </c:pt>
              </c:strCache>
            </c:strRef>
          </c:cat>
          <c:val>
            <c:numRef>
              <c:f>Sheet1!$D$3:$D$6</c:f>
              <c:numCache>
                <c:formatCode>0</c:formatCode>
                <c:ptCount val="4"/>
                <c:pt idx="0">
                  <c:v>16</c:v>
                </c:pt>
                <c:pt idx="1">
                  <c:v>4</c:v>
                </c:pt>
                <c:pt idx="2">
                  <c:v>79</c:v>
                </c:pt>
                <c:pt idx="3" formatCode="General">
                  <c:v>1</c:v>
                </c:pt>
              </c:numCache>
            </c:numRef>
          </c:val>
          <c:extLst>
            <c:ext xmlns:c16="http://schemas.microsoft.com/office/drawing/2014/chart" uri="{C3380CC4-5D6E-409C-BE32-E72D297353CC}">
              <c16:uniqueId val="{00000008-5FB2-41CD-A5F3-D2741266755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A2EF5-252B-4368-A2C2-1D88F1927D50}"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2EF5-252B-4368-A2C2-1D88F1927D50}"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2EF5-252B-4368-A2C2-1D88F1927D50}"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2EF5-252B-4368-A2C2-1D88F1927D50}"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A2EF5-252B-4368-A2C2-1D88F1927D50}"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A2EF5-252B-4368-A2C2-1D88F1927D50}"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A2EF5-252B-4368-A2C2-1D88F1927D50}" type="datetimeFigureOut">
              <a:rPr lang="en-US" smtClean="0"/>
              <a:pPr/>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A2EF5-252B-4368-A2C2-1D88F1927D50}" type="datetimeFigureOut">
              <a:rPr lang="en-US" smtClean="0"/>
              <a:pPr/>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2EF5-252B-4368-A2C2-1D88F1927D50}" type="datetimeFigureOut">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A2EF5-252B-4368-A2C2-1D88F1927D50}"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A2EF5-252B-4368-A2C2-1D88F1927D50}"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F2FEE-572B-49D6-9D85-6FD6026730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2EF5-252B-4368-A2C2-1D88F1927D50}" type="datetimeFigureOut">
              <a:rPr lang="en-US" smtClean="0"/>
              <a:pPr/>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F2FEE-572B-49D6-9D85-6FD6026730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bbc.co.uk/bitesize/quiz/q22452900" TargetMode="Externa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124200" cy="2133600"/>
          </a:xfrm>
        </p:spPr>
        <p:txBody>
          <a:bodyPr>
            <a:noAutofit/>
          </a:bodyPr>
          <a:lstStyle/>
          <a:p>
            <a:r>
              <a:rPr lang="en-GB" sz="4000" dirty="0" smtClean="0">
                <a:ln w="9525">
                  <a:solidFill>
                    <a:schemeClr val="bg2"/>
                  </a:solidFill>
                </a:ln>
                <a:solidFill>
                  <a:srgbClr val="CC0099"/>
                </a:solidFill>
              </a:rPr>
              <a:t>Gaseous Exchange</a:t>
            </a:r>
            <a:br>
              <a:rPr lang="en-GB" sz="4000" dirty="0" smtClean="0">
                <a:ln w="9525">
                  <a:solidFill>
                    <a:schemeClr val="bg2"/>
                  </a:solidFill>
                </a:ln>
                <a:solidFill>
                  <a:srgbClr val="CC0099"/>
                </a:solidFill>
              </a:rPr>
            </a:br>
            <a:r>
              <a:rPr lang="en-GB" sz="4000" dirty="0" smtClean="0">
                <a:ln w="9525">
                  <a:solidFill>
                    <a:schemeClr val="bg2"/>
                  </a:solidFill>
                </a:ln>
                <a:solidFill>
                  <a:srgbClr val="CC0099"/>
                </a:solidFill>
              </a:rPr>
              <a:t>&amp; Ventilation</a:t>
            </a:r>
            <a:endParaRPr lang="en-US" sz="4000" dirty="0">
              <a:ln w="9525">
                <a:solidFill>
                  <a:schemeClr val="bg2"/>
                </a:solidFill>
              </a:ln>
              <a:solidFill>
                <a:srgbClr val="CC00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28600"/>
            <a:ext cx="2095500" cy="2095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68362"/>
          </a:xfrm>
        </p:spPr>
        <p:txBody>
          <a:bodyPr/>
          <a:lstStyle/>
          <a:p>
            <a:r>
              <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Definitions</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itle 1"/>
          <p:cNvSpPr>
            <a:spLocks noGrp="1"/>
          </p:cNvSpPr>
          <p:nvPr>
            <p:ph idx="1"/>
          </p:nvPr>
        </p:nvSpPr>
        <p:spPr>
          <a:xfrm>
            <a:off x="457200" y="762000"/>
            <a:ext cx="8229600" cy="4525963"/>
          </a:xfrm>
        </p:spPr>
        <p:txBody>
          <a:bodyPr/>
          <a:lstStyle/>
          <a:p>
            <a:pPr>
              <a:buNone/>
            </a:pPr>
            <a:r>
              <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RESPIRATION </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Gaseous Exchange</a:t>
            </a:r>
          </a:p>
          <a:p>
            <a:pPr>
              <a:buNone/>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Ventilation</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457201" y="1295400"/>
            <a:ext cx="8458200" cy="1200329"/>
          </a:xfrm>
          <a:prstGeom prst="rect">
            <a:avLst/>
          </a:prstGeom>
          <a:noFill/>
        </p:spPr>
        <p:txBody>
          <a:bodyPr wrap="square" rtlCol="0">
            <a:spAutoFit/>
          </a:bodyPr>
          <a:lstStyle/>
          <a:p>
            <a:r>
              <a:rPr lang="en-GB" dirty="0" smtClean="0"/>
              <a:t>Respiration (which is often confused with breathing) is a set of chemical reactions that takes place in all living cells. It is the means by which we obtain useful energy from the food that we eat. Energy is produced in the form of </a:t>
            </a:r>
            <a:r>
              <a:rPr lang="en-GB" b="1" u="sng" dirty="0" smtClean="0"/>
              <a:t>ATP</a:t>
            </a:r>
            <a:r>
              <a:rPr lang="en-GB" dirty="0" smtClean="0"/>
              <a:t>. The overall equation is:</a:t>
            </a:r>
          </a:p>
          <a:p>
            <a:r>
              <a:rPr lang="en-GB" dirty="0" smtClean="0"/>
              <a:t>C</a:t>
            </a:r>
            <a:r>
              <a:rPr lang="en-GB" baseline="-25000" dirty="0" smtClean="0"/>
              <a:t>6</a:t>
            </a:r>
            <a:r>
              <a:rPr lang="en-GB" dirty="0" smtClean="0"/>
              <a:t>H</a:t>
            </a:r>
            <a:r>
              <a:rPr lang="en-GB" baseline="-25000" dirty="0" smtClean="0"/>
              <a:t>12</a:t>
            </a:r>
            <a:r>
              <a:rPr lang="en-GB" dirty="0" smtClean="0"/>
              <a:t>O</a:t>
            </a:r>
            <a:r>
              <a:rPr lang="en-GB" baseline="-25000" dirty="0" smtClean="0"/>
              <a:t>6</a:t>
            </a:r>
            <a:r>
              <a:rPr lang="en-GB" dirty="0" smtClean="0"/>
              <a:t> + 6O</a:t>
            </a:r>
            <a:r>
              <a:rPr lang="en-GB" baseline="-25000" dirty="0" smtClean="0"/>
              <a:t>2</a:t>
            </a:r>
            <a:r>
              <a:rPr lang="en-GB" dirty="0" smtClean="0"/>
              <a:t> → 6CO</a:t>
            </a:r>
            <a:r>
              <a:rPr lang="en-GB" baseline="-25000" dirty="0" smtClean="0"/>
              <a:t>2 </a:t>
            </a:r>
            <a:r>
              <a:rPr lang="en-GB" dirty="0" smtClean="0"/>
              <a:t>+ 6H</a:t>
            </a:r>
            <a:r>
              <a:rPr lang="en-GB" baseline="-25000" dirty="0" smtClean="0"/>
              <a:t>2</a:t>
            </a:r>
            <a:r>
              <a:rPr lang="en-GB" dirty="0" smtClean="0"/>
              <a:t>O</a:t>
            </a:r>
            <a:endParaRPr lang="en-US" dirty="0"/>
          </a:p>
        </p:txBody>
      </p:sp>
      <p:sp>
        <p:nvSpPr>
          <p:cNvPr id="7" name="TextBox 6"/>
          <p:cNvSpPr txBox="1"/>
          <p:nvPr/>
        </p:nvSpPr>
        <p:spPr>
          <a:xfrm>
            <a:off x="457200" y="3048000"/>
            <a:ext cx="8458200" cy="1200329"/>
          </a:xfrm>
          <a:prstGeom prst="rect">
            <a:avLst/>
          </a:prstGeom>
          <a:noFill/>
        </p:spPr>
        <p:txBody>
          <a:bodyPr wrap="square" rtlCol="0">
            <a:spAutoFit/>
          </a:bodyPr>
          <a:lstStyle/>
          <a:p>
            <a:r>
              <a:rPr lang="en-GB" dirty="0" smtClean="0"/>
              <a:t>Gaseous exchange is the intake of oxygen and the excretion of carbon dioxide and water. This takes place across a respiratory surface. In humans, this is the lungs, or more specifically, the alveoli.  In fish, it is the gills. In earthworms, it is the skin. In plants, the main respiratory surface are the leaves.</a:t>
            </a:r>
            <a:endParaRPr lang="en-US" dirty="0"/>
          </a:p>
        </p:txBody>
      </p:sp>
      <p:sp>
        <p:nvSpPr>
          <p:cNvPr id="8" name="TextBox 7"/>
          <p:cNvSpPr txBox="1"/>
          <p:nvPr/>
        </p:nvSpPr>
        <p:spPr>
          <a:xfrm>
            <a:off x="457200" y="4876800"/>
            <a:ext cx="8458200" cy="1200329"/>
          </a:xfrm>
          <a:prstGeom prst="rect">
            <a:avLst/>
          </a:prstGeom>
          <a:noFill/>
        </p:spPr>
        <p:txBody>
          <a:bodyPr wrap="square" rtlCol="0">
            <a:spAutoFit/>
          </a:bodyPr>
          <a:lstStyle/>
          <a:p>
            <a:r>
              <a:rPr lang="en-GB" dirty="0" smtClean="0"/>
              <a:t>Ventilation is where the stale air, containing  a lower concentration of oxygen and a higher concentration of carbon dioxide , is expelled and replaced with fresh air containing higher  concentrations of  oxygen and lower concentrations  of carbon dioxide. This maintains the concentration gradient across respiratory surfaces.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OfLungs-891x1024.jpg"/>
          <p:cNvPicPr>
            <a:picLocks noGrp="1" noChangeAspect="1"/>
          </p:cNvPicPr>
          <p:nvPr>
            <p:ph idx="1"/>
          </p:nvPr>
        </p:nvPicPr>
        <p:blipFill>
          <a:blip r:embed="rId2" cstate="print"/>
          <a:stretch>
            <a:fillRect/>
          </a:stretch>
        </p:blipFill>
        <p:spPr>
          <a:xfrm>
            <a:off x="152400" y="609600"/>
            <a:ext cx="5334000" cy="6130209"/>
          </a:xfrm>
        </p:spPr>
      </p:pic>
      <p:sp>
        <p:nvSpPr>
          <p:cNvPr id="2" name="Title 1"/>
          <p:cNvSpPr>
            <a:spLocks noGrp="1"/>
          </p:cNvSpPr>
          <p:nvPr>
            <p:ph type="title"/>
          </p:nvPr>
        </p:nvSpPr>
        <p:spPr>
          <a:xfrm>
            <a:off x="457200" y="152400"/>
            <a:ext cx="8229600" cy="990600"/>
          </a:xfrm>
          <a:solidFill>
            <a:schemeClr val="bg1"/>
          </a:solidFill>
        </p:spPr>
        <p:txBody>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lungs</a:t>
            </a:r>
            <a:endParaRPr lang="en-US" dirty="0"/>
          </a:p>
        </p:txBody>
      </p:sp>
      <p:pic>
        <p:nvPicPr>
          <p:cNvPr id="6" name="Picture 5" descr="return arrow.gif"/>
          <p:cNvPicPr>
            <a:picLocks noChangeAspect="1"/>
          </p:cNvPicPr>
          <p:nvPr/>
        </p:nvPicPr>
        <p:blipFill>
          <a:blip r:embed="rId3" cstate="print"/>
          <a:stretch>
            <a:fillRect/>
          </a:stretch>
        </p:blipFill>
        <p:spPr>
          <a:xfrm rot="5857459">
            <a:off x="118249" y="4495858"/>
            <a:ext cx="1909762" cy="1909762"/>
          </a:xfrm>
          <a:prstGeom prst="rect">
            <a:avLst/>
          </a:prstGeom>
        </p:spPr>
      </p:pic>
      <p:sp>
        <p:nvSpPr>
          <p:cNvPr id="5" name="TextBox 4"/>
          <p:cNvSpPr txBox="1"/>
          <p:nvPr/>
        </p:nvSpPr>
        <p:spPr>
          <a:xfrm>
            <a:off x="5638800" y="1752600"/>
            <a:ext cx="3505201" cy="4801314"/>
          </a:xfrm>
          <a:prstGeom prst="rect">
            <a:avLst/>
          </a:prstGeom>
          <a:noFill/>
        </p:spPr>
        <p:txBody>
          <a:bodyPr wrap="square" rtlCol="0">
            <a:spAutoFit/>
          </a:bodyPr>
          <a:lstStyle/>
          <a:p>
            <a:pPr marL="342900" indent="-342900">
              <a:buClr>
                <a:srgbClr val="C00000"/>
              </a:buClr>
              <a:buFont typeface="+mj-lt"/>
              <a:buAutoNum type="arabicParenR"/>
            </a:pPr>
            <a:r>
              <a:rPr lang="en-GB" dirty="0" smtClean="0"/>
              <a:t>Copy and label the diagram of the lungs.</a:t>
            </a:r>
          </a:p>
          <a:p>
            <a:pPr marL="342900" indent="-342900">
              <a:buClr>
                <a:srgbClr val="C00000"/>
              </a:buClr>
              <a:buFont typeface="+mj-lt"/>
              <a:buAutoNum type="arabicParenR"/>
            </a:pPr>
            <a:r>
              <a:rPr lang="en-GB" dirty="0" smtClean="0"/>
              <a:t>Suggest why the left lung is smaller than the right.</a:t>
            </a:r>
          </a:p>
          <a:p>
            <a:pPr marL="342900" indent="-342900">
              <a:buClr>
                <a:srgbClr val="C00000"/>
              </a:buClr>
              <a:buFont typeface="+mj-lt"/>
              <a:buAutoNum type="arabicParenR"/>
            </a:pPr>
            <a:r>
              <a:rPr lang="en-GB" dirty="0" smtClean="0"/>
              <a:t>The pleural fluid acts as a lubricant around the lungs. Explain why this is important.</a:t>
            </a:r>
          </a:p>
          <a:p>
            <a:pPr marL="342900" indent="-342900">
              <a:buClr>
                <a:srgbClr val="C00000"/>
              </a:buClr>
              <a:buFont typeface="+mj-lt"/>
              <a:buAutoNum type="arabicParenR"/>
            </a:pPr>
            <a:r>
              <a:rPr lang="en-GB" dirty="0" smtClean="0"/>
              <a:t>Suggest what happens when the diaphragm moves downwards.</a:t>
            </a:r>
          </a:p>
          <a:p>
            <a:pPr marL="342900" indent="-342900">
              <a:buClr>
                <a:srgbClr val="C00000"/>
              </a:buClr>
              <a:buFont typeface="+mj-lt"/>
              <a:buAutoNum type="arabicParenR"/>
            </a:pPr>
            <a:endParaRPr lang="en-GB" dirty="0" smtClean="0"/>
          </a:p>
          <a:p>
            <a:pPr>
              <a:buClr>
                <a:srgbClr val="C00000"/>
              </a:buClr>
            </a:pPr>
            <a:r>
              <a:rPr lang="en-GB" dirty="0" smtClean="0"/>
              <a:t>The trachea is surrounded by rings of cartilage</a:t>
            </a:r>
          </a:p>
          <a:p>
            <a:pPr>
              <a:buClr>
                <a:srgbClr val="C00000"/>
              </a:buClr>
            </a:pPr>
            <a:endParaRPr lang="en-GB" dirty="0" smtClean="0"/>
          </a:p>
          <a:p>
            <a:pPr marL="342900" indent="-342900">
              <a:buClr>
                <a:srgbClr val="C00000"/>
              </a:buClr>
              <a:buFont typeface="+mj-lt"/>
              <a:buAutoNum type="arabicParenR" startAt="5"/>
            </a:pPr>
            <a:r>
              <a:rPr lang="en-GB" dirty="0" smtClean="0"/>
              <a:t>Draw the rings of cartilage.</a:t>
            </a:r>
          </a:p>
          <a:p>
            <a:pPr marL="342900" indent="-342900">
              <a:buClr>
                <a:srgbClr val="C00000"/>
              </a:buClr>
              <a:buFont typeface="+mj-lt"/>
              <a:buAutoNum type="arabicParenR" startAt="5"/>
            </a:pPr>
            <a:r>
              <a:rPr lang="en-GB" dirty="0" smtClean="0"/>
              <a:t>State the importance of these rings.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ir Sacs.jpg"/>
          <p:cNvPicPr>
            <a:picLocks noChangeAspect="1"/>
          </p:cNvPicPr>
          <p:nvPr/>
        </p:nvPicPr>
        <p:blipFill>
          <a:blip r:embed="rId2" cstate="print"/>
          <a:stretch>
            <a:fillRect/>
          </a:stretch>
        </p:blipFill>
        <p:spPr>
          <a:xfrm>
            <a:off x="563819" y="1143000"/>
            <a:ext cx="8580181" cy="5715000"/>
          </a:xfrm>
          <a:prstGeom prst="rect">
            <a:avLst/>
          </a:prstGeom>
        </p:spPr>
      </p:pic>
      <p:sp>
        <p:nvSpPr>
          <p:cNvPr id="2" name="Title 1"/>
          <p:cNvSpPr>
            <a:spLocks noGrp="1"/>
          </p:cNvSpPr>
          <p:nvPr>
            <p:ph type="title"/>
          </p:nvPr>
        </p:nvSpPr>
        <p:spPr>
          <a:xfrm>
            <a:off x="3810000" y="152400"/>
            <a:ext cx="4876800" cy="1143000"/>
          </a:xfrm>
        </p:spPr>
        <p:txBody>
          <a:bodyPr>
            <a:normAutofit/>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Gaseous Exchange</a:t>
            </a:r>
            <a:endParaRPr lang="en-US" dirty="0"/>
          </a:p>
        </p:txBody>
      </p:sp>
      <p:pic>
        <p:nvPicPr>
          <p:cNvPr id="6" name="Content Placeholder 5" descr="Alveolus.png"/>
          <p:cNvPicPr>
            <a:picLocks noGrp="1" noChangeAspect="1"/>
          </p:cNvPicPr>
          <p:nvPr>
            <p:ph idx="1"/>
          </p:nvPr>
        </p:nvPicPr>
        <p:blipFill>
          <a:blip r:embed="rId3" cstate="print"/>
          <a:stretch>
            <a:fillRect/>
          </a:stretch>
        </p:blipFill>
        <p:spPr>
          <a:xfrm>
            <a:off x="152401" y="152401"/>
            <a:ext cx="3581400" cy="3489940"/>
          </a:xfrm>
        </p:spPr>
      </p:pic>
      <p:sp>
        <p:nvSpPr>
          <p:cNvPr id="7" name="Rounded Rectangle 6"/>
          <p:cNvSpPr/>
          <p:nvPr/>
        </p:nvSpPr>
        <p:spPr>
          <a:xfrm>
            <a:off x="1371600" y="2286001"/>
            <a:ext cx="1143000" cy="228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Alveolus</a:t>
            </a:r>
            <a:endParaRPr lang="en-US" dirty="0">
              <a:solidFill>
                <a:schemeClr val="tx1"/>
              </a:solidFill>
            </a:endParaRPr>
          </a:p>
        </p:txBody>
      </p:sp>
      <p:sp>
        <p:nvSpPr>
          <p:cNvPr id="9" name="Rounded Rectangle 8"/>
          <p:cNvSpPr/>
          <p:nvPr/>
        </p:nvSpPr>
        <p:spPr>
          <a:xfrm>
            <a:off x="762000" y="0"/>
            <a:ext cx="2467021" cy="4046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Gaseous Exchange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56845" y="609600"/>
            <a:ext cx="6404443" cy="3657600"/>
          </a:xfrm>
          <a:prstGeom prst="rect">
            <a:avLst/>
          </a:prstGeom>
          <a:noFill/>
          <a:ln w="9525">
            <a:noFill/>
            <a:miter lim="800000"/>
            <a:headEnd/>
            <a:tailEnd/>
          </a:ln>
        </p:spPr>
      </p:pic>
      <p:sp>
        <p:nvSpPr>
          <p:cNvPr id="5" name="TextBox 4"/>
          <p:cNvSpPr txBox="1"/>
          <p:nvPr/>
        </p:nvSpPr>
        <p:spPr>
          <a:xfrm>
            <a:off x="152400" y="4495800"/>
            <a:ext cx="8839200" cy="2308324"/>
          </a:xfrm>
          <a:prstGeom prst="rect">
            <a:avLst/>
          </a:prstGeom>
          <a:noFill/>
        </p:spPr>
        <p:txBody>
          <a:bodyPr wrap="square" rtlCol="0">
            <a:spAutoFit/>
          </a:bodyPr>
          <a:lstStyle/>
          <a:p>
            <a:pPr marL="342900" indent="-342900">
              <a:buClr>
                <a:schemeClr val="accent6">
                  <a:lumMod val="50000"/>
                </a:schemeClr>
              </a:buClr>
              <a:buFont typeface="+mj-lt"/>
              <a:buAutoNum type="arabicPeriod"/>
            </a:pPr>
            <a:r>
              <a:rPr lang="en-US" dirty="0" smtClean="0"/>
              <a:t>Draw the diagram and show the direction of the diffusion of carbon dioxide.</a:t>
            </a:r>
          </a:p>
          <a:p>
            <a:pPr marL="342900" indent="-342900">
              <a:buClr>
                <a:schemeClr val="accent6">
                  <a:lumMod val="50000"/>
                </a:schemeClr>
              </a:buClr>
              <a:buFont typeface="+mj-lt"/>
              <a:buAutoNum type="arabicPeriod"/>
            </a:pPr>
            <a:r>
              <a:rPr lang="en-US" dirty="0" smtClean="0"/>
              <a:t>Suggest at which point, X, Y or Z, the rate of diffusion of carbon dioxide will be highest.</a:t>
            </a:r>
          </a:p>
          <a:p>
            <a:pPr marL="342900" indent="-342900">
              <a:buClr>
                <a:schemeClr val="accent6">
                  <a:lumMod val="50000"/>
                </a:schemeClr>
              </a:buClr>
              <a:buFont typeface="+mj-lt"/>
              <a:buAutoNum type="arabicPeriod"/>
            </a:pPr>
            <a:r>
              <a:rPr lang="en-GB" dirty="0" smtClean="0"/>
              <a:t>Explain why the cells lining the alveolus are flattened?</a:t>
            </a:r>
          </a:p>
          <a:p>
            <a:pPr marL="342900" indent="-342900">
              <a:buClr>
                <a:schemeClr val="accent6">
                  <a:lumMod val="50000"/>
                </a:schemeClr>
              </a:buClr>
              <a:buFont typeface="+mj-lt"/>
              <a:buAutoNum type="arabicPeriod"/>
            </a:pPr>
            <a:r>
              <a:rPr lang="en-GB" dirty="0" smtClean="0"/>
              <a:t>What is the surface area of the lungs?</a:t>
            </a:r>
          </a:p>
          <a:p>
            <a:pPr marL="342900" indent="3175">
              <a:buClr>
                <a:schemeClr val="accent6">
                  <a:lumMod val="50000"/>
                </a:schemeClr>
              </a:buClr>
              <a:buFont typeface="+mj-lt"/>
              <a:buAutoNum type="alphaUcPeriod"/>
            </a:pPr>
            <a:r>
              <a:rPr lang="en-GB" dirty="0" smtClean="0"/>
              <a:t> Same as a chess board</a:t>
            </a:r>
          </a:p>
          <a:p>
            <a:pPr marL="342900" indent="3175">
              <a:buClr>
                <a:schemeClr val="accent6">
                  <a:lumMod val="50000"/>
                </a:schemeClr>
              </a:buClr>
              <a:buFont typeface="+mj-lt"/>
              <a:buAutoNum type="alphaUcPeriod"/>
            </a:pPr>
            <a:r>
              <a:rPr lang="en-GB" dirty="0" smtClean="0"/>
              <a:t> Same as a table tennis table</a:t>
            </a:r>
          </a:p>
          <a:p>
            <a:pPr marL="342900" indent="3175">
              <a:buClr>
                <a:schemeClr val="accent6">
                  <a:lumMod val="50000"/>
                </a:schemeClr>
              </a:buClr>
              <a:buFont typeface="+mj-lt"/>
              <a:buAutoNum type="alphaUcPeriod"/>
            </a:pPr>
            <a:r>
              <a:rPr lang="en-GB" dirty="0" smtClean="0"/>
              <a:t> Same as a tennis court</a:t>
            </a:r>
          </a:p>
          <a:p>
            <a:pPr marL="342900" indent="3175">
              <a:buClr>
                <a:schemeClr val="accent6">
                  <a:lumMod val="50000"/>
                </a:schemeClr>
              </a:buClr>
              <a:buFont typeface="+mj-lt"/>
              <a:buAutoNum type="alphaUcPeriod"/>
            </a:pPr>
            <a:r>
              <a:rPr lang="en-GB" dirty="0" smtClean="0"/>
              <a:t> Same as a football pitch.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Ventilation</a:t>
            </a:r>
            <a:endParaRPr lang="en-US" dirty="0"/>
          </a:p>
        </p:txBody>
      </p:sp>
      <p:pic>
        <p:nvPicPr>
          <p:cNvPr id="5" name="Content Placeholder 4" descr="9.png"/>
          <p:cNvPicPr>
            <a:picLocks noGrp="1" noChangeAspect="1"/>
          </p:cNvPicPr>
          <p:nvPr>
            <p:ph idx="1"/>
          </p:nvPr>
        </p:nvPicPr>
        <p:blipFill>
          <a:blip r:embed="rId2" cstate="print"/>
          <a:stretch>
            <a:fillRect/>
          </a:stretch>
        </p:blipFill>
        <p:spPr>
          <a:xfrm flipH="1">
            <a:off x="304799" y="685800"/>
            <a:ext cx="3329367" cy="3200400"/>
          </a:xfrm>
        </p:spPr>
      </p:pic>
      <p:pic>
        <p:nvPicPr>
          <p:cNvPr id="6" name="Picture 5" descr="10.png"/>
          <p:cNvPicPr>
            <a:picLocks noChangeAspect="1"/>
          </p:cNvPicPr>
          <p:nvPr/>
        </p:nvPicPr>
        <p:blipFill>
          <a:blip r:embed="rId3" cstate="print"/>
          <a:stretch>
            <a:fillRect/>
          </a:stretch>
        </p:blipFill>
        <p:spPr>
          <a:xfrm>
            <a:off x="228600" y="3488386"/>
            <a:ext cx="3581400" cy="3167438"/>
          </a:xfrm>
          <a:prstGeom prst="rect">
            <a:avLst/>
          </a:prstGeom>
        </p:spPr>
      </p:pic>
      <p:sp>
        <p:nvSpPr>
          <p:cNvPr id="7" name="TextBox 6"/>
          <p:cNvSpPr txBox="1"/>
          <p:nvPr/>
        </p:nvSpPr>
        <p:spPr>
          <a:xfrm>
            <a:off x="3657600" y="914400"/>
            <a:ext cx="5486400" cy="2062103"/>
          </a:xfrm>
          <a:prstGeom prst="rect">
            <a:avLst/>
          </a:prstGeom>
          <a:noFill/>
        </p:spPr>
        <p:txBody>
          <a:bodyPr wrap="square" rtlCol="0">
            <a:spAutoFit/>
          </a:bodyPr>
          <a:lstStyle/>
          <a:p>
            <a:pPr marL="342900" indent="-342900">
              <a:buClr>
                <a:schemeClr val="accent6">
                  <a:lumMod val="50000"/>
                </a:schemeClr>
              </a:buClr>
              <a:buFont typeface="+mj-lt"/>
              <a:buAutoNum type="arabicParenR"/>
            </a:pPr>
            <a:r>
              <a:rPr lang="en-GB" sz="1600" dirty="0" smtClean="0"/>
              <a:t>The external </a:t>
            </a:r>
            <a:r>
              <a:rPr lang="en-GB" sz="1600" dirty="0" err="1" smtClean="0"/>
              <a:t>intercostal</a:t>
            </a:r>
            <a:r>
              <a:rPr lang="en-GB" sz="1600" dirty="0" smtClean="0"/>
              <a:t> (rib muscles) contract.</a:t>
            </a:r>
          </a:p>
          <a:p>
            <a:pPr marL="342900" indent="-342900">
              <a:buClr>
                <a:schemeClr val="accent6">
                  <a:lumMod val="50000"/>
                </a:schemeClr>
              </a:buClr>
              <a:buFont typeface="+mj-lt"/>
              <a:buAutoNum type="arabicParenR"/>
            </a:pPr>
            <a:r>
              <a:rPr lang="en-GB" sz="1600" dirty="0" smtClean="0"/>
              <a:t>This pulls the ribs outwards and upwards.</a:t>
            </a:r>
          </a:p>
          <a:p>
            <a:pPr marL="342900" indent="-342900">
              <a:buClr>
                <a:schemeClr val="accent6">
                  <a:lumMod val="50000"/>
                </a:schemeClr>
              </a:buClr>
              <a:buFont typeface="+mj-lt"/>
              <a:buAutoNum type="arabicParenR"/>
            </a:pPr>
            <a:r>
              <a:rPr lang="en-GB" sz="1600" dirty="0" smtClean="0"/>
              <a:t>The diaphragm contracts.</a:t>
            </a:r>
          </a:p>
          <a:p>
            <a:pPr marL="342900" indent="-342900">
              <a:buClr>
                <a:schemeClr val="accent6">
                  <a:lumMod val="50000"/>
                </a:schemeClr>
              </a:buClr>
              <a:buFont typeface="+mj-lt"/>
              <a:buAutoNum type="arabicParenR"/>
            </a:pPr>
            <a:r>
              <a:rPr lang="en-GB" sz="1600" dirty="0" smtClean="0"/>
              <a:t>The diaphragm moves downwards.</a:t>
            </a:r>
          </a:p>
          <a:p>
            <a:pPr marL="342900" indent="-342900">
              <a:buClr>
                <a:schemeClr val="accent6">
                  <a:lumMod val="50000"/>
                </a:schemeClr>
              </a:buClr>
              <a:buFont typeface="+mj-lt"/>
              <a:buAutoNum type="arabicParenR"/>
            </a:pPr>
            <a:r>
              <a:rPr lang="en-GB" sz="1600" dirty="0" smtClean="0"/>
              <a:t>The volume of the lungs increases.</a:t>
            </a:r>
          </a:p>
          <a:p>
            <a:pPr marL="342900" indent="-342900">
              <a:buClr>
                <a:schemeClr val="accent6">
                  <a:lumMod val="50000"/>
                </a:schemeClr>
              </a:buClr>
              <a:buFont typeface="+mj-lt"/>
              <a:buAutoNum type="arabicParenR"/>
            </a:pPr>
            <a:r>
              <a:rPr lang="en-GB" sz="1600" dirty="0" smtClean="0"/>
              <a:t>This results in a drop in pressure within the lungs.</a:t>
            </a:r>
          </a:p>
          <a:p>
            <a:pPr marL="342900" indent="-342900">
              <a:buClr>
                <a:schemeClr val="accent6">
                  <a:lumMod val="50000"/>
                </a:schemeClr>
              </a:buClr>
              <a:buFont typeface="+mj-lt"/>
              <a:buAutoNum type="arabicParenR"/>
            </a:pPr>
            <a:r>
              <a:rPr lang="en-GB" sz="1600" dirty="0" smtClean="0"/>
              <a:t>Air pressure is higher outside of the lungs.</a:t>
            </a:r>
          </a:p>
          <a:p>
            <a:pPr marL="342900" indent="-342900">
              <a:buClr>
                <a:schemeClr val="accent6">
                  <a:lumMod val="50000"/>
                </a:schemeClr>
              </a:buClr>
              <a:buFont typeface="+mj-lt"/>
              <a:buAutoNum type="arabicParenR"/>
            </a:pPr>
            <a:r>
              <a:rPr lang="en-GB" sz="1600" dirty="0" smtClean="0"/>
              <a:t>Air enters the lungs</a:t>
            </a:r>
            <a:endParaRPr lang="en-US" sz="1600" dirty="0"/>
          </a:p>
        </p:txBody>
      </p:sp>
      <p:sp>
        <p:nvSpPr>
          <p:cNvPr id="8" name="TextBox 7"/>
          <p:cNvSpPr txBox="1"/>
          <p:nvPr/>
        </p:nvSpPr>
        <p:spPr>
          <a:xfrm>
            <a:off x="3657600" y="3810000"/>
            <a:ext cx="5486400" cy="2800767"/>
          </a:xfrm>
          <a:prstGeom prst="rect">
            <a:avLst/>
          </a:prstGeom>
          <a:noFill/>
        </p:spPr>
        <p:txBody>
          <a:bodyPr wrap="square" rtlCol="0">
            <a:spAutoFit/>
          </a:bodyPr>
          <a:lstStyle/>
          <a:p>
            <a:pPr marL="342900" indent="-342900">
              <a:buClr>
                <a:schemeClr val="accent6">
                  <a:lumMod val="50000"/>
                </a:schemeClr>
              </a:buClr>
              <a:buFont typeface="+mj-lt"/>
              <a:buAutoNum type="arabicParenR"/>
            </a:pPr>
            <a:r>
              <a:rPr lang="en-GB" sz="1600" dirty="0" smtClean="0"/>
              <a:t>The alveoli are surrounded by elastic fibres with makes exhalation a largely passive process.</a:t>
            </a:r>
          </a:p>
          <a:p>
            <a:pPr marL="342900" indent="-342900">
              <a:buClr>
                <a:schemeClr val="accent6">
                  <a:lumMod val="50000"/>
                </a:schemeClr>
              </a:buClr>
              <a:buFont typeface="+mj-lt"/>
              <a:buAutoNum type="arabicParenR"/>
            </a:pPr>
            <a:r>
              <a:rPr lang="en-GB" sz="1600" dirty="0" smtClean="0"/>
              <a:t>The internal </a:t>
            </a:r>
            <a:r>
              <a:rPr lang="en-GB" sz="1600" dirty="0" err="1" smtClean="0"/>
              <a:t>intercostal</a:t>
            </a:r>
            <a:r>
              <a:rPr lang="en-GB" sz="1600" dirty="0" smtClean="0"/>
              <a:t> contract when breathing is active or blowing up a </a:t>
            </a:r>
            <a:r>
              <a:rPr lang="en-GB" sz="1600" dirty="0" err="1" smtClean="0"/>
              <a:t>baloon</a:t>
            </a:r>
            <a:r>
              <a:rPr lang="en-GB" sz="1600" dirty="0" smtClean="0"/>
              <a:t>..</a:t>
            </a:r>
          </a:p>
          <a:p>
            <a:pPr marL="342900" indent="-342900">
              <a:buClr>
                <a:schemeClr val="accent6">
                  <a:lumMod val="50000"/>
                </a:schemeClr>
              </a:buClr>
              <a:buFont typeface="+mj-lt"/>
              <a:buAutoNum type="arabicParenR"/>
            </a:pPr>
            <a:r>
              <a:rPr lang="en-GB" sz="1600" dirty="0" smtClean="0"/>
              <a:t>This pulls the ribs inwards and downwards.</a:t>
            </a:r>
          </a:p>
          <a:p>
            <a:pPr marL="342900" indent="-342900">
              <a:buClr>
                <a:schemeClr val="accent6">
                  <a:lumMod val="50000"/>
                </a:schemeClr>
              </a:buClr>
              <a:buFont typeface="+mj-lt"/>
              <a:buAutoNum type="arabicParenR"/>
            </a:pPr>
            <a:r>
              <a:rPr lang="en-GB" sz="1600" dirty="0" smtClean="0"/>
              <a:t>The diaphragm relaxes.</a:t>
            </a:r>
          </a:p>
          <a:p>
            <a:pPr marL="342900" indent="-342900">
              <a:buClr>
                <a:schemeClr val="accent6">
                  <a:lumMod val="50000"/>
                </a:schemeClr>
              </a:buClr>
              <a:buFont typeface="+mj-lt"/>
              <a:buAutoNum type="arabicParenR"/>
            </a:pPr>
            <a:r>
              <a:rPr lang="en-GB" sz="1600" dirty="0" smtClean="0"/>
              <a:t>The diaphragm moves upwards.</a:t>
            </a:r>
          </a:p>
          <a:p>
            <a:pPr marL="342900" indent="-342900">
              <a:buClr>
                <a:schemeClr val="accent6">
                  <a:lumMod val="50000"/>
                </a:schemeClr>
              </a:buClr>
              <a:buFont typeface="+mj-lt"/>
              <a:buAutoNum type="arabicParenR"/>
            </a:pPr>
            <a:r>
              <a:rPr lang="en-GB" sz="1600" dirty="0" smtClean="0"/>
              <a:t>The volume of the lungs decreases.</a:t>
            </a:r>
          </a:p>
          <a:p>
            <a:pPr marL="342900" indent="-342900">
              <a:buClr>
                <a:schemeClr val="accent6">
                  <a:lumMod val="50000"/>
                </a:schemeClr>
              </a:buClr>
              <a:buFont typeface="+mj-lt"/>
              <a:buAutoNum type="arabicParenR"/>
            </a:pPr>
            <a:r>
              <a:rPr lang="en-GB" sz="1600" dirty="0" smtClean="0"/>
              <a:t>This results in an increase in pressure within the lungs.</a:t>
            </a:r>
          </a:p>
          <a:p>
            <a:pPr marL="342900" indent="-342900">
              <a:buClr>
                <a:schemeClr val="accent6">
                  <a:lumMod val="50000"/>
                </a:schemeClr>
              </a:buClr>
              <a:buFont typeface="+mj-lt"/>
              <a:buAutoNum type="arabicParenR"/>
            </a:pPr>
            <a:r>
              <a:rPr lang="en-GB" sz="1600" dirty="0" smtClean="0"/>
              <a:t>Air pressure is higher inside of the lungs.</a:t>
            </a:r>
          </a:p>
          <a:p>
            <a:pPr marL="342900" indent="-342900">
              <a:buClr>
                <a:schemeClr val="accent6">
                  <a:lumMod val="50000"/>
                </a:schemeClr>
              </a:buClr>
              <a:buFont typeface="+mj-lt"/>
              <a:buAutoNum type="arabicParenR"/>
            </a:pPr>
            <a:r>
              <a:rPr lang="en-GB" sz="1600" dirty="0" smtClean="0"/>
              <a:t>Air is expelled from the lungs</a:t>
            </a:r>
            <a:endParaRPr lang="en-US" sz="1600" dirty="0"/>
          </a:p>
        </p:txBody>
      </p:sp>
      <p:sp>
        <p:nvSpPr>
          <p:cNvPr id="10" name="Rectangle 9"/>
          <p:cNvSpPr/>
          <p:nvPr/>
        </p:nvSpPr>
        <p:spPr>
          <a:xfrm>
            <a:off x="1524000" y="6324600"/>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0" y="3048000"/>
            <a:ext cx="1126719" cy="369332"/>
          </a:xfrm>
          <a:prstGeom prst="rect">
            <a:avLst/>
          </a:prstGeom>
          <a:noFill/>
        </p:spPr>
        <p:txBody>
          <a:bodyPr wrap="none" rtlCol="0">
            <a:spAutoFit/>
          </a:bodyPr>
          <a:lstStyle/>
          <a:p>
            <a:r>
              <a:rPr lang="en-GB" dirty="0" smtClean="0"/>
              <a:t>inhalation</a:t>
            </a:r>
            <a:endParaRPr lang="en-US" dirty="0"/>
          </a:p>
        </p:txBody>
      </p:sp>
      <p:sp>
        <p:nvSpPr>
          <p:cNvPr id="12" name="TextBox 11"/>
          <p:cNvSpPr txBox="1"/>
          <p:nvPr/>
        </p:nvSpPr>
        <p:spPr>
          <a:xfrm>
            <a:off x="914400" y="5867400"/>
            <a:ext cx="1163332" cy="369332"/>
          </a:xfrm>
          <a:prstGeom prst="rect">
            <a:avLst/>
          </a:prstGeom>
          <a:noFill/>
        </p:spPr>
        <p:txBody>
          <a:bodyPr wrap="none" rtlCol="0">
            <a:spAutoFit/>
          </a:bodyPr>
          <a:lstStyle/>
          <a:p>
            <a:r>
              <a:rPr lang="en-GB" dirty="0" smtClean="0"/>
              <a:t>exhalation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39520"/>
            <a:ext cx="2962672" cy="857250"/>
          </a:xfrm>
          <a:ln>
            <a:solidFill>
              <a:schemeClr val="accent2">
                <a:lumMod val="75000"/>
              </a:schemeClr>
            </a:solidFill>
          </a:ln>
        </p:spPr>
        <p:txBody>
          <a:bodyPr/>
          <a:lstStyle/>
          <a:p>
            <a:r>
              <a:rPr lang="en-GB" dirty="0">
                <a:solidFill>
                  <a:schemeClr val="accent2">
                    <a:lumMod val="60000"/>
                    <a:lumOff val="40000"/>
                  </a:schemeClr>
                </a:solidFill>
              </a:rPr>
              <a:t>The trachea</a:t>
            </a:r>
          </a:p>
        </p:txBody>
      </p:sp>
      <p:grpSp>
        <p:nvGrpSpPr>
          <p:cNvPr id="3" name="Group 2"/>
          <p:cNvGrpSpPr/>
          <p:nvPr/>
        </p:nvGrpSpPr>
        <p:grpSpPr>
          <a:xfrm>
            <a:off x="228600" y="239520"/>
            <a:ext cx="5257800" cy="5170680"/>
            <a:chOff x="395537" y="1087881"/>
            <a:chExt cx="4736406" cy="4510796"/>
          </a:xfrm>
        </p:grpSpPr>
        <p:sp>
          <p:nvSpPr>
            <p:cNvPr id="591" name="Rectangle 590"/>
            <p:cNvSpPr/>
            <p:nvPr/>
          </p:nvSpPr>
          <p:spPr>
            <a:xfrm>
              <a:off x="3122181" y="1525184"/>
              <a:ext cx="235866" cy="4073492"/>
            </a:xfrm>
            <a:prstGeom prst="rect">
              <a:avLst/>
            </a:prstGeom>
            <a:solidFill>
              <a:srgbClr val="FCF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Rectangle 589"/>
            <p:cNvSpPr/>
            <p:nvPr/>
          </p:nvSpPr>
          <p:spPr>
            <a:xfrm>
              <a:off x="2253023" y="1556793"/>
              <a:ext cx="249627" cy="3983871"/>
            </a:xfrm>
            <a:prstGeom prst="rect">
              <a:avLst/>
            </a:prstGeom>
            <a:solidFill>
              <a:srgbClr val="FCF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907704" y="1512792"/>
              <a:ext cx="72008" cy="40764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35896" y="1512792"/>
              <a:ext cx="72008" cy="40764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1991905" y="1556793"/>
              <a:ext cx="504056" cy="220491"/>
              <a:chOff x="4932040" y="2639291"/>
              <a:chExt cx="841760" cy="364507"/>
            </a:xfrm>
          </p:grpSpPr>
          <p:sp>
            <p:nvSpPr>
              <p:cNvPr id="6" name="Flowchart: Delay 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1998593" y="1785579"/>
              <a:ext cx="504056" cy="220491"/>
              <a:chOff x="4932040" y="2639291"/>
              <a:chExt cx="841760" cy="364507"/>
            </a:xfrm>
            <a:solidFill>
              <a:schemeClr val="bg1">
                <a:lumMod val="65000"/>
              </a:schemeClr>
            </a:solidFill>
          </p:grpSpPr>
          <p:sp>
            <p:nvSpPr>
              <p:cNvPr id="16" name="Flowchart: Delay 15"/>
              <p:cNvSpPr/>
              <p:nvPr/>
            </p:nvSpPr>
            <p:spPr>
              <a:xfrm>
                <a:off x="4932040" y="2639291"/>
                <a:ext cx="504056" cy="364507"/>
              </a:xfrm>
              <a:prstGeom prst="flowChartDelay">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004048" y="2800615"/>
                <a:ext cx="180020" cy="7951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1998593" y="2028193"/>
              <a:ext cx="504056" cy="220491"/>
              <a:chOff x="4932040" y="2639291"/>
              <a:chExt cx="841760" cy="364507"/>
            </a:xfrm>
          </p:grpSpPr>
          <p:sp>
            <p:nvSpPr>
              <p:cNvPr id="24" name="Flowchart: Delay 2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1979712" y="2680732"/>
              <a:ext cx="504056" cy="220491"/>
              <a:chOff x="4932040" y="2639291"/>
              <a:chExt cx="841760" cy="364507"/>
            </a:xfrm>
          </p:grpSpPr>
          <p:sp>
            <p:nvSpPr>
              <p:cNvPr id="56" name="Flowchart: Delay 5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1998593" y="2900889"/>
              <a:ext cx="504056" cy="220491"/>
              <a:chOff x="4932040" y="2639291"/>
              <a:chExt cx="841760" cy="364507"/>
            </a:xfrm>
          </p:grpSpPr>
          <p:sp>
            <p:nvSpPr>
              <p:cNvPr id="112" name="Flowchart: Delay 11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1987696" y="2248683"/>
              <a:ext cx="458262" cy="432048"/>
              <a:chOff x="4975159" y="1995686"/>
              <a:chExt cx="609600" cy="504056"/>
            </a:xfrm>
          </p:grpSpPr>
          <p:sp>
            <p:nvSpPr>
              <p:cNvPr id="129" name="Flowchart: Delay 128"/>
              <p:cNvSpPr/>
              <p:nvPr/>
            </p:nvSpPr>
            <p:spPr>
              <a:xfrm>
                <a:off x="4975159" y="1995686"/>
                <a:ext cx="609600" cy="504056"/>
              </a:xfrm>
              <a:prstGeom prst="flowChartDelay">
                <a:avLst/>
              </a:prstGeom>
              <a:solidFill>
                <a:schemeClr val="accent2">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5029058" y="2139702"/>
                <a:ext cx="17414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5304459" y="2084462"/>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5281599" y="2380878"/>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5364897" y="2157704"/>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5246147" y="225728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5370189" y="230887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5472696" y="2204136"/>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rot="10800000">
              <a:off x="3174211" y="3555823"/>
              <a:ext cx="458262" cy="432048"/>
              <a:chOff x="4975159" y="1995686"/>
              <a:chExt cx="609600" cy="504056"/>
            </a:xfrm>
          </p:grpSpPr>
          <p:sp>
            <p:nvSpPr>
              <p:cNvPr id="138" name="Flowchart: Delay 137"/>
              <p:cNvSpPr/>
              <p:nvPr/>
            </p:nvSpPr>
            <p:spPr>
              <a:xfrm>
                <a:off x="4975159" y="1995686"/>
                <a:ext cx="609600" cy="504056"/>
              </a:xfrm>
              <a:prstGeom prst="flowChartDelay">
                <a:avLst/>
              </a:prstGeom>
              <a:solidFill>
                <a:schemeClr val="accent2">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5029058" y="2139702"/>
                <a:ext cx="17414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5304459" y="2084462"/>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5281599" y="2380878"/>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5364897" y="2157704"/>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5246147" y="225728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5370189" y="230887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5472696" y="2204136"/>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1996647" y="4217075"/>
              <a:ext cx="458262" cy="432048"/>
              <a:chOff x="4975159" y="1995686"/>
              <a:chExt cx="609600" cy="504056"/>
            </a:xfrm>
          </p:grpSpPr>
          <p:sp>
            <p:nvSpPr>
              <p:cNvPr id="147" name="Flowchart: Delay 146"/>
              <p:cNvSpPr/>
              <p:nvPr/>
            </p:nvSpPr>
            <p:spPr>
              <a:xfrm>
                <a:off x="4975159" y="1995686"/>
                <a:ext cx="609600" cy="504056"/>
              </a:xfrm>
              <a:prstGeom prst="flowChartDelay">
                <a:avLst/>
              </a:prstGeom>
              <a:solidFill>
                <a:schemeClr val="accent2">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5029058" y="2139702"/>
                <a:ext cx="17414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5304459" y="2084462"/>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5281599" y="2380878"/>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5364897" y="2157704"/>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5246147" y="225728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5370189" y="2308870"/>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5472696" y="2204136"/>
                <a:ext cx="45719" cy="7200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1" name="Group 170"/>
            <p:cNvGrpSpPr/>
            <p:nvPr/>
          </p:nvGrpSpPr>
          <p:grpSpPr>
            <a:xfrm>
              <a:off x="1998593" y="3784502"/>
              <a:ext cx="504056" cy="220491"/>
              <a:chOff x="4932040" y="2639291"/>
              <a:chExt cx="841760" cy="364507"/>
            </a:xfrm>
          </p:grpSpPr>
          <p:sp>
            <p:nvSpPr>
              <p:cNvPr id="172" name="Flowchart: Delay 17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p:nvGrpSpPr>
          <p:grpSpPr>
            <a:xfrm>
              <a:off x="1991905" y="3994703"/>
              <a:ext cx="504056" cy="220491"/>
              <a:chOff x="4932040" y="2639291"/>
              <a:chExt cx="841760" cy="364507"/>
            </a:xfrm>
          </p:grpSpPr>
          <p:sp>
            <p:nvSpPr>
              <p:cNvPr id="196" name="Flowchart: Delay 19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1991905" y="3560308"/>
              <a:ext cx="504056" cy="220491"/>
              <a:chOff x="4932040" y="2639291"/>
              <a:chExt cx="841760" cy="364507"/>
            </a:xfrm>
          </p:grpSpPr>
          <p:sp>
            <p:nvSpPr>
              <p:cNvPr id="204" name="Flowchart: Delay 20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p:cNvGrpSpPr/>
            <p:nvPr/>
          </p:nvGrpSpPr>
          <p:grpSpPr>
            <a:xfrm>
              <a:off x="1998593" y="3336501"/>
              <a:ext cx="504056" cy="220491"/>
              <a:chOff x="4932040" y="2639291"/>
              <a:chExt cx="841760" cy="364507"/>
            </a:xfrm>
          </p:grpSpPr>
          <p:sp>
            <p:nvSpPr>
              <p:cNvPr id="212" name="Flowchart: Delay 21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21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21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p:nvGrpSpPr>
          <p:grpSpPr>
            <a:xfrm>
              <a:off x="1998593" y="3119314"/>
              <a:ext cx="504056" cy="220491"/>
              <a:chOff x="4932040" y="2639291"/>
              <a:chExt cx="841760" cy="364507"/>
            </a:xfrm>
          </p:grpSpPr>
          <p:sp>
            <p:nvSpPr>
              <p:cNvPr id="220" name="Flowchart: Delay 219"/>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221"/>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222"/>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reeform 224"/>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p:nvGrpSpPr>
          <p:grpSpPr>
            <a:xfrm>
              <a:off x="1998593" y="5098240"/>
              <a:ext cx="504056" cy="220491"/>
              <a:chOff x="4932040" y="2639291"/>
              <a:chExt cx="841760" cy="364507"/>
            </a:xfrm>
          </p:grpSpPr>
          <p:sp>
            <p:nvSpPr>
              <p:cNvPr id="244" name="Flowchart: Delay 24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24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24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24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5" name="Group 274"/>
            <p:cNvGrpSpPr/>
            <p:nvPr/>
          </p:nvGrpSpPr>
          <p:grpSpPr>
            <a:xfrm>
              <a:off x="1981861" y="5317549"/>
              <a:ext cx="504056" cy="220491"/>
              <a:chOff x="4932040" y="2639291"/>
              <a:chExt cx="841760" cy="364507"/>
            </a:xfrm>
          </p:grpSpPr>
          <p:sp>
            <p:nvSpPr>
              <p:cNvPr id="276" name="Flowchart: Delay 27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27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27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27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 name="Group 282"/>
            <p:cNvGrpSpPr/>
            <p:nvPr/>
          </p:nvGrpSpPr>
          <p:grpSpPr>
            <a:xfrm>
              <a:off x="1998593" y="4873682"/>
              <a:ext cx="504056" cy="220491"/>
              <a:chOff x="4932040" y="2639291"/>
              <a:chExt cx="841760" cy="364507"/>
            </a:xfrm>
          </p:grpSpPr>
          <p:sp>
            <p:nvSpPr>
              <p:cNvPr id="284" name="Flowchart: Delay 28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28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28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28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28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28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1" name="Group 290"/>
            <p:cNvGrpSpPr/>
            <p:nvPr/>
          </p:nvGrpSpPr>
          <p:grpSpPr>
            <a:xfrm>
              <a:off x="1987696" y="4649124"/>
              <a:ext cx="504056" cy="220491"/>
              <a:chOff x="4932040" y="2639291"/>
              <a:chExt cx="841760" cy="364507"/>
            </a:xfrm>
          </p:grpSpPr>
          <p:sp>
            <p:nvSpPr>
              <p:cNvPr id="292" name="Flowchart: Delay 29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29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29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29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29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29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9" name="Group 458"/>
            <p:cNvGrpSpPr/>
            <p:nvPr/>
          </p:nvGrpSpPr>
          <p:grpSpPr>
            <a:xfrm rot="10800000">
              <a:off x="3127640" y="4936777"/>
              <a:ext cx="504056" cy="220491"/>
              <a:chOff x="4932040" y="2639291"/>
              <a:chExt cx="841760" cy="364507"/>
            </a:xfrm>
          </p:grpSpPr>
          <p:sp>
            <p:nvSpPr>
              <p:cNvPr id="460" name="Flowchart: Delay 459"/>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460"/>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461"/>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462"/>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463"/>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464"/>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7" name="Group 466"/>
            <p:cNvGrpSpPr/>
            <p:nvPr/>
          </p:nvGrpSpPr>
          <p:grpSpPr>
            <a:xfrm rot="10800000">
              <a:off x="3155826" y="5378186"/>
              <a:ext cx="504056" cy="220491"/>
              <a:chOff x="4932040" y="2639291"/>
              <a:chExt cx="841760" cy="364507"/>
            </a:xfrm>
          </p:grpSpPr>
          <p:sp>
            <p:nvSpPr>
              <p:cNvPr id="468" name="Flowchart: Delay 467"/>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468"/>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469"/>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470"/>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471"/>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472"/>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5" name="Group 474"/>
            <p:cNvGrpSpPr/>
            <p:nvPr/>
          </p:nvGrpSpPr>
          <p:grpSpPr>
            <a:xfrm rot="10800000">
              <a:off x="3145035" y="5161335"/>
              <a:ext cx="504056" cy="220491"/>
              <a:chOff x="4932040" y="2639291"/>
              <a:chExt cx="841760" cy="364507"/>
            </a:xfrm>
          </p:grpSpPr>
          <p:sp>
            <p:nvSpPr>
              <p:cNvPr id="476" name="Flowchart: Delay 47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47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47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47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47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48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3" name="Group 482"/>
            <p:cNvGrpSpPr/>
            <p:nvPr/>
          </p:nvGrpSpPr>
          <p:grpSpPr>
            <a:xfrm rot="10800000">
              <a:off x="3142362" y="4712219"/>
              <a:ext cx="504056" cy="220491"/>
              <a:chOff x="4932040" y="2639291"/>
              <a:chExt cx="841760" cy="364507"/>
            </a:xfrm>
          </p:grpSpPr>
          <p:sp>
            <p:nvSpPr>
              <p:cNvPr id="484" name="Flowchart: Delay 48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48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48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48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48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48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1" name="Group 490"/>
            <p:cNvGrpSpPr/>
            <p:nvPr/>
          </p:nvGrpSpPr>
          <p:grpSpPr>
            <a:xfrm rot="10800000">
              <a:off x="3120753" y="4479795"/>
              <a:ext cx="504056" cy="220491"/>
              <a:chOff x="4932040" y="2639291"/>
              <a:chExt cx="841760" cy="364507"/>
            </a:xfrm>
          </p:grpSpPr>
          <p:sp>
            <p:nvSpPr>
              <p:cNvPr id="492" name="Flowchart: Delay 49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49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49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49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49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49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9" name="Group 498"/>
            <p:cNvGrpSpPr/>
            <p:nvPr/>
          </p:nvGrpSpPr>
          <p:grpSpPr>
            <a:xfrm rot="10800000">
              <a:off x="3118080" y="4247151"/>
              <a:ext cx="504056" cy="220491"/>
              <a:chOff x="4932040" y="2639291"/>
              <a:chExt cx="841760" cy="364507"/>
            </a:xfrm>
          </p:grpSpPr>
          <p:sp>
            <p:nvSpPr>
              <p:cNvPr id="500" name="Flowchart: Delay 499"/>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Freeform 500"/>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Freeform 501"/>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Freeform 502"/>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503"/>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504"/>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7" name="Group 506"/>
            <p:cNvGrpSpPr/>
            <p:nvPr/>
          </p:nvGrpSpPr>
          <p:grpSpPr>
            <a:xfrm rot="10800000">
              <a:off x="3127641" y="4009643"/>
              <a:ext cx="504056" cy="220491"/>
              <a:chOff x="4932040" y="2639291"/>
              <a:chExt cx="841760" cy="364507"/>
            </a:xfrm>
          </p:grpSpPr>
          <p:sp>
            <p:nvSpPr>
              <p:cNvPr id="508" name="Flowchart: Delay 507"/>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508"/>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509"/>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510"/>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511"/>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512"/>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5" name="Group 514"/>
            <p:cNvGrpSpPr/>
            <p:nvPr/>
          </p:nvGrpSpPr>
          <p:grpSpPr>
            <a:xfrm rot="10800000">
              <a:off x="3127642" y="3332743"/>
              <a:ext cx="504056" cy="220491"/>
              <a:chOff x="4932040" y="2639291"/>
              <a:chExt cx="841760" cy="364507"/>
            </a:xfrm>
          </p:grpSpPr>
          <p:sp>
            <p:nvSpPr>
              <p:cNvPr id="516" name="Flowchart: Delay 51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51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Freeform 51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51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51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52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3" name="Group 522"/>
            <p:cNvGrpSpPr/>
            <p:nvPr/>
          </p:nvGrpSpPr>
          <p:grpSpPr>
            <a:xfrm rot="10800000">
              <a:off x="3118081" y="3106314"/>
              <a:ext cx="504056" cy="220491"/>
              <a:chOff x="4932040" y="2639291"/>
              <a:chExt cx="841760" cy="364507"/>
            </a:xfrm>
          </p:grpSpPr>
          <p:sp>
            <p:nvSpPr>
              <p:cNvPr id="524" name="Flowchart: Delay 52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52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52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52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52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52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1" name="Group 530"/>
            <p:cNvGrpSpPr/>
            <p:nvPr/>
          </p:nvGrpSpPr>
          <p:grpSpPr>
            <a:xfrm rot="10800000">
              <a:off x="3120754" y="2880575"/>
              <a:ext cx="504056" cy="220491"/>
              <a:chOff x="4932040" y="2639291"/>
              <a:chExt cx="841760" cy="364507"/>
            </a:xfrm>
          </p:grpSpPr>
          <p:sp>
            <p:nvSpPr>
              <p:cNvPr id="532" name="Flowchart: Delay 53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53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53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53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53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53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9" name="Group 538"/>
            <p:cNvGrpSpPr/>
            <p:nvPr/>
          </p:nvGrpSpPr>
          <p:grpSpPr>
            <a:xfrm rot="10800000">
              <a:off x="3120755" y="2654244"/>
              <a:ext cx="504056" cy="220491"/>
              <a:chOff x="4932040" y="2639291"/>
              <a:chExt cx="841760" cy="364507"/>
            </a:xfrm>
          </p:grpSpPr>
          <p:sp>
            <p:nvSpPr>
              <p:cNvPr id="540" name="Flowchart: Delay 539"/>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540"/>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541"/>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542"/>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543"/>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544"/>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7" name="Group 546"/>
            <p:cNvGrpSpPr/>
            <p:nvPr/>
          </p:nvGrpSpPr>
          <p:grpSpPr>
            <a:xfrm rot="10800000">
              <a:off x="3127826" y="2437741"/>
              <a:ext cx="504056" cy="220491"/>
              <a:chOff x="4932040" y="2639291"/>
              <a:chExt cx="841760" cy="364507"/>
            </a:xfrm>
          </p:grpSpPr>
          <p:sp>
            <p:nvSpPr>
              <p:cNvPr id="548" name="Flowchart: Delay 547"/>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548"/>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549"/>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550"/>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551"/>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552"/>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Oval 553"/>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5" name="Group 554"/>
            <p:cNvGrpSpPr/>
            <p:nvPr/>
          </p:nvGrpSpPr>
          <p:grpSpPr>
            <a:xfrm rot="10800000">
              <a:off x="3125152" y="2201534"/>
              <a:ext cx="504056" cy="220491"/>
              <a:chOff x="4932040" y="2639291"/>
              <a:chExt cx="841760" cy="364507"/>
            </a:xfrm>
          </p:grpSpPr>
          <p:sp>
            <p:nvSpPr>
              <p:cNvPr id="556" name="Flowchart: Delay 555"/>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556"/>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557"/>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558"/>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559"/>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560"/>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Oval 561"/>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3" name="Group 562"/>
            <p:cNvGrpSpPr/>
            <p:nvPr/>
          </p:nvGrpSpPr>
          <p:grpSpPr>
            <a:xfrm rot="10800000">
              <a:off x="3120755" y="1964061"/>
              <a:ext cx="504056" cy="220491"/>
              <a:chOff x="4932040" y="2639291"/>
              <a:chExt cx="841760" cy="364507"/>
            </a:xfrm>
          </p:grpSpPr>
          <p:sp>
            <p:nvSpPr>
              <p:cNvPr id="564" name="Flowchart: Delay 563"/>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564"/>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565"/>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566"/>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567"/>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568"/>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Oval 569"/>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 name="Group 570"/>
            <p:cNvGrpSpPr/>
            <p:nvPr/>
          </p:nvGrpSpPr>
          <p:grpSpPr>
            <a:xfrm rot="10800000">
              <a:off x="3131840" y="1735724"/>
              <a:ext cx="504056" cy="220491"/>
              <a:chOff x="4932040" y="2639291"/>
              <a:chExt cx="841760" cy="364507"/>
            </a:xfrm>
          </p:grpSpPr>
          <p:sp>
            <p:nvSpPr>
              <p:cNvPr id="572" name="Flowchart: Delay 571"/>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572"/>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573"/>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574"/>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575"/>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576"/>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9" name="Group 578"/>
            <p:cNvGrpSpPr/>
            <p:nvPr/>
          </p:nvGrpSpPr>
          <p:grpSpPr>
            <a:xfrm rot="10800000">
              <a:off x="3118081" y="1512794"/>
              <a:ext cx="504056" cy="220491"/>
              <a:chOff x="4932040" y="2639291"/>
              <a:chExt cx="841760" cy="364507"/>
            </a:xfrm>
          </p:grpSpPr>
          <p:sp>
            <p:nvSpPr>
              <p:cNvPr id="580" name="Flowchart: Delay 579"/>
              <p:cNvSpPr/>
              <p:nvPr/>
            </p:nvSpPr>
            <p:spPr>
              <a:xfrm>
                <a:off x="4932040" y="2639291"/>
                <a:ext cx="504056" cy="364507"/>
              </a:xfrm>
              <a:prstGeom prst="flowChartDelay">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580"/>
              <p:cNvSpPr/>
              <p:nvPr/>
            </p:nvSpPr>
            <p:spPr>
              <a:xfrm>
                <a:off x="5364088" y="2643758"/>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581"/>
              <p:cNvSpPr/>
              <p:nvPr/>
            </p:nvSpPr>
            <p:spPr>
              <a:xfrm>
                <a:off x="5384871" y="2689477"/>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582"/>
              <p:cNvSpPr/>
              <p:nvPr/>
            </p:nvSpPr>
            <p:spPr>
              <a:xfrm>
                <a:off x="5436096" y="2777756"/>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583"/>
              <p:cNvSpPr/>
              <p:nvPr/>
            </p:nvSpPr>
            <p:spPr>
              <a:xfrm>
                <a:off x="5431630" y="2834412"/>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584"/>
              <p:cNvSpPr/>
              <p:nvPr/>
            </p:nvSpPr>
            <p:spPr>
              <a:xfrm>
                <a:off x="5384871" y="2880131"/>
                <a:ext cx="337704" cy="45719"/>
              </a:xfrm>
              <a:custGeom>
                <a:avLst/>
                <a:gdLst>
                  <a:gd name="connsiteX0" fmla="*/ 0 w 675409"/>
                  <a:gd name="connsiteY0" fmla="*/ 124691 h 146020"/>
                  <a:gd name="connsiteX1" fmla="*/ 290945 w 675409"/>
                  <a:gd name="connsiteY1" fmla="*/ 62346 h 146020"/>
                  <a:gd name="connsiteX2" fmla="*/ 457200 w 675409"/>
                  <a:gd name="connsiteY2" fmla="*/ 145473 h 146020"/>
                  <a:gd name="connsiteX3" fmla="*/ 571500 w 675409"/>
                  <a:gd name="connsiteY3" fmla="*/ 93519 h 146020"/>
                  <a:gd name="connsiteX4" fmla="*/ 675409 w 675409"/>
                  <a:gd name="connsiteY4" fmla="*/ 0 h 1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09" h="146020">
                    <a:moveTo>
                      <a:pt x="0" y="124691"/>
                    </a:moveTo>
                    <a:cubicBezTo>
                      <a:pt x="107372" y="91786"/>
                      <a:pt x="214745" y="58882"/>
                      <a:pt x="290945" y="62346"/>
                    </a:cubicBezTo>
                    <a:cubicBezTo>
                      <a:pt x="367145" y="65810"/>
                      <a:pt x="410441" y="140278"/>
                      <a:pt x="457200" y="145473"/>
                    </a:cubicBezTo>
                    <a:cubicBezTo>
                      <a:pt x="503959" y="150669"/>
                      <a:pt x="535132" y="117764"/>
                      <a:pt x="571500" y="93519"/>
                    </a:cubicBezTo>
                    <a:cubicBezTo>
                      <a:pt x="607868" y="69274"/>
                      <a:pt x="641638" y="34637"/>
                      <a:pt x="675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p:cNvSpPr/>
              <p:nvPr/>
            </p:nvSpPr>
            <p:spPr>
              <a:xfrm>
                <a:off x="5004048" y="2800615"/>
                <a:ext cx="180020" cy="79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88" name="Straight Connector 587"/>
            <p:cNvCxnSpPr/>
            <p:nvPr/>
          </p:nvCxnSpPr>
          <p:spPr>
            <a:xfrm flipH="1" flipV="1">
              <a:off x="1416466" y="1605318"/>
              <a:ext cx="660265" cy="126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flipV="1">
              <a:off x="1392504" y="2534158"/>
              <a:ext cx="660265" cy="126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flipV="1">
              <a:off x="3196368" y="3981542"/>
              <a:ext cx="871577" cy="296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395537" y="1087881"/>
              <a:ext cx="1140983" cy="923330"/>
            </a:xfrm>
            <a:prstGeom prst="rect">
              <a:avLst/>
            </a:prstGeom>
            <a:noFill/>
          </p:spPr>
          <p:txBody>
            <a:bodyPr wrap="square" rtlCol="0">
              <a:spAutoFit/>
            </a:bodyPr>
            <a:lstStyle/>
            <a:p>
              <a:r>
                <a:rPr lang="en-GB" dirty="0"/>
                <a:t>Ciliated epithelial cell</a:t>
              </a:r>
            </a:p>
          </p:txBody>
        </p:sp>
        <p:sp>
          <p:nvSpPr>
            <p:cNvPr id="595" name="TextBox 594"/>
            <p:cNvSpPr txBox="1"/>
            <p:nvPr/>
          </p:nvSpPr>
          <p:spPr>
            <a:xfrm>
              <a:off x="632272" y="2154550"/>
              <a:ext cx="1140983" cy="646331"/>
            </a:xfrm>
            <a:prstGeom prst="rect">
              <a:avLst/>
            </a:prstGeom>
            <a:noFill/>
          </p:spPr>
          <p:txBody>
            <a:bodyPr wrap="square" rtlCol="0">
              <a:spAutoFit/>
            </a:bodyPr>
            <a:lstStyle/>
            <a:p>
              <a:r>
                <a:rPr lang="en-GB" dirty="0"/>
                <a:t>Goblet cell</a:t>
              </a:r>
            </a:p>
          </p:txBody>
        </p:sp>
        <p:sp>
          <p:nvSpPr>
            <p:cNvPr id="596" name="TextBox 595"/>
            <p:cNvSpPr txBox="1"/>
            <p:nvPr/>
          </p:nvSpPr>
          <p:spPr>
            <a:xfrm>
              <a:off x="3990960" y="3797309"/>
              <a:ext cx="1140983" cy="369332"/>
            </a:xfrm>
            <a:prstGeom prst="rect">
              <a:avLst/>
            </a:prstGeom>
            <a:noFill/>
          </p:spPr>
          <p:txBody>
            <a:bodyPr wrap="square" rtlCol="0">
              <a:spAutoFit/>
            </a:bodyPr>
            <a:lstStyle/>
            <a:p>
              <a:r>
                <a:rPr lang="en-GB" dirty="0"/>
                <a:t>mucus</a:t>
              </a:r>
            </a:p>
          </p:txBody>
        </p:sp>
      </p:grpSp>
      <p:sp>
        <p:nvSpPr>
          <p:cNvPr id="597" name="TextBox 596"/>
          <p:cNvSpPr txBox="1"/>
          <p:nvPr/>
        </p:nvSpPr>
        <p:spPr>
          <a:xfrm>
            <a:off x="4953000" y="1165055"/>
            <a:ext cx="4038600" cy="4493538"/>
          </a:xfrm>
          <a:prstGeom prst="rect">
            <a:avLst/>
          </a:prstGeom>
          <a:noFill/>
        </p:spPr>
        <p:txBody>
          <a:bodyPr wrap="square" rtlCol="0">
            <a:spAutoFit/>
          </a:bodyPr>
          <a:lstStyle/>
          <a:p>
            <a:pPr marL="285750" indent="-285750">
              <a:buFont typeface="Wingdings" panose="05000000000000000000" pitchFamily="2" charset="2"/>
              <a:buChar char="q"/>
            </a:pPr>
            <a:r>
              <a:rPr lang="en-GB" sz="2600" dirty="0"/>
              <a:t>Goblet cells produce mucus</a:t>
            </a:r>
          </a:p>
          <a:p>
            <a:pPr marL="285750" indent="-285750">
              <a:buFont typeface="Wingdings" panose="05000000000000000000" pitchFamily="2" charset="2"/>
              <a:buChar char="q"/>
            </a:pPr>
            <a:r>
              <a:rPr lang="en-GB" sz="2600" dirty="0"/>
              <a:t>The mucus traps dirt and bacteria</a:t>
            </a:r>
          </a:p>
          <a:p>
            <a:pPr marL="285750" indent="-285750">
              <a:buFont typeface="Wingdings" panose="05000000000000000000" pitchFamily="2" charset="2"/>
              <a:buChar char="q"/>
            </a:pPr>
            <a:r>
              <a:rPr lang="en-GB" sz="2600" dirty="0"/>
              <a:t>The cilia moves the bacteria up towards the throat where they are swallowed and digested</a:t>
            </a:r>
          </a:p>
          <a:p>
            <a:pPr marL="285750" indent="-285750">
              <a:buFont typeface="Wingdings" panose="05000000000000000000" pitchFamily="2" charset="2"/>
              <a:buChar char="q"/>
            </a:pPr>
            <a:r>
              <a:rPr lang="en-GB" sz="2600" dirty="0" smtClean="0"/>
              <a:t>Smoking </a:t>
            </a:r>
            <a:r>
              <a:rPr lang="en-GB" sz="2600" dirty="0"/>
              <a:t>contains chemicals that stop the cilia from moving</a:t>
            </a:r>
          </a:p>
        </p:txBody>
      </p:sp>
      <p:sp>
        <p:nvSpPr>
          <p:cNvPr id="7" name="Rectangle 6"/>
          <p:cNvSpPr/>
          <p:nvPr/>
        </p:nvSpPr>
        <p:spPr>
          <a:xfrm>
            <a:off x="5369137" y="1262897"/>
            <a:ext cx="838200" cy="32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p:cNvSpPr/>
          <p:nvPr/>
        </p:nvSpPr>
        <p:spPr>
          <a:xfrm>
            <a:off x="5943600" y="2025212"/>
            <a:ext cx="838200" cy="32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p:cNvSpPr/>
          <p:nvPr/>
        </p:nvSpPr>
        <p:spPr>
          <a:xfrm>
            <a:off x="5943600" y="2823650"/>
            <a:ext cx="494974" cy="32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p:cNvSpPr/>
          <p:nvPr/>
        </p:nvSpPr>
        <p:spPr>
          <a:xfrm>
            <a:off x="5340784" y="4419883"/>
            <a:ext cx="1097790" cy="32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5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7">
                                            <p:txEl>
                                              <p:pRg st="0" end="0"/>
                                            </p:txEl>
                                          </p:spTgt>
                                        </p:tgtEl>
                                        <p:attrNameLst>
                                          <p:attrName>style.visibility</p:attrName>
                                        </p:attrNameLst>
                                      </p:cBhvr>
                                      <p:to>
                                        <p:strVal val="visible"/>
                                      </p:to>
                                    </p:set>
                                    <p:anim calcmode="lin" valueType="num">
                                      <p:cBhvr additive="base">
                                        <p:cTn id="7" dur="500" fill="hold"/>
                                        <p:tgtEl>
                                          <p:spTgt spid="5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7">
                                            <p:txEl>
                                              <p:pRg st="1" end="1"/>
                                            </p:txEl>
                                          </p:spTgt>
                                        </p:tgtEl>
                                        <p:attrNameLst>
                                          <p:attrName>style.visibility</p:attrName>
                                        </p:attrNameLst>
                                      </p:cBhvr>
                                      <p:to>
                                        <p:strVal val="visible"/>
                                      </p:to>
                                    </p:set>
                                    <p:anim calcmode="lin" valueType="num">
                                      <p:cBhvr additive="base">
                                        <p:cTn id="13" dur="500" fill="hold"/>
                                        <p:tgtEl>
                                          <p:spTgt spid="5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7">
                                            <p:txEl>
                                              <p:pRg st="2" end="2"/>
                                            </p:txEl>
                                          </p:spTgt>
                                        </p:tgtEl>
                                        <p:attrNameLst>
                                          <p:attrName>style.visibility</p:attrName>
                                        </p:attrNameLst>
                                      </p:cBhvr>
                                      <p:to>
                                        <p:strVal val="visible"/>
                                      </p:to>
                                    </p:set>
                                    <p:anim calcmode="lin" valueType="num">
                                      <p:cBhvr additive="base">
                                        <p:cTn id="19" dur="500" fill="hold"/>
                                        <p:tgtEl>
                                          <p:spTgt spid="5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7">
                                            <p:txEl>
                                              <p:pRg st="3" end="3"/>
                                            </p:txEl>
                                          </p:spTgt>
                                        </p:tgtEl>
                                        <p:attrNameLst>
                                          <p:attrName>style.visibility</p:attrName>
                                        </p:attrNameLst>
                                      </p:cBhvr>
                                      <p:to>
                                        <p:strVal val="visible"/>
                                      </p:to>
                                    </p:set>
                                    <p:anim calcmode="lin" valueType="num">
                                      <p:cBhvr additive="base">
                                        <p:cTn id="25" dur="500" fill="hold"/>
                                        <p:tgtEl>
                                          <p:spTgt spid="5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7"/>
                                        </p:tgtEl>
                                        <p:attrNameLst>
                                          <p:attrName>ppt_w</p:attrName>
                                        </p:attrNameLst>
                                      </p:cBhvr>
                                      <p:tavLst>
                                        <p:tav tm="0">
                                          <p:val>
                                            <p:strVal val="ppt_w"/>
                                          </p:val>
                                        </p:tav>
                                        <p:tav tm="100000">
                                          <p:val>
                                            <p:fltVal val="0"/>
                                          </p:val>
                                        </p:tav>
                                      </p:tavLst>
                                    </p:anim>
                                    <p:anim calcmode="lin" valueType="num">
                                      <p:cBhvr>
                                        <p:cTn id="31" dur="1000"/>
                                        <p:tgtEl>
                                          <p:spTgt spid="7"/>
                                        </p:tgtEl>
                                        <p:attrNameLst>
                                          <p:attrName>ppt_h</p:attrName>
                                        </p:attrNameLst>
                                      </p:cBhvr>
                                      <p:tavLst>
                                        <p:tav tm="0">
                                          <p:val>
                                            <p:strVal val="ppt_h"/>
                                          </p:val>
                                        </p:tav>
                                        <p:tav tm="100000">
                                          <p:val>
                                            <p:fltVal val="0"/>
                                          </p:val>
                                        </p:tav>
                                      </p:tavLst>
                                    </p:anim>
                                    <p:anim calcmode="lin" valueType="num">
                                      <p:cBhvr>
                                        <p:cTn id="32" dur="1000"/>
                                        <p:tgtEl>
                                          <p:spTgt spid="7"/>
                                        </p:tgtEl>
                                        <p:attrNameLst>
                                          <p:attrName>style.rotation</p:attrName>
                                        </p:attrNameLst>
                                      </p:cBhvr>
                                      <p:tavLst>
                                        <p:tav tm="0">
                                          <p:val>
                                            <p:fltVal val="0"/>
                                          </p:val>
                                        </p:tav>
                                        <p:tav tm="100000">
                                          <p:val>
                                            <p:fltVal val="90"/>
                                          </p:val>
                                        </p:tav>
                                      </p:tavLst>
                                    </p:anim>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299"/>
                                        </p:tgtEl>
                                        <p:attrNameLst>
                                          <p:attrName>ppt_w</p:attrName>
                                        </p:attrNameLst>
                                      </p:cBhvr>
                                      <p:tavLst>
                                        <p:tav tm="0">
                                          <p:val>
                                            <p:strVal val="ppt_w"/>
                                          </p:val>
                                        </p:tav>
                                        <p:tav tm="100000">
                                          <p:val>
                                            <p:fltVal val="0"/>
                                          </p:val>
                                        </p:tav>
                                      </p:tavLst>
                                    </p:anim>
                                    <p:anim calcmode="lin" valueType="num">
                                      <p:cBhvr>
                                        <p:cTn id="39" dur="1000"/>
                                        <p:tgtEl>
                                          <p:spTgt spid="299"/>
                                        </p:tgtEl>
                                        <p:attrNameLst>
                                          <p:attrName>ppt_h</p:attrName>
                                        </p:attrNameLst>
                                      </p:cBhvr>
                                      <p:tavLst>
                                        <p:tav tm="0">
                                          <p:val>
                                            <p:strVal val="ppt_h"/>
                                          </p:val>
                                        </p:tav>
                                        <p:tav tm="100000">
                                          <p:val>
                                            <p:fltVal val="0"/>
                                          </p:val>
                                        </p:tav>
                                      </p:tavLst>
                                    </p:anim>
                                    <p:anim calcmode="lin" valueType="num">
                                      <p:cBhvr>
                                        <p:cTn id="40" dur="1000"/>
                                        <p:tgtEl>
                                          <p:spTgt spid="299"/>
                                        </p:tgtEl>
                                        <p:attrNameLst>
                                          <p:attrName>style.rotation</p:attrName>
                                        </p:attrNameLst>
                                      </p:cBhvr>
                                      <p:tavLst>
                                        <p:tav tm="0">
                                          <p:val>
                                            <p:fltVal val="0"/>
                                          </p:val>
                                        </p:tav>
                                        <p:tav tm="100000">
                                          <p:val>
                                            <p:fltVal val="90"/>
                                          </p:val>
                                        </p:tav>
                                      </p:tavLst>
                                    </p:anim>
                                    <p:animEffect transition="out" filter="fade">
                                      <p:cBhvr>
                                        <p:cTn id="41" dur="1000"/>
                                        <p:tgtEl>
                                          <p:spTgt spid="299"/>
                                        </p:tgtEl>
                                      </p:cBhvr>
                                    </p:animEffect>
                                    <p:set>
                                      <p:cBhvr>
                                        <p:cTn id="42" dur="1" fill="hold">
                                          <p:stCondLst>
                                            <p:cond delay="999"/>
                                          </p:stCondLst>
                                        </p:cTn>
                                        <p:tgtEl>
                                          <p:spTgt spid="29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0" nodeType="clickEffect">
                                  <p:stCondLst>
                                    <p:cond delay="0"/>
                                  </p:stCondLst>
                                  <p:childTnLst>
                                    <p:anim calcmode="lin" valueType="num">
                                      <p:cBhvr>
                                        <p:cTn id="46" dur="1000"/>
                                        <p:tgtEl>
                                          <p:spTgt spid="300"/>
                                        </p:tgtEl>
                                        <p:attrNameLst>
                                          <p:attrName>ppt_w</p:attrName>
                                        </p:attrNameLst>
                                      </p:cBhvr>
                                      <p:tavLst>
                                        <p:tav tm="0">
                                          <p:val>
                                            <p:strVal val="ppt_w"/>
                                          </p:val>
                                        </p:tav>
                                        <p:tav tm="100000">
                                          <p:val>
                                            <p:fltVal val="0"/>
                                          </p:val>
                                        </p:tav>
                                      </p:tavLst>
                                    </p:anim>
                                    <p:anim calcmode="lin" valueType="num">
                                      <p:cBhvr>
                                        <p:cTn id="47" dur="1000"/>
                                        <p:tgtEl>
                                          <p:spTgt spid="300"/>
                                        </p:tgtEl>
                                        <p:attrNameLst>
                                          <p:attrName>ppt_h</p:attrName>
                                        </p:attrNameLst>
                                      </p:cBhvr>
                                      <p:tavLst>
                                        <p:tav tm="0">
                                          <p:val>
                                            <p:strVal val="ppt_h"/>
                                          </p:val>
                                        </p:tav>
                                        <p:tav tm="100000">
                                          <p:val>
                                            <p:fltVal val="0"/>
                                          </p:val>
                                        </p:tav>
                                      </p:tavLst>
                                    </p:anim>
                                    <p:anim calcmode="lin" valueType="num">
                                      <p:cBhvr>
                                        <p:cTn id="48" dur="1000"/>
                                        <p:tgtEl>
                                          <p:spTgt spid="300"/>
                                        </p:tgtEl>
                                        <p:attrNameLst>
                                          <p:attrName>style.rotation</p:attrName>
                                        </p:attrNameLst>
                                      </p:cBhvr>
                                      <p:tavLst>
                                        <p:tav tm="0">
                                          <p:val>
                                            <p:fltVal val="0"/>
                                          </p:val>
                                        </p:tav>
                                        <p:tav tm="100000">
                                          <p:val>
                                            <p:fltVal val="90"/>
                                          </p:val>
                                        </p:tav>
                                      </p:tavLst>
                                    </p:anim>
                                    <p:animEffect transition="out" filter="fade">
                                      <p:cBhvr>
                                        <p:cTn id="49" dur="1000"/>
                                        <p:tgtEl>
                                          <p:spTgt spid="300"/>
                                        </p:tgtEl>
                                      </p:cBhvr>
                                    </p:animEffect>
                                    <p:set>
                                      <p:cBhvr>
                                        <p:cTn id="50" dur="1" fill="hold">
                                          <p:stCondLst>
                                            <p:cond delay="999"/>
                                          </p:stCondLst>
                                        </p:cTn>
                                        <p:tgtEl>
                                          <p:spTgt spid="30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0" nodeType="clickEffect">
                                  <p:stCondLst>
                                    <p:cond delay="0"/>
                                  </p:stCondLst>
                                  <p:childTnLst>
                                    <p:anim calcmode="lin" valueType="num">
                                      <p:cBhvr>
                                        <p:cTn id="54" dur="1000"/>
                                        <p:tgtEl>
                                          <p:spTgt spid="301"/>
                                        </p:tgtEl>
                                        <p:attrNameLst>
                                          <p:attrName>ppt_w</p:attrName>
                                        </p:attrNameLst>
                                      </p:cBhvr>
                                      <p:tavLst>
                                        <p:tav tm="0">
                                          <p:val>
                                            <p:strVal val="ppt_w"/>
                                          </p:val>
                                        </p:tav>
                                        <p:tav tm="100000">
                                          <p:val>
                                            <p:fltVal val="0"/>
                                          </p:val>
                                        </p:tav>
                                      </p:tavLst>
                                    </p:anim>
                                    <p:anim calcmode="lin" valueType="num">
                                      <p:cBhvr>
                                        <p:cTn id="55" dur="1000"/>
                                        <p:tgtEl>
                                          <p:spTgt spid="301"/>
                                        </p:tgtEl>
                                        <p:attrNameLst>
                                          <p:attrName>ppt_h</p:attrName>
                                        </p:attrNameLst>
                                      </p:cBhvr>
                                      <p:tavLst>
                                        <p:tav tm="0">
                                          <p:val>
                                            <p:strVal val="ppt_h"/>
                                          </p:val>
                                        </p:tav>
                                        <p:tav tm="100000">
                                          <p:val>
                                            <p:fltVal val="0"/>
                                          </p:val>
                                        </p:tav>
                                      </p:tavLst>
                                    </p:anim>
                                    <p:anim calcmode="lin" valueType="num">
                                      <p:cBhvr>
                                        <p:cTn id="56" dur="1000"/>
                                        <p:tgtEl>
                                          <p:spTgt spid="301"/>
                                        </p:tgtEl>
                                        <p:attrNameLst>
                                          <p:attrName>style.rotation</p:attrName>
                                        </p:attrNameLst>
                                      </p:cBhvr>
                                      <p:tavLst>
                                        <p:tav tm="0">
                                          <p:val>
                                            <p:fltVal val="0"/>
                                          </p:val>
                                        </p:tav>
                                        <p:tav tm="100000">
                                          <p:val>
                                            <p:fltVal val="90"/>
                                          </p:val>
                                        </p:tav>
                                      </p:tavLst>
                                    </p:anim>
                                    <p:animEffect transition="out" filter="fade">
                                      <p:cBhvr>
                                        <p:cTn id="57" dur="1000"/>
                                        <p:tgtEl>
                                          <p:spTgt spid="301"/>
                                        </p:tgtEl>
                                      </p:cBhvr>
                                    </p:animEffect>
                                    <p:set>
                                      <p:cBhvr>
                                        <p:cTn id="58" dur="1" fill="hold">
                                          <p:stCondLst>
                                            <p:cond delay="999"/>
                                          </p:stCondLst>
                                        </p:cTn>
                                        <p:tgtEl>
                                          <p:spTgt spid="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9" grpId="0" animBg="1"/>
      <p:bldP spid="300" grpId="0" animBg="1"/>
      <p:bldP spid="3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Comparison of inhaled and exhaled air</a:t>
            </a:r>
            <a:endParaRPr lang="en-GB" sz="3600" dirty="0"/>
          </a:p>
        </p:txBody>
      </p:sp>
      <p:sp>
        <p:nvSpPr>
          <p:cNvPr id="5" name="Rectangle 1"/>
          <p:cNvSpPr>
            <a:spLocks noChangeArrowheads="1"/>
          </p:cNvSpPr>
          <p:nvPr/>
        </p:nvSpPr>
        <p:spPr bwMode="auto">
          <a:xfrm>
            <a:off x="0" y="-897096"/>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333333"/>
                </a:solidFill>
                <a:effectLst/>
                <a:latin typeface="Verdana" panose="020B0604030504040204" pitchFamily="34" charset="0"/>
              </a:rPr>
              <a:t>Now try a </a:t>
            </a:r>
            <a:r>
              <a:rPr kumimoji="0" lang="en-US" altLang="en-US" sz="900" b="1" i="0" u="none" strike="noStrike" cap="none" normalizeH="0" baseline="0" smtClean="0">
                <a:ln>
                  <a:noFill/>
                </a:ln>
                <a:solidFill>
                  <a:srgbClr val="007794"/>
                </a:solidFill>
                <a:effectLst/>
                <a:latin typeface="Verdana" panose="020B0604030504040204" pitchFamily="34" charset="0"/>
                <a:hlinkClick r:id="rId2"/>
              </a:rPr>
              <a:t>Test Bite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780841063"/>
              </p:ext>
            </p:extLst>
          </p:nvPr>
        </p:nvGraphicFramePr>
        <p:xfrm>
          <a:off x="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6184075"/>
              </p:ext>
            </p:extLst>
          </p:nvPr>
        </p:nvGraphicFramePr>
        <p:xfrm>
          <a:off x="3581400" y="3810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28189423"/>
              </p:ext>
            </p:extLst>
          </p:nvPr>
        </p:nvGraphicFramePr>
        <p:xfrm>
          <a:off x="1143000" y="1676400"/>
          <a:ext cx="6019800" cy="1895475"/>
        </p:xfrm>
        <a:graphic>
          <a:graphicData uri="http://schemas.openxmlformats.org/drawingml/2006/table">
            <a:tbl>
              <a:tblPr/>
              <a:tblGrid>
                <a:gridCol w="2006600">
                  <a:extLst>
                    <a:ext uri="{9D8B030D-6E8A-4147-A177-3AD203B41FA5}">
                      <a16:colId xmlns:a16="http://schemas.microsoft.com/office/drawing/2014/main" val="4011830273"/>
                    </a:ext>
                  </a:extLst>
                </a:gridCol>
                <a:gridCol w="2006600">
                  <a:extLst>
                    <a:ext uri="{9D8B030D-6E8A-4147-A177-3AD203B41FA5}">
                      <a16:colId xmlns:a16="http://schemas.microsoft.com/office/drawing/2014/main" val="1547159296"/>
                    </a:ext>
                  </a:extLst>
                </a:gridCol>
                <a:gridCol w="2006600">
                  <a:extLst>
                    <a:ext uri="{9D8B030D-6E8A-4147-A177-3AD203B41FA5}">
                      <a16:colId xmlns:a16="http://schemas.microsoft.com/office/drawing/2014/main" val="2397195838"/>
                    </a:ext>
                  </a:extLst>
                </a:gridCol>
              </a:tblGrid>
              <a:tr h="495300">
                <a:tc>
                  <a:txBody>
                    <a:bodyPr/>
                    <a:lstStyle/>
                    <a:p>
                      <a:pPr algn="l" fontAlgn="t"/>
                      <a:r>
                        <a:rPr lang="en-GB" sz="2000" b="1" i="0" u="none" strike="noStrike">
                          <a:solidFill>
                            <a:srgbClr val="333333"/>
                          </a:solidFill>
                          <a:effectLst/>
                          <a:latin typeface="Verdana" panose="020B0604030504040204" pitchFamily="34" charset="0"/>
                        </a:rPr>
                        <a:t>Gas</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2000" b="1" i="0" u="none" strike="noStrike">
                          <a:solidFill>
                            <a:srgbClr val="333333"/>
                          </a:solidFill>
                          <a:effectLst/>
                          <a:latin typeface="Verdana" panose="020B0604030504040204" pitchFamily="34" charset="0"/>
                        </a:rPr>
                        <a:t>% in inhaled air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2000" b="1" i="0" u="none" strike="noStrike">
                          <a:solidFill>
                            <a:srgbClr val="333333"/>
                          </a:solidFill>
                          <a:effectLst/>
                          <a:latin typeface="Verdana" panose="020B0604030504040204" pitchFamily="34" charset="0"/>
                        </a:rPr>
                        <a:t>% in exhaled air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692140206"/>
                  </a:ext>
                </a:extLst>
              </a:tr>
              <a:tr h="200025">
                <a:tc>
                  <a:txBody>
                    <a:bodyPr/>
                    <a:lstStyle/>
                    <a:p>
                      <a:pPr algn="l" fontAlgn="t"/>
                      <a:r>
                        <a:rPr lang="en-GB" sz="2000" b="0" i="0" u="none" strike="noStrike" dirty="0">
                          <a:solidFill>
                            <a:srgbClr val="333333"/>
                          </a:solidFill>
                          <a:effectLst/>
                          <a:latin typeface="Verdana" panose="020B0604030504040204" pitchFamily="34" charset="0"/>
                        </a:rPr>
                        <a:t>Oxygen</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l" fontAlgn="t"/>
                      <a:r>
                        <a:rPr lang="en-GB" sz="2000" b="0" i="0" u="none" strike="noStrike">
                          <a:solidFill>
                            <a:srgbClr val="333333"/>
                          </a:solidFill>
                          <a:effectLst/>
                          <a:latin typeface="Verdana" panose="020B0604030504040204" pitchFamily="34" charset="0"/>
                        </a:rPr>
                        <a:t>20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l" fontAlgn="t"/>
                      <a:r>
                        <a:rPr lang="en-GB" sz="2000" b="0" i="0" u="none" strike="noStrike" dirty="0">
                          <a:solidFill>
                            <a:srgbClr val="333333"/>
                          </a:solidFill>
                          <a:effectLst/>
                          <a:latin typeface="Verdana" panose="020B0604030504040204" pitchFamily="34" charset="0"/>
                        </a:rPr>
                        <a:t>16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239385735"/>
                  </a:ext>
                </a:extLst>
              </a:tr>
              <a:tr h="333375">
                <a:tc>
                  <a:txBody>
                    <a:bodyPr/>
                    <a:lstStyle/>
                    <a:p>
                      <a:pPr algn="l" fontAlgn="t"/>
                      <a:r>
                        <a:rPr lang="en-GB" sz="2000" b="0" i="0" u="none" strike="noStrike" dirty="0">
                          <a:solidFill>
                            <a:srgbClr val="333333"/>
                          </a:solidFill>
                          <a:effectLst/>
                          <a:latin typeface="Verdana" panose="020B0604030504040204" pitchFamily="34" charset="0"/>
                        </a:rPr>
                        <a:t>Carbon dioxide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l" fontAlgn="t"/>
                      <a:r>
                        <a:rPr lang="en-GB" sz="2000" b="0" i="0" u="none" strike="noStrike" dirty="0">
                          <a:solidFill>
                            <a:srgbClr val="333333"/>
                          </a:solidFill>
                          <a:effectLst/>
                          <a:latin typeface="Verdana" panose="020B0604030504040204" pitchFamily="34" charset="0"/>
                        </a:rPr>
                        <a:t>0.04</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l" fontAlgn="t"/>
                      <a:r>
                        <a:rPr lang="en-GB" sz="2000" b="0" i="0" u="none" strike="noStrike" dirty="0">
                          <a:solidFill>
                            <a:srgbClr val="333333"/>
                          </a:solidFill>
                          <a:effectLst/>
                          <a:latin typeface="Verdana" panose="020B0604030504040204" pitchFamily="34" charset="0"/>
                        </a:rPr>
                        <a:t>4</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08167678"/>
                  </a:ext>
                </a:extLst>
              </a:tr>
              <a:tr h="200025">
                <a:tc>
                  <a:txBody>
                    <a:bodyPr/>
                    <a:lstStyle/>
                    <a:p>
                      <a:pPr algn="l" fontAlgn="t"/>
                      <a:r>
                        <a:rPr lang="en-GB" sz="2000" b="0" i="0" u="none" strike="noStrike">
                          <a:solidFill>
                            <a:srgbClr val="333333"/>
                          </a:solidFill>
                          <a:effectLst/>
                          <a:latin typeface="Verdana" panose="020B0604030504040204" pitchFamily="34" charset="0"/>
                        </a:rPr>
                        <a:t>Nitrogen</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tc>
                  <a:txBody>
                    <a:bodyPr/>
                    <a:lstStyle/>
                    <a:p>
                      <a:pPr algn="l" fontAlgn="t"/>
                      <a:r>
                        <a:rPr lang="en-GB" sz="2000" b="0" i="0" u="none" strike="noStrike">
                          <a:solidFill>
                            <a:srgbClr val="333333"/>
                          </a:solidFill>
                          <a:effectLst/>
                          <a:latin typeface="Verdana" panose="020B0604030504040204" pitchFamily="34" charset="0"/>
                        </a:rPr>
                        <a:t>79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tc>
                  <a:txBody>
                    <a:bodyPr/>
                    <a:lstStyle/>
                    <a:p>
                      <a:pPr algn="l" fontAlgn="t"/>
                      <a:r>
                        <a:rPr lang="en-GB" sz="2000" b="0" i="0" u="none" strike="noStrike" dirty="0">
                          <a:solidFill>
                            <a:srgbClr val="333333"/>
                          </a:solidFill>
                          <a:effectLst/>
                          <a:latin typeface="Verdana" panose="020B0604030504040204" pitchFamily="34" charset="0"/>
                        </a:rPr>
                        <a:t>79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10190451"/>
                  </a:ext>
                </a:extLst>
              </a:tr>
              <a:tr h="190500">
                <a:tc>
                  <a:txBody>
                    <a:bodyPr/>
                    <a:lstStyle/>
                    <a:p>
                      <a:pPr algn="l" fontAlgn="b"/>
                      <a:r>
                        <a:rPr lang="en-GB" sz="2000" b="0" i="0" u="none" strike="noStrike" dirty="0">
                          <a:solidFill>
                            <a:srgbClr val="000000"/>
                          </a:solidFill>
                          <a:effectLst/>
                          <a:latin typeface="Calibri" panose="020F0502020204030204" pitchFamily="34" charset="0"/>
                        </a:rPr>
                        <a:t>Other</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chemeClr val="accent4">
                        <a:lumMod val="60000"/>
                        <a:lumOff val="40000"/>
                      </a:schemeClr>
                    </a:solidFill>
                  </a:tcPr>
                </a:tc>
                <a:tc>
                  <a:txBody>
                    <a:bodyPr/>
                    <a:lstStyle/>
                    <a:p>
                      <a:pPr algn="l" fontAlgn="b"/>
                      <a:r>
                        <a:rPr lang="en-GB" sz="2000" b="0" i="0" u="none" strike="noStrike" dirty="0">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chemeClr val="accent4">
                        <a:lumMod val="60000"/>
                        <a:lumOff val="40000"/>
                      </a:schemeClr>
                    </a:solidFill>
                  </a:tcPr>
                </a:tc>
                <a:tc>
                  <a:txBody>
                    <a:bodyPr/>
                    <a:lstStyle/>
                    <a:p>
                      <a:pPr algn="l" fontAlgn="b"/>
                      <a:r>
                        <a:rPr lang="en-GB" sz="2000" b="0" i="0" u="none" strike="noStrike" dirty="0">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chemeClr val="accent4">
                        <a:lumMod val="60000"/>
                        <a:lumOff val="40000"/>
                      </a:schemeClr>
                    </a:solidFill>
                  </a:tcPr>
                </a:tc>
                <a:extLst>
                  <a:ext uri="{0D108BD9-81ED-4DB2-BD59-A6C34878D82A}">
                    <a16:rowId xmlns:a16="http://schemas.microsoft.com/office/drawing/2014/main" val="195863393"/>
                  </a:ext>
                </a:extLst>
              </a:tr>
            </a:tbl>
          </a:graphicData>
        </a:graphic>
      </p:graphicFrame>
    </p:spTree>
    <p:extLst>
      <p:ext uri="{BB962C8B-B14F-4D97-AF65-F5344CB8AC3E}">
        <p14:creationId xmlns:p14="http://schemas.microsoft.com/office/powerpoint/2010/main" val="3211472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558</Words>
  <Application>Microsoft Office PowerPoint</Application>
  <PresentationFormat>On-screen Show (4:3)</PresentationFormat>
  <Paragraphs>81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Verdana</vt:lpstr>
      <vt:lpstr>Wingdings</vt:lpstr>
      <vt:lpstr>Office Theme</vt:lpstr>
      <vt:lpstr>Gaseous Exchange &amp; Ventilation</vt:lpstr>
      <vt:lpstr>Definitions</vt:lpstr>
      <vt:lpstr>The lungs</vt:lpstr>
      <vt:lpstr>Gaseous Exchange</vt:lpstr>
      <vt:lpstr>Gaseous Exchange</vt:lpstr>
      <vt:lpstr>Ventilation</vt:lpstr>
      <vt:lpstr>The trachea</vt:lpstr>
      <vt:lpstr>Comparison of inhaled and exhaled air</vt:lpstr>
    </vt:vector>
  </TitlesOfParts>
  <Company>BBIS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 Gaseous Exchange Ventilation</dc:title>
  <dc:creator>bbis</dc:creator>
  <cp:lastModifiedBy>Steven Mann</cp:lastModifiedBy>
  <cp:revision>55</cp:revision>
  <dcterms:created xsi:type="dcterms:W3CDTF">2013-10-18T07:52:57Z</dcterms:created>
  <dcterms:modified xsi:type="dcterms:W3CDTF">2018-03-13T09:53:44Z</dcterms:modified>
</cp:coreProperties>
</file>