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95" r:id="rId4"/>
    <p:sldId id="259" r:id="rId5"/>
    <p:sldId id="260" r:id="rId6"/>
    <p:sldId id="262" r:id="rId7"/>
    <p:sldId id="258" r:id="rId8"/>
    <p:sldId id="261" r:id="rId9"/>
    <p:sldId id="277" r:id="rId10"/>
    <p:sldId id="288" r:id="rId11"/>
    <p:sldId id="289" r:id="rId12"/>
    <p:sldId id="265" r:id="rId13"/>
    <p:sldId id="275" r:id="rId14"/>
    <p:sldId id="274" r:id="rId15"/>
    <p:sldId id="304" r:id="rId16"/>
    <p:sldId id="276" r:id="rId17"/>
    <p:sldId id="266" r:id="rId18"/>
    <p:sldId id="267" r:id="rId19"/>
    <p:sldId id="279" r:id="rId20"/>
    <p:sldId id="300" r:id="rId21"/>
    <p:sldId id="268" r:id="rId22"/>
    <p:sldId id="291" r:id="rId23"/>
    <p:sldId id="269" r:id="rId24"/>
    <p:sldId id="301" r:id="rId25"/>
    <p:sldId id="285" r:id="rId26"/>
    <p:sldId id="286" r:id="rId27"/>
    <p:sldId id="281" r:id="rId28"/>
    <p:sldId id="282" r:id="rId29"/>
    <p:sldId id="290" r:id="rId30"/>
    <p:sldId id="271" r:id="rId31"/>
    <p:sldId id="302" r:id="rId32"/>
    <p:sldId id="280" r:id="rId33"/>
    <p:sldId id="292" r:id="rId34"/>
    <p:sldId id="294" r:id="rId35"/>
    <p:sldId id="270" r:id="rId36"/>
    <p:sldId id="287" r:id="rId37"/>
    <p:sldId id="303" r:id="rId38"/>
    <p:sldId id="293" r:id="rId39"/>
    <p:sldId id="264" r:id="rId40"/>
    <p:sldId id="296" r:id="rId41"/>
    <p:sldId id="297" r:id="rId42"/>
    <p:sldId id="299" r:id="rId43"/>
    <p:sldId id="29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FFFF99"/>
    <a:srgbClr val="FFFFFF"/>
    <a:srgbClr val="C3D69B"/>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2000" autoAdjust="0"/>
  </p:normalViewPr>
  <p:slideViewPr>
    <p:cSldViewPr>
      <p:cViewPr varScale="1">
        <p:scale>
          <a:sx n="56" d="100"/>
          <a:sy n="56" d="100"/>
        </p:scale>
        <p:origin x="-420" y="-90"/>
      </p:cViewPr>
      <p:guideLst>
        <p:guide orient="horz" pos="2160"/>
        <p:guide pos="2880"/>
      </p:guideLst>
    </p:cSldViewPr>
  </p:slideViewPr>
  <p:notesTextViewPr>
    <p:cViewPr>
      <p:scale>
        <a:sx n="1" d="1"/>
        <a:sy n="1" d="1"/>
      </p:scale>
      <p:origin x="0" y="0"/>
    </p:cViewPr>
  </p:notesTextViewPr>
  <p:sorterViewPr>
    <p:cViewPr>
      <p:scale>
        <a:sx n="100" d="100"/>
        <a:sy n="100" d="100"/>
      </p:scale>
      <p:origin x="0" y="50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96911A7-7018-49B2-A020-D119B86E3E09}" type="datetimeFigureOut">
              <a:rPr lang="en-GB"/>
              <a:pPr>
                <a:defRPr/>
              </a:pPr>
              <a:t>11/05/2016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054CFC2-7E5F-40B5-A0D5-A6D33161A205}" type="slidenum">
              <a:rPr lang="en-GB"/>
              <a:pPr>
                <a:defRPr/>
              </a:pPr>
              <a:t>‹#›</a:t>
            </a:fld>
            <a:endParaRPr lang="en-GB"/>
          </a:p>
        </p:txBody>
      </p:sp>
    </p:spTree>
    <p:extLst>
      <p:ext uri="{BB962C8B-B14F-4D97-AF65-F5344CB8AC3E}">
        <p14:creationId xmlns:p14="http://schemas.microsoft.com/office/powerpoint/2010/main" val="16016455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ictionary.reference.com/browse/theo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onomist.com/node/1696394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Suggested running options</a:t>
            </a:r>
          </a:p>
          <a:p>
            <a:pPr>
              <a:spcBef>
                <a:spcPct val="0"/>
              </a:spcBef>
            </a:pPr>
            <a:endParaRPr lang="en-GB" smtClean="0"/>
          </a:p>
          <a:p>
            <a:pPr>
              <a:spcBef>
                <a:spcPct val="0"/>
              </a:spcBef>
            </a:pPr>
            <a:r>
              <a:rPr lang="en-GB" smtClean="0"/>
              <a:t>1. Have students read article before having this entire lecture.</a:t>
            </a:r>
          </a:p>
          <a:p>
            <a:pPr>
              <a:spcBef>
                <a:spcPct val="0"/>
              </a:spcBef>
            </a:pPr>
            <a:endParaRPr lang="en-GB" smtClean="0"/>
          </a:p>
          <a:p>
            <a:pPr>
              <a:spcBef>
                <a:spcPct val="0"/>
              </a:spcBef>
            </a:pPr>
            <a:r>
              <a:rPr lang="en-GB" smtClean="0"/>
              <a:t>2. Do background of lecture (slides 1-8), then have students read the paper, and then talk through the how to in the next session (slides 9-40) .</a:t>
            </a:r>
          </a:p>
          <a:p>
            <a:pPr>
              <a:spcBef>
                <a:spcPct val="0"/>
              </a:spcBef>
            </a:pPr>
            <a:endParaRPr lang="en-GB" smtClean="0"/>
          </a:p>
          <a:p>
            <a:pPr>
              <a:spcBef>
                <a:spcPct val="0"/>
              </a:spcBef>
            </a:pPr>
            <a:r>
              <a:rPr lang="en-GB" smtClean="0"/>
              <a:t>3. Can be broken into 3 sessions or more sessions if needed.</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CA039-77BD-4B31-BC86-AA3FA929D016}"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Range maps from - http://www.iucnredlist.org/details/39949/0 </a:t>
            </a:r>
          </a:p>
          <a:p>
            <a:pPr>
              <a:spcBef>
                <a:spcPct val="0"/>
              </a:spcBef>
            </a:pPr>
            <a:endParaRPr lang="en-GB" smtClean="0"/>
          </a:p>
          <a:p>
            <a:pPr>
              <a:spcBef>
                <a:spcPct val="0"/>
              </a:spcBef>
            </a:pPr>
            <a:r>
              <a:rPr lang="en-GB" smtClean="0"/>
              <a:t>See pdf for full discussion on squirrel monkeys and capuchins</a:t>
            </a:r>
          </a:p>
          <a:p>
            <a:pPr>
              <a:spcBef>
                <a:spcPct val="0"/>
              </a:spcBef>
            </a:pPr>
            <a:r>
              <a:rPr lang="en-GB" smtClean="0"/>
              <a:t>http://www.living-links.org/wp-content/uploads/2012/05/SaimiriCebusspeciesComparison2012.pdf</a:t>
            </a:r>
          </a:p>
          <a:p>
            <a:pPr>
              <a:spcBef>
                <a:spcPct val="0"/>
              </a:spcBef>
            </a:pPr>
            <a:endParaRPr lang="en-GB" smtClean="0"/>
          </a:p>
          <a:p>
            <a:pPr>
              <a:spcBef>
                <a:spcPct val="0"/>
              </a:spcBef>
            </a:pPr>
            <a:r>
              <a:rPr lang="en-GB" b="1" smtClean="0"/>
              <a:t>Ecological Niche</a:t>
            </a:r>
            <a:r>
              <a:rPr lang="en-GB" smtClean="0"/>
              <a:t> - The ecological niche involves both the place where an organism lives and the roles that an organism does in its habitat.</a:t>
            </a:r>
          </a:p>
          <a:p>
            <a:pPr>
              <a:spcBef>
                <a:spcPct val="0"/>
              </a:spcBef>
            </a:pPr>
            <a:r>
              <a:rPr lang="en-GB" smtClean="0"/>
              <a:t>(definition from http://www.biology-online.org/dictionary/Ecological_Niche)</a:t>
            </a:r>
          </a:p>
          <a:p>
            <a:pPr>
              <a:spcBef>
                <a:spcPct val="0"/>
              </a:spcBef>
            </a:pPr>
            <a:endParaRPr lang="en-GB" smtClean="0"/>
          </a:p>
          <a:p>
            <a:pPr>
              <a:spcBef>
                <a:spcPct val="0"/>
              </a:spcBef>
            </a:pPr>
            <a:r>
              <a:rPr lang="en-GB" b="1" smtClean="0"/>
              <a:t>Communication</a:t>
            </a:r>
            <a:endParaRPr lang="en-GB" smtClean="0"/>
          </a:p>
          <a:p>
            <a:pPr>
              <a:spcBef>
                <a:spcPct val="0"/>
              </a:spcBef>
            </a:pPr>
            <a:r>
              <a:rPr lang="en-GB" smtClean="0"/>
              <a:t>Capuchin Communication - http://www.living-links.org/wp-content/uploads/2012/05/CebusSIGNteachers.pdf</a:t>
            </a:r>
          </a:p>
          <a:p>
            <a:pPr>
              <a:spcBef>
                <a:spcPct val="0"/>
              </a:spcBef>
            </a:pPr>
            <a:endParaRPr lang="en-GB" smtClean="0"/>
          </a:p>
          <a:p>
            <a:pPr>
              <a:spcBef>
                <a:spcPct val="0"/>
              </a:spcBef>
            </a:pPr>
            <a:r>
              <a:rPr lang="en-GB" smtClean="0"/>
              <a:t>Squirrel Monkey Communication – http://www.living-links.org/wp-content/uploads/2012/05/SaimiriSIGNteachers.pdf </a:t>
            </a:r>
          </a:p>
          <a:p>
            <a:pPr>
              <a:spcBef>
                <a:spcPct val="0"/>
              </a:spcBef>
            </a:pPr>
            <a:endParaRPr lang="en-GB" smtClean="0"/>
          </a:p>
          <a:p>
            <a:pPr>
              <a:spcBef>
                <a:spcPct val="0"/>
              </a:spcBef>
            </a:pPr>
            <a:r>
              <a:rPr lang="en-GB" b="1" smtClean="0"/>
              <a:t>Social structure</a:t>
            </a:r>
          </a:p>
          <a:p>
            <a:pPr>
              <a:spcBef>
                <a:spcPct val="0"/>
              </a:spcBef>
            </a:pPr>
            <a:r>
              <a:rPr lang="en-GB" smtClean="0"/>
              <a:t>http://pin.primate.wisc.edu/factsheets/entry/tufted_capuchin/behav</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227AEB-7F8B-4BFC-BBD2-1A732B0600B4}"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Brown Capuchin monkey </a:t>
            </a:r>
            <a:r>
              <a:rPr lang="en-GB" smtClean="0"/>
              <a:t>- A clear alpha male and alpha female, but not a clear dominance hierarchy in the whole group, it is not linear like in baboons. You will have a variety of levels of dominant and submissive individuals in any given situation.</a:t>
            </a:r>
          </a:p>
          <a:p>
            <a:pPr>
              <a:spcBef>
                <a:spcPct val="0"/>
              </a:spcBef>
            </a:pPr>
            <a:endParaRPr lang="en-GB" smtClean="0"/>
          </a:p>
          <a:p>
            <a:pPr>
              <a:spcBef>
                <a:spcPct val="0"/>
              </a:spcBef>
            </a:pPr>
            <a:r>
              <a:rPr lang="en-GB" b="1" smtClean="0"/>
              <a:t>Common Squirrel monkey </a:t>
            </a:r>
            <a:r>
              <a:rPr lang="en-GB" smtClean="0"/>
              <a:t>- Clear alpha male and female and then a loose non-linear dominance system through the rest of the group, similar to the brown capuchins (pers comm Dr Nicola Cladiere).</a:t>
            </a:r>
          </a:p>
          <a:p>
            <a:pPr>
              <a:spcBef>
                <a:spcPct val="0"/>
              </a:spcBef>
            </a:pPr>
            <a:endParaRPr lang="en-GB" smtClean="0"/>
          </a:p>
          <a:p>
            <a:pPr>
              <a:spcBef>
                <a:spcPct val="0"/>
              </a:spcBef>
            </a:pPr>
            <a:endParaRPr lang="en-GB" smtClean="0"/>
          </a:p>
          <a:p>
            <a:pPr>
              <a:spcBef>
                <a:spcPct val="0"/>
              </a:spcBef>
            </a:pPr>
            <a:r>
              <a:rPr lang="en-GB" b="1" smtClean="0"/>
              <a:t>Ecological Niche</a:t>
            </a:r>
            <a:r>
              <a:rPr lang="en-GB" smtClean="0"/>
              <a:t> - The ecological niche involves both the place where an organism lives and the roles that an organism has in its habitat.</a:t>
            </a:r>
          </a:p>
          <a:p>
            <a:pPr>
              <a:spcBef>
                <a:spcPct val="0"/>
              </a:spcBef>
            </a:pPr>
            <a:endParaRPr lang="en-GB" smtClean="0"/>
          </a:p>
          <a:p>
            <a:pPr>
              <a:spcBef>
                <a:spcPct val="0"/>
              </a:spcBef>
            </a:pPr>
            <a:r>
              <a:rPr lang="en-GB" smtClean="0"/>
              <a:t>(definition from http://www.biology-online.org/dictionary/Ecological_Niche)</a:t>
            </a:r>
          </a:p>
          <a:p>
            <a:pPr>
              <a:spcBef>
                <a:spcPct val="0"/>
              </a:spcBef>
            </a:pPr>
            <a:endParaRPr lang="en-GB" smtClean="0"/>
          </a:p>
          <a:p>
            <a:pPr>
              <a:spcBef>
                <a:spcPct val="0"/>
              </a:spcBef>
            </a:pPr>
            <a:r>
              <a:rPr lang="en-GB" b="1" smtClean="0"/>
              <a:t>Communication</a:t>
            </a:r>
            <a:endParaRPr lang="en-GB" smtClean="0"/>
          </a:p>
          <a:p>
            <a:pPr>
              <a:spcBef>
                <a:spcPct val="0"/>
              </a:spcBef>
            </a:pPr>
            <a:r>
              <a:rPr lang="en-GB" smtClean="0"/>
              <a:t>Capuchin Communication - http://www.living-links.org/wp-content/uploads/2012/05/CebusSIGNteachers.pdf</a:t>
            </a:r>
          </a:p>
          <a:p>
            <a:pPr>
              <a:spcBef>
                <a:spcPct val="0"/>
              </a:spcBef>
            </a:pPr>
            <a:endParaRPr lang="en-GB" smtClean="0"/>
          </a:p>
          <a:p>
            <a:pPr>
              <a:spcBef>
                <a:spcPct val="0"/>
              </a:spcBef>
            </a:pPr>
            <a:r>
              <a:rPr lang="en-GB" smtClean="0"/>
              <a:t>Squirrel Monkey Communication – http://www.living-links.org/wp-content/uploads/2012/05/SaimiriSIGNteachers.pdf </a:t>
            </a:r>
          </a:p>
          <a:p>
            <a:pPr>
              <a:spcBef>
                <a:spcPct val="0"/>
              </a:spcBef>
            </a:pPr>
            <a:endParaRPr lang="en-GB" smtClean="0"/>
          </a:p>
          <a:p>
            <a:pPr>
              <a:spcBef>
                <a:spcPct val="0"/>
              </a:spcBef>
            </a:pPr>
            <a:r>
              <a:rPr lang="en-GB" b="1" smtClean="0"/>
              <a:t>Social structure</a:t>
            </a:r>
          </a:p>
          <a:p>
            <a:pPr>
              <a:spcBef>
                <a:spcPct val="0"/>
              </a:spcBef>
            </a:pPr>
            <a:r>
              <a:rPr lang="en-GB" smtClean="0"/>
              <a:t>http://pin.primate.wisc.edu/factsheets/entry/tufted_capuchin/behav</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9D29C-3E78-4885-B945-1061F7F01B27}"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Your initial questions may come from background reading, previous knowledge of a species or from discussions with other people working with the animals already.</a:t>
            </a:r>
          </a:p>
          <a:p>
            <a:pPr>
              <a:spcBef>
                <a:spcPct val="0"/>
              </a:spcBef>
            </a:pPr>
            <a:endParaRPr lang="en-GB" smtClean="0"/>
          </a:p>
          <a:p>
            <a:pPr>
              <a:spcBef>
                <a:spcPct val="0"/>
              </a:spcBef>
            </a:pPr>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E714D1-DF88-405F-8874-CBC5D20DD232}"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When and where should I study the primates?</a:t>
            </a:r>
          </a:p>
          <a:p>
            <a:pPr>
              <a:spcBef>
                <a:spcPct val="0"/>
              </a:spcBef>
            </a:pPr>
            <a:endParaRPr lang="en-GB" smtClean="0"/>
          </a:p>
          <a:p>
            <a:pPr>
              <a:spcBef>
                <a:spcPct val="0"/>
              </a:spcBef>
            </a:pPr>
            <a:r>
              <a:rPr lang="en-GB" smtClean="0"/>
              <a:t>When – times of day and times of year</a:t>
            </a:r>
          </a:p>
          <a:p>
            <a:pPr>
              <a:spcBef>
                <a:spcPct val="0"/>
              </a:spcBef>
            </a:pPr>
            <a:endParaRPr lang="en-GB" smtClean="0"/>
          </a:p>
          <a:p>
            <a:pPr>
              <a:spcBef>
                <a:spcPct val="0"/>
              </a:spcBef>
            </a:pPr>
            <a:endParaRPr lang="en-GB"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78FD8F-B79B-4C8E-A5FB-174207E012C7}" type="slidenum">
              <a:rPr lang="en-GB"/>
              <a:pPr fontAlgn="base">
                <a:spcBef>
                  <a:spcPct val="0"/>
                </a:spcBef>
                <a:spcAft>
                  <a:spcPct val="0"/>
                </a:spcAft>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Draw a diagram of your study site</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B9EC11-CA63-4568-B5E1-AF51A6FBB7B9}" type="slidenum">
              <a:rPr lang="en-GB"/>
              <a:pPr fontAlgn="base">
                <a:spcBef>
                  <a:spcPct val="0"/>
                </a:spcBef>
                <a:spcAft>
                  <a:spcPct val="0"/>
                </a:spcAft>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Monkey numbers as they were at the time of the Living Together study (2008/9).</a:t>
            </a:r>
          </a:p>
          <a:p>
            <a:pPr>
              <a:spcBef>
                <a:spcPct val="0"/>
              </a:spcBef>
            </a:pPr>
            <a:endParaRPr lang="en-GB" smtClean="0"/>
          </a:p>
          <a:p>
            <a:pPr>
              <a:spcBef>
                <a:spcPct val="0"/>
              </a:spcBef>
            </a:pPr>
            <a:r>
              <a:rPr lang="en-GB" smtClean="0"/>
              <a:t>Capacity of Living Links is 60 squirrel monkeys and 40 capuchin monkeys</a:t>
            </a:r>
          </a:p>
          <a:p>
            <a:pPr>
              <a:spcBef>
                <a:spcPct val="0"/>
              </a:spcBef>
            </a:pPr>
            <a:endParaRPr lang="en-GB" smtClean="0"/>
          </a:p>
          <a:p>
            <a:pPr>
              <a:spcBef>
                <a:spcPct val="0"/>
              </a:spcBef>
            </a:pPr>
            <a:r>
              <a:rPr lang="en-GB" b="1" smtClean="0"/>
              <a:t>How many primates can I study?</a:t>
            </a:r>
          </a:p>
          <a:p>
            <a:pPr>
              <a:spcBef>
                <a:spcPct val="0"/>
              </a:spcBef>
            </a:pPr>
            <a:endParaRPr lang="en-GB" smtClean="0"/>
          </a:p>
          <a:p>
            <a:pPr>
              <a:spcBef>
                <a:spcPct val="0"/>
              </a:spcBef>
            </a:pPr>
            <a:r>
              <a:rPr lang="en-GB" smtClean="0"/>
              <a:t>Zoo notations for numbers of individuals in a group is presented as </a:t>
            </a:r>
            <a:r>
              <a:rPr lang="en-GB" b="1" smtClean="0"/>
              <a:t>males . females . unknown sex</a:t>
            </a:r>
          </a:p>
          <a:p>
            <a:pPr>
              <a:spcBef>
                <a:spcPct val="0"/>
              </a:spcBef>
            </a:pPr>
            <a:endParaRPr lang="en-GB" smtClean="0"/>
          </a:p>
          <a:p>
            <a:pPr>
              <a:spcBef>
                <a:spcPct val="0"/>
              </a:spcBef>
            </a:pPr>
            <a:r>
              <a:rPr lang="en-GB" smtClean="0"/>
              <a:t>For example the West group of capuchins had 3.3.1 at the time of this study (2008/9) so 3 males, 3 females and 1 unknown sex.</a:t>
            </a:r>
          </a:p>
          <a:p>
            <a:pPr>
              <a:spcBef>
                <a:spcPct val="0"/>
              </a:spcBef>
            </a:pPr>
            <a:endParaRPr lang="en-GB" smtClean="0"/>
          </a:p>
          <a:p>
            <a:pPr>
              <a:spcBef>
                <a:spcPct val="0"/>
              </a:spcBef>
            </a:pPr>
            <a:r>
              <a:rPr lang="en-GB" smtClean="0"/>
              <a:t>East Capuchins – 4.1</a:t>
            </a:r>
          </a:p>
          <a:p>
            <a:pPr>
              <a:spcBef>
                <a:spcPct val="0"/>
              </a:spcBef>
            </a:pPr>
            <a:endParaRPr lang="en-GB" smtClean="0"/>
          </a:p>
          <a:p>
            <a:pPr>
              <a:spcBef>
                <a:spcPct val="0"/>
              </a:spcBef>
            </a:pPr>
            <a:r>
              <a:rPr lang="en-GB" smtClean="0"/>
              <a:t>West Squirrel monkeys = 7.7.0</a:t>
            </a:r>
          </a:p>
          <a:p>
            <a:pPr>
              <a:spcBef>
                <a:spcPct val="0"/>
              </a:spcBef>
            </a:pPr>
            <a:endParaRPr lang="en-GB" smtClean="0"/>
          </a:p>
          <a:p>
            <a:pPr>
              <a:spcBef>
                <a:spcPct val="0"/>
              </a:spcBef>
            </a:pPr>
            <a:r>
              <a:rPr lang="en-GB" smtClean="0"/>
              <a:t>East Squirrel monkeys = 3.7.0</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0B4B61-5217-49CA-8D1E-2ED1119B0D6B}" type="slidenum">
              <a:rPr lang="en-GB"/>
              <a:pPr fontAlgn="base">
                <a:spcBef>
                  <a:spcPct val="0"/>
                </a:spcBef>
                <a:spcAft>
                  <a:spcPct val="0"/>
                </a:spcAft>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There were multiple hypotheses in the paper, however we will only focus on two of these for this lesson</a:t>
            </a:r>
          </a:p>
          <a:p>
            <a:pPr>
              <a:spcBef>
                <a:spcPct val="0"/>
              </a:spcBef>
            </a:pPr>
            <a:endParaRPr lang="en-GB" b="1" smtClean="0"/>
          </a:p>
          <a:p>
            <a:pPr>
              <a:spcBef>
                <a:spcPct val="0"/>
              </a:spcBef>
            </a:pPr>
            <a:r>
              <a:rPr lang="en-GB" b="1" smtClean="0"/>
              <a:t>The Hypotheses made are based on previous knowledge of the species.</a:t>
            </a:r>
          </a:p>
          <a:p>
            <a:pPr>
              <a:spcBef>
                <a:spcPct val="0"/>
              </a:spcBef>
            </a:pPr>
            <a:endParaRPr lang="en-GB" b="1" smtClean="0"/>
          </a:p>
          <a:p>
            <a:pPr>
              <a:spcBef>
                <a:spcPct val="0"/>
              </a:spcBef>
            </a:pPr>
            <a:r>
              <a:rPr lang="en-GB" smtClean="0"/>
              <a:t>To get to your hypotheses for this study you would have had to do some background research on mixed species exhibits and wild interactions. This information is in the Introduction section of the paper.</a:t>
            </a:r>
          </a:p>
          <a:p>
            <a:pPr>
              <a:spcBef>
                <a:spcPct val="0"/>
              </a:spcBef>
            </a:pPr>
            <a:endParaRPr lang="en-GB" smtClean="0"/>
          </a:p>
          <a:p>
            <a:pPr>
              <a:spcBef>
                <a:spcPct val="0"/>
              </a:spcBef>
            </a:pPr>
            <a:endParaRPr lang="en-GB" b="1" smtClean="0"/>
          </a:p>
          <a:p>
            <a:pPr>
              <a:spcBef>
                <a:spcPct val="0"/>
              </a:spcBef>
            </a:pPr>
            <a:r>
              <a:rPr lang="en-GB" b="1" smtClean="0"/>
              <a:t>Notes </a:t>
            </a:r>
            <a:r>
              <a:rPr lang="en-GB" smtClean="0"/>
              <a:t>– You would then use your existing knowledge, background research, initial questions and preliminary observations to formulate hypotheses.</a:t>
            </a:r>
          </a:p>
          <a:p>
            <a:pPr>
              <a:spcBef>
                <a:spcPct val="0"/>
              </a:spcBef>
            </a:pPr>
            <a:endParaRPr lang="en-GB" smtClean="0"/>
          </a:p>
          <a:p>
            <a:pPr>
              <a:spcBef>
                <a:spcPct val="0"/>
              </a:spcBef>
            </a:pPr>
            <a:r>
              <a:rPr lang="en-GB" smtClean="0"/>
              <a:t>If…..then….statements are a very good start.</a:t>
            </a:r>
          </a:p>
          <a:p>
            <a:pPr>
              <a:spcBef>
                <a:spcPct val="0"/>
              </a:spcBef>
            </a:pPr>
            <a:endParaRPr lang="en-GB" smtClean="0"/>
          </a:p>
          <a:p>
            <a:pPr>
              <a:spcBef>
                <a:spcPct val="0"/>
              </a:spcBef>
            </a:pPr>
            <a:endParaRPr lang="en-GB" smtClean="0"/>
          </a:p>
          <a:p>
            <a:pPr>
              <a:spcBef>
                <a:spcPct val="0"/>
              </a:spcBef>
            </a:pPr>
            <a:r>
              <a:rPr lang="en-GB" b="1" smtClean="0"/>
              <a:t>Definition (Student version) - </a:t>
            </a:r>
            <a:r>
              <a:rPr lang="en-GB" smtClean="0"/>
              <a:t>Hypothesis – a proposal intended to explain certain facts or observations</a:t>
            </a:r>
          </a:p>
          <a:p>
            <a:pPr>
              <a:spcBef>
                <a:spcPct val="0"/>
              </a:spcBef>
            </a:pPr>
            <a:endParaRPr lang="en-GB" smtClean="0"/>
          </a:p>
          <a:p>
            <a:pPr>
              <a:spcBef>
                <a:spcPct val="0"/>
              </a:spcBef>
            </a:pPr>
            <a:endParaRPr lang="en-GB" smtClean="0"/>
          </a:p>
          <a:p>
            <a:pPr>
              <a:spcBef>
                <a:spcPct val="0"/>
              </a:spcBef>
            </a:pPr>
            <a:r>
              <a:rPr lang="en-GB" b="1" smtClean="0"/>
              <a:t>Collins World English Dictionary</a:t>
            </a:r>
          </a:p>
          <a:p>
            <a:pPr>
              <a:spcBef>
                <a:spcPct val="0"/>
              </a:spcBef>
            </a:pPr>
            <a:r>
              <a:rPr lang="en-GB" b="1" smtClean="0"/>
              <a:t>hypothesis </a:t>
            </a:r>
            <a:r>
              <a:rPr lang="en-GB" smtClean="0"/>
              <a:t>(haɪˈpɒθɪsɪs) — </a:t>
            </a:r>
            <a:r>
              <a:rPr lang="en-GB" b="1" i="1" smtClean="0"/>
              <a:t>n </a:t>
            </a:r>
            <a:r>
              <a:rPr lang="en-GB" smtClean="0"/>
              <a:t>, </a:t>
            </a:r>
            <a:r>
              <a:rPr lang="en-GB" i="1" smtClean="0"/>
              <a:t>pl </a:t>
            </a:r>
            <a:r>
              <a:rPr lang="en-GB" b="1" smtClean="0"/>
              <a:t>-ses </a:t>
            </a:r>
            <a:r>
              <a:rPr lang="en-GB" smtClean="0"/>
              <a:t>1. Compare </a:t>
            </a:r>
            <a:r>
              <a:rPr lang="en-GB" smtClean="0">
                <a:hlinkClick r:id="rId3"/>
              </a:rPr>
              <a:t>theory</a:t>
            </a:r>
            <a:r>
              <a:rPr lang="en-GB" smtClean="0"/>
              <a:t> a suggested explanation for a group of facts or phenomena, either accepted as a basis for further verification ( </a:t>
            </a:r>
            <a:r>
              <a:rPr lang="en-GB" b="1" smtClean="0"/>
              <a:t>working hypothesis </a:t>
            </a:r>
            <a:r>
              <a:rPr lang="en-GB" smtClean="0"/>
              <a:t>) or accepted as likely to be true 2. an assumption used in an argument without its being endorsed; a supposition 3. an unproved theory; a conjecture [C16: from Greek, from </a:t>
            </a:r>
            <a:r>
              <a:rPr lang="en-GB" i="1" smtClean="0"/>
              <a:t>hupotithenai </a:t>
            </a:r>
            <a:r>
              <a:rPr lang="en-GB" smtClean="0"/>
              <a:t>to propose, suppose, literally: put under; see hypo- , thesis ]</a:t>
            </a:r>
            <a:br>
              <a:rPr lang="en-GB" smtClean="0"/>
            </a:br>
            <a:endParaRPr lang="en-GB" smtClean="0"/>
          </a:p>
          <a:p>
            <a:pPr>
              <a:spcBef>
                <a:spcPct val="0"/>
              </a:spcBef>
            </a:pPr>
            <a:r>
              <a:rPr lang="en-GB" b="1" smtClean="0"/>
              <a:t>American Heritage Medical Dictionary </a:t>
            </a:r>
            <a:r>
              <a:rPr lang="en-GB" smtClean="0"/>
              <a:t>– </a:t>
            </a:r>
            <a:r>
              <a:rPr lang="en-GB" b="1" smtClean="0"/>
              <a:t>hypothesis -</a:t>
            </a:r>
            <a:r>
              <a:rPr lang="en-GB" smtClean="0"/>
              <a:t/>
            </a:r>
            <a:br>
              <a:rPr lang="en-GB" smtClean="0"/>
            </a:br>
            <a:r>
              <a:rPr lang="en-GB" smtClean="0"/>
              <a:t>A tentative explanation that accounts for a set of facts and can be tested by further investigation. </a:t>
            </a:r>
          </a:p>
          <a:p>
            <a:pPr>
              <a:spcBef>
                <a:spcPct val="0"/>
              </a:spcBef>
            </a:pPr>
            <a:r>
              <a:rPr lang="en-GB" smtClean="0"/>
              <a:t/>
            </a:r>
            <a:br>
              <a:rPr lang="en-GB" smtClean="0"/>
            </a:br>
            <a:r>
              <a:rPr lang="en-GB" i="1" smtClean="0"/>
              <a:t>plur. </a:t>
            </a:r>
            <a:r>
              <a:rPr lang="en-GB" b="1" smtClean="0"/>
              <a:t>hypotheses </a:t>
            </a:r>
            <a:r>
              <a:rPr lang="en-GB" smtClean="0"/>
              <a:t>(heye- poth -uh-seez) </a:t>
            </a:r>
          </a:p>
          <a:p>
            <a:pPr>
              <a:spcBef>
                <a:spcPct val="0"/>
              </a:spcBef>
            </a:pPr>
            <a:r>
              <a:rPr lang="en-GB" smtClean="0"/>
              <a:t>In science, a statement of a possible explanation for some natural phenomenon. A hypothesis is tested by drawing conclusions from it.</a:t>
            </a:r>
          </a:p>
          <a:p>
            <a:pPr>
              <a:spcBef>
                <a:spcPct val="0"/>
              </a:spcBef>
            </a:pPr>
            <a:endParaRPr lang="en-GB"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08947C-E7AE-4291-9DC2-FF35C03D5170}" type="slidenum">
              <a:rPr lang="en-GB"/>
              <a:pPr fontAlgn="base">
                <a:spcBef>
                  <a:spcPct val="0"/>
                </a:spcBef>
                <a:spcAft>
                  <a:spcPct val="0"/>
                </a:spcAft>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Hypothesis 1 - </a:t>
            </a:r>
            <a:r>
              <a:rPr lang="en-GB" smtClean="0"/>
              <a:t>Squirrel monkeys will be the initiators of associations, however the capuchins will be dominant over the squirrel monkeys.</a:t>
            </a:r>
          </a:p>
          <a:p>
            <a:pPr>
              <a:spcBef>
                <a:spcPct val="0"/>
              </a:spcBef>
            </a:pPr>
            <a:endParaRPr lang="en-GB" b="1" smtClean="0"/>
          </a:p>
          <a:p>
            <a:pPr>
              <a:spcBef>
                <a:spcPct val="0"/>
              </a:spcBef>
            </a:pPr>
            <a:r>
              <a:rPr lang="en-GB" b="1" smtClean="0"/>
              <a:t>tested by</a:t>
            </a:r>
          </a:p>
          <a:p>
            <a:pPr>
              <a:spcBef>
                <a:spcPct val="0"/>
              </a:spcBef>
            </a:pPr>
            <a:endParaRPr lang="en-GB" smtClean="0"/>
          </a:p>
          <a:p>
            <a:pPr>
              <a:spcBef>
                <a:spcPct val="0"/>
              </a:spcBef>
            </a:pPr>
            <a:r>
              <a:rPr lang="en-GB" smtClean="0"/>
              <a:t>Comparing enclosure use (inside &amp; outside, as well as height) when housed as single vs mixed species group, also the directions of the associations. (I.e. If squirrel monkeys were outside then would capuchins then go outside as well?).</a:t>
            </a:r>
          </a:p>
          <a:p>
            <a:pPr>
              <a:spcBef>
                <a:spcPct val="0"/>
              </a:spcBef>
            </a:pPr>
            <a:endParaRPr lang="en-GB"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9BD54C-DE81-4B98-B9F6-60088033C835}" type="slidenum">
              <a:rPr lang="en-GB"/>
              <a:pPr fontAlgn="base">
                <a:spcBef>
                  <a:spcPct val="0"/>
                </a:spcBef>
                <a:spcAft>
                  <a:spcPct val="0"/>
                </a:spcAft>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Hypothesis 2 - </a:t>
            </a:r>
            <a:r>
              <a:rPr lang="en-GB" smtClean="0"/>
              <a:t>A change in the enclosure design will have a positive effect on the relationship between the two species.</a:t>
            </a:r>
          </a:p>
          <a:p>
            <a:pPr>
              <a:spcBef>
                <a:spcPct val="0"/>
              </a:spcBef>
            </a:pPr>
            <a:r>
              <a:rPr lang="en-GB" b="1" smtClean="0"/>
              <a:t> </a:t>
            </a:r>
          </a:p>
          <a:p>
            <a:pPr>
              <a:spcBef>
                <a:spcPct val="0"/>
              </a:spcBef>
            </a:pPr>
            <a:r>
              <a:rPr lang="en-GB" b="1" smtClean="0"/>
              <a:t>Tested by</a:t>
            </a:r>
          </a:p>
          <a:p>
            <a:pPr>
              <a:spcBef>
                <a:spcPct val="0"/>
              </a:spcBef>
            </a:pPr>
            <a:endParaRPr lang="en-GB" smtClean="0"/>
          </a:p>
          <a:p>
            <a:pPr>
              <a:spcBef>
                <a:spcPct val="0"/>
              </a:spcBef>
            </a:pPr>
            <a:r>
              <a:rPr lang="en-GB" smtClean="0"/>
              <a:t>Behavioural measures = Positive (affiliative) , negative  (aggressive) and neutral interactions between the two species before and after the change.</a:t>
            </a:r>
          </a:p>
          <a:p>
            <a:pPr>
              <a:spcBef>
                <a:spcPct val="0"/>
              </a:spcBef>
            </a:pPr>
            <a:endParaRPr lang="en-GB" smtClean="0"/>
          </a:p>
          <a:p>
            <a:pPr>
              <a:spcBef>
                <a:spcPct val="0"/>
              </a:spcBef>
            </a:pPr>
            <a:r>
              <a:rPr lang="en-GB" b="1" smtClean="0"/>
              <a:t>Research design = </a:t>
            </a:r>
            <a:r>
              <a:rPr lang="en-GB" smtClean="0"/>
              <a:t>Observational and experimental as the authors altered the conditions of their study groups.</a:t>
            </a:r>
          </a:p>
          <a:p>
            <a:pPr>
              <a:spcBef>
                <a:spcPct val="0"/>
              </a:spcBef>
            </a:pPr>
            <a:endParaRPr lang="en-GB" smtClean="0"/>
          </a:p>
          <a:p>
            <a:pPr>
              <a:spcBef>
                <a:spcPct val="0"/>
              </a:spcBef>
            </a:pPr>
            <a:r>
              <a:rPr lang="en-GB" smtClean="0"/>
              <a:t>Also included in this section is a bit about where and what you are studying – For zoo studies this would be Housing and Husbandry and the study subjects.</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87C8B3-0089-4C6C-8595-F2EA77DA8B1F}" type="slidenum">
              <a:rPr lang="en-GB"/>
              <a:pPr fontAlgn="base">
                <a:spcBef>
                  <a:spcPct val="0"/>
                </a:spcBef>
                <a:spcAft>
                  <a:spcPct val="0"/>
                </a:spcAft>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b="1" smtClean="0"/>
              <a:t>Ethogram  - An ethogram is "a comprehensive list, inventory, or description of the behaviour of an organism". </a:t>
            </a:r>
          </a:p>
          <a:p>
            <a:pPr>
              <a:spcBef>
                <a:spcPct val="0"/>
              </a:spcBef>
            </a:pPr>
            <a:endParaRPr lang="en-GB"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AFBC40-D57D-4725-85E5-DF423EBAC5CD}" type="slidenum">
              <a:rPr lang="en-GB"/>
              <a:pPr fontAlgn="base">
                <a:spcBef>
                  <a:spcPct val="0"/>
                </a:spcBef>
                <a:spcAft>
                  <a:spcPct val="0"/>
                </a:spcAft>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Look out for the busy squirrel monkey pics in the top right corner. This means there is a linking activity for the students to do at home or as a class activity</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D69CC-21EE-4802-8114-22DBCEF43F03}" type="slidenum">
              <a:rPr lang="en-GB"/>
              <a:pPr fontAlgn="base">
                <a:spcBef>
                  <a:spcPct val="0"/>
                </a:spcBef>
                <a:spcAft>
                  <a:spcPct val="0"/>
                </a:spcAft>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is a portion of an ethogram which </a:t>
            </a:r>
            <a:r>
              <a:rPr lang="en-GB" b="1" smtClean="0"/>
              <a:t>COULD</a:t>
            </a:r>
            <a:r>
              <a:rPr lang="en-GB" smtClean="0"/>
              <a:t> relate to this particular study, </a:t>
            </a:r>
            <a:r>
              <a:rPr lang="en-GB" b="1" smtClean="0"/>
              <a:t>NOT</a:t>
            </a:r>
            <a:r>
              <a:rPr lang="en-GB" smtClean="0"/>
              <a:t> the one that was used, that one is more detailed.</a:t>
            </a:r>
          </a:p>
          <a:p>
            <a:pPr>
              <a:spcBef>
                <a:spcPct val="0"/>
              </a:spcBef>
            </a:pPr>
            <a:endParaRPr lang="en-GB" smtClean="0"/>
          </a:p>
          <a:p>
            <a:pPr>
              <a:spcBef>
                <a:spcPct val="0"/>
              </a:spcBef>
            </a:pPr>
            <a:r>
              <a:rPr lang="en-GB" smtClean="0"/>
              <a:t>Ask the students what behaviours may be ‘missing’ not included.</a:t>
            </a:r>
          </a:p>
          <a:p>
            <a:pPr>
              <a:spcBef>
                <a:spcPct val="0"/>
              </a:spcBef>
            </a:pPr>
            <a:r>
              <a:rPr lang="en-GB" smtClean="0"/>
              <a:t>E.g. that may be of importance, vocalisations, facial expressions, courtship</a:t>
            </a:r>
          </a:p>
          <a:p>
            <a:pPr>
              <a:spcBef>
                <a:spcPct val="0"/>
              </a:spcBef>
            </a:pPr>
            <a:endParaRPr lang="en-GB" smtClean="0"/>
          </a:p>
          <a:p>
            <a:pPr>
              <a:spcBef>
                <a:spcPct val="0"/>
              </a:spcBef>
            </a:pPr>
            <a:r>
              <a:rPr lang="en-GB" smtClean="0"/>
              <a:t>Use the video (Design an Ethogram) to create a portionof a general capuchin ethogram for a study that wants to look at the variety of behaviours that capuchins do. (There is a teacher’s support spreadsheet document for this activity)</a:t>
            </a:r>
          </a:p>
          <a:p>
            <a:pPr>
              <a:spcBef>
                <a:spcPct val="0"/>
              </a:spcBef>
            </a:pPr>
            <a:endParaRPr lang="en-GB" smtClean="0"/>
          </a:p>
          <a:p>
            <a:pPr>
              <a:spcBef>
                <a:spcPct val="0"/>
              </a:spcBef>
            </a:pPr>
            <a:r>
              <a:rPr lang="en-GB" smtClean="0"/>
              <a:t>Never use the same word in your definition as the category of behaviour. Example, category term = sleeping, definition should not include the word sleep or sleeping. Sleeping – monkey is asleep.</a:t>
            </a:r>
          </a:p>
          <a:p>
            <a:pPr>
              <a:spcBef>
                <a:spcPct val="0"/>
              </a:spcBef>
            </a:pPr>
            <a:endParaRPr lang="en-GB" smtClean="0"/>
          </a:p>
          <a:p>
            <a:pPr>
              <a:spcBef>
                <a:spcPct val="0"/>
              </a:spcBef>
            </a:pPr>
            <a:endParaRPr lang="en-GB" smtClean="0"/>
          </a:p>
          <a:p>
            <a:pPr>
              <a:spcBef>
                <a:spcPct val="0"/>
              </a:spcBef>
            </a:pPr>
            <a:endParaRPr lang="en-GB"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65B73C-5B24-4146-AFA4-A2FFC314BAC8}" type="slidenum">
              <a:rPr lang="en-GB"/>
              <a:pPr fontAlgn="base">
                <a:spcBef>
                  <a:spcPct val="0"/>
                </a:spcBef>
                <a:spcAft>
                  <a:spcPct val="0"/>
                </a:spcAft>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 can download the videos from vimeo if you wish to embed them into your power point for use in the classroom. However they were not embedded here, to keep the file size down.</a:t>
            </a:r>
          </a:p>
          <a:p>
            <a:pPr>
              <a:spcBef>
                <a:spcPct val="0"/>
              </a:spcBef>
            </a:pPr>
            <a:endParaRPr lang="en-GB" smtClean="0"/>
          </a:p>
          <a:p>
            <a:pPr>
              <a:spcBef>
                <a:spcPct val="0"/>
              </a:spcBef>
            </a:pPr>
            <a:r>
              <a:rPr lang="en-GB" smtClean="0"/>
              <a:t>Please note videos should be shown in the manner in which they were filmed and no video editing is permitted to the Living Links video files.</a:t>
            </a:r>
          </a:p>
          <a:p>
            <a:pPr>
              <a:spcBef>
                <a:spcPct val="0"/>
              </a:spcBef>
            </a:pPr>
            <a:endParaRPr lang="en-GB" smtClean="0"/>
          </a:p>
          <a:p>
            <a:pPr>
              <a:spcBef>
                <a:spcPct val="0"/>
              </a:spcBef>
            </a:pPr>
            <a:r>
              <a:rPr lang="en-GB" smtClean="0"/>
              <a:t>See the excel sheet in Teachers Guide for a description of the behaviours in the video.</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7DF271-FC32-4900-8075-6BAFA3A959F1}" type="slidenum">
              <a:rPr lang="en-GB"/>
              <a:pPr fontAlgn="base">
                <a:spcBef>
                  <a:spcPct val="0"/>
                </a:spcBef>
                <a:spcAft>
                  <a:spcPct val="0"/>
                </a:spcAft>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i="1" smtClean="0"/>
              <a:t>picture of a dominant male chimpanzee  Qafzeh</a:t>
            </a:r>
          </a:p>
          <a:p>
            <a:pPr>
              <a:spcBef>
                <a:spcPct val="0"/>
              </a:spcBef>
            </a:pPr>
            <a:endParaRPr lang="en-GB" b="1" i="1" smtClean="0"/>
          </a:p>
          <a:p>
            <a:pPr>
              <a:spcBef>
                <a:spcPct val="0"/>
              </a:spcBef>
            </a:pPr>
            <a:r>
              <a:rPr lang="en-GB" b="1" smtClean="0"/>
              <a:t>Focal </a:t>
            </a:r>
            <a:r>
              <a:rPr lang="en-GB" smtClean="0"/>
              <a:t>provides detailed information about an individual (or several individuals if observed consecutively) as they are kept constantly under observation for a certain period of time and their behaviour recorded. So if you were interested in general activity and number of aggressive interactions then this would be fine.</a:t>
            </a:r>
          </a:p>
          <a:p>
            <a:pPr>
              <a:spcBef>
                <a:spcPct val="0"/>
              </a:spcBef>
            </a:pPr>
            <a:r>
              <a:rPr lang="en-GB" b="1" smtClean="0"/>
              <a:t>Scan sampling </a:t>
            </a:r>
            <a:r>
              <a:rPr lang="en-GB" smtClean="0"/>
              <a:t>is when you record the behaviour of all individuals in consecutive order at any one period of time (e.g. every 10 minutes). It is good for determining the general activity (or location) of a group, but may miss short events such as aggression that do not occur on the predetermined scan</a:t>
            </a:r>
          </a:p>
          <a:p>
            <a:pPr>
              <a:spcBef>
                <a:spcPct val="0"/>
              </a:spcBef>
            </a:pPr>
            <a:endParaRPr lang="en-GB" smtClean="0"/>
          </a:p>
          <a:p>
            <a:pPr>
              <a:spcBef>
                <a:spcPct val="0"/>
              </a:spcBef>
            </a:pPr>
            <a:r>
              <a:rPr lang="en-GB" smtClean="0"/>
              <a:t>An example that can be used in class, is to determine how many students are alert and paying attention and/or yawning. Scan would be good to get % of those alert, but likely miss any yawns. Only focals would reliably catch yawns (if they occur at all in such an interesting class) as rare and short duration events.</a:t>
            </a:r>
          </a:p>
          <a:p>
            <a:pPr>
              <a:spcBef>
                <a:spcPct val="0"/>
              </a:spcBef>
            </a:pPr>
            <a:endParaRPr lang="en-GB" b="1" i="1" smtClean="0"/>
          </a:p>
          <a:p>
            <a:pPr>
              <a:spcBef>
                <a:spcPct val="0"/>
              </a:spcBef>
            </a:pPr>
            <a:r>
              <a:rPr lang="en-GB" b="1" smtClean="0"/>
              <a:t>EXAMPLES</a:t>
            </a:r>
          </a:p>
          <a:p>
            <a:pPr>
              <a:spcBef>
                <a:spcPct val="0"/>
              </a:spcBef>
            </a:pPr>
            <a:endParaRPr lang="en-GB" b="1" smtClean="0"/>
          </a:p>
          <a:p>
            <a:pPr>
              <a:spcBef>
                <a:spcPct val="0"/>
              </a:spcBef>
            </a:pPr>
            <a:r>
              <a:rPr lang="en-GB" b="1" smtClean="0"/>
              <a:t>FOCAL</a:t>
            </a:r>
          </a:p>
          <a:p>
            <a:pPr>
              <a:spcBef>
                <a:spcPct val="0"/>
              </a:spcBef>
            </a:pPr>
            <a:endParaRPr lang="en-GB" smtClean="0"/>
          </a:p>
          <a:p>
            <a:pPr>
              <a:spcBef>
                <a:spcPct val="0"/>
              </a:spcBef>
            </a:pPr>
            <a:r>
              <a:rPr lang="en-GB" smtClean="0"/>
              <a:t>If you were doing a dominance study, and you were most interested in observing the dominant male in the group, and how the others interact with him, then you may just want to study his behaviours for the entirety of your study.</a:t>
            </a:r>
          </a:p>
          <a:p>
            <a:pPr>
              <a:spcBef>
                <a:spcPct val="0"/>
              </a:spcBef>
            </a:pPr>
            <a:endParaRPr lang="en-GB" smtClean="0"/>
          </a:p>
          <a:p>
            <a:pPr>
              <a:spcBef>
                <a:spcPct val="0"/>
              </a:spcBef>
            </a:pPr>
            <a:r>
              <a:rPr lang="en-GB" smtClean="0"/>
              <a:t>Or you may want to study all the males in the group, but you still wish to do it in a focal sampling method. You would focal one individual for an observation set then move on to the next one.</a:t>
            </a:r>
          </a:p>
          <a:p>
            <a:pPr>
              <a:spcBef>
                <a:spcPct val="0"/>
              </a:spcBef>
            </a:pPr>
            <a:endParaRPr lang="en-GB" smtClean="0"/>
          </a:p>
          <a:p>
            <a:pPr>
              <a:spcBef>
                <a:spcPct val="0"/>
              </a:spcBef>
            </a:pPr>
            <a:r>
              <a:rPr lang="en-GB" b="1" smtClean="0"/>
              <a:t>SCAN</a:t>
            </a:r>
          </a:p>
          <a:p>
            <a:pPr>
              <a:spcBef>
                <a:spcPct val="0"/>
              </a:spcBef>
            </a:pPr>
            <a:endParaRPr lang="en-GB" smtClean="0"/>
          </a:p>
          <a:p>
            <a:pPr>
              <a:spcBef>
                <a:spcPct val="0"/>
              </a:spcBef>
            </a:pPr>
            <a:r>
              <a:rPr lang="en-GB" smtClean="0"/>
              <a:t>You may wish to know what all the individuals, male and female are doing in the group. How are they interacting with each other or the enclosure. In this case you would scan and record all behaviours of the group. Depending on your question and hypothesis, identifying individuals may/may not be important to you (i.e. males/females, young/old etc)</a:t>
            </a:r>
          </a:p>
          <a:p>
            <a:pPr>
              <a:spcBef>
                <a:spcPct val="0"/>
              </a:spcBef>
            </a:pPr>
            <a:endParaRPr lang="en-GB" smtClean="0"/>
          </a:p>
          <a:p>
            <a:pPr>
              <a:spcBef>
                <a:spcPct val="0"/>
              </a:spcBef>
            </a:pPr>
            <a:endParaRPr lang="en-GB" b="1" smtClean="0"/>
          </a:p>
          <a:p>
            <a:pPr>
              <a:spcBef>
                <a:spcPct val="0"/>
              </a:spcBef>
            </a:pPr>
            <a:r>
              <a:rPr lang="en-GB" b="1" smtClean="0"/>
              <a:t>There are pros and cons for each type of method. You may discuss these with the class.</a:t>
            </a:r>
          </a:p>
          <a:p>
            <a:pPr>
              <a:spcBef>
                <a:spcPct val="0"/>
              </a:spcBef>
            </a:pPr>
            <a:endParaRPr lang="en-GB" b="1" smtClean="0"/>
          </a:p>
          <a:p>
            <a:pPr>
              <a:spcBef>
                <a:spcPct val="0"/>
              </a:spcBef>
            </a:pPr>
            <a:r>
              <a:rPr lang="en-GB" b="1" smtClean="0"/>
              <a:t>Cons of methods</a:t>
            </a:r>
          </a:p>
          <a:p>
            <a:pPr>
              <a:spcBef>
                <a:spcPct val="0"/>
              </a:spcBef>
            </a:pPr>
            <a:endParaRPr lang="en-GB" smtClean="0"/>
          </a:p>
          <a:p>
            <a:pPr>
              <a:spcBef>
                <a:spcPct val="0"/>
              </a:spcBef>
            </a:pPr>
            <a:r>
              <a:rPr lang="en-GB" b="1" smtClean="0"/>
              <a:t>Focal Problem - </a:t>
            </a:r>
            <a:r>
              <a:rPr lang="en-GB" smtClean="0"/>
              <a:t>Individual disappears from view</a:t>
            </a:r>
          </a:p>
          <a:p>
            <a:pPr>
              <a:spcBef>
                <a:spcPct val="0"/>
              </a:spcBef>
            </a:pPr>
            <a:r>
              <a:rPr lang="en-GB" b="1" smtClean="0"/>
              <a:t>Scan Problem</a:t>
            </a:r>
            <a:r>
              <a:rPr lang="en-US" b="1" smtClean="0"/>
              <a:t> - </a:t>
            </a:r>
            <a:r>
              <a:rPr lang="en-GB" smtClean="0">
                <a:solidFill>
                  <a:srgbClr val="FFFFFF"/>
                </a:solidFill>
                <a:latin typeface="Papyrus" pitchFamily="66" charset="0"/>
              </a:rPr>
              <a:t>might not catch all behaviours if the group size is large </a:t>
            </a:r>
          </a:p>
          <a:p>
            <a:pPr>
              <a:spcBef>
                <a:spcPct val="0"/>
              </a:spcBef>
            </a:pPr>
            <a:r>
              <a:rPr lang="en-GB" smtClean="0">
                <a:solidFill>
                  <a:srgbClr val="FFFFFF"/>
                </a:solidFill>
                <a:latin typeface="Papyrus" pitchFamily="66" charset="0"/>
              </a:rPr>
              <a:t>– different types of scans (individual is either recorded or not)</a:t>
            </a:r>
          </a:p>
          <a:p>
            <a:pPr>
              <a:spcBef>
                <a:spcPct val="0"/>
              </a:spcBef>
            </a:pPr>
            <a:endParaRPr lang="en-GB" smtClean="0">
              <a:solidFill>
                <a:srgbClr val="FFFFFF"/>
              </a:solidFill>
              <a:latin typeface="Papyrus" pitchFamily="66" charset="0"/>
            </a:endParaRPr>
          </a:p>
          <a:p>
            <a:pPr>
              <a:spcBef>
                <a:spcPct val="0"/>
              </a:spcBef>
            </a:pPr>
            <a:r>
              <a:rPr lang="en-GB" b="1" smtClean="0">
                <a:solidFill>
                  <a:srgbClr val="FFFFFF"/>
                </a:solidFill>
                <a:latin typeface="Papyrus" pitchFamily="66" charset="0"/>
              </a:rPr>
              <a:t>Pros of methods</a:t>
            </a:r>
          </a:p>
          <a:p>
            <a:pPr>
              <a:spcBef>
                <a:spcPct val="0"/>
              </a:spcBef>
            </a:pPr>
            <a:endParaRPr lang="en-GB" smtClean="0"/>
          </a:p>
          <a:p>
            <a:pPr>
              <a:spcBef>
                <a:spcPct val="0"/>
              </a:spcBef>
            </a:pPr>
            <a:r>
              <a:rPr lang="en-GB" b="1" smtClean="0"/>
              <a:t>Focal pro – </a:t>
            </a:r>
            <a:r>
              <a:rPr lang="en-GB" smtClean="0"/>
              <a:t>You will be able to obtain a good picture of one individuals behaviour and is ideal for recording animal states.</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EAA80E-2EF6-4B0B-804D-FD65BFEE67D4}" type="slidenum">
              <a:rPr lang="en-GB"/>
              <a:pPr fontAlgn="base">
                <a:spcBef>
                  <a:spcPct val="0"/>
                </a:spcBef>
                <a:spcAft>
                  <a:spcPct val="0"/>
                </a:spcAft>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Decide what is important to your hypotheses. The animals’ states? Or events?</a:t>
            </a:r>
          </a:p>
          <a:p>
            <a:pPr>
              <a:spcBef>
                <a:spcPct val="0"/>
              </a:spcBef>
            </a:pPr>
            <a:endParaRPr lang="en-GB" smtClean="0"/>
          </a:p>
          <a:p>
            <a:pPr>
              <a:spcBef>
                <a:spcPct val="0"/>
              </a:spcBef>
            </a:pPr>
            <a:r>
              <a:rPr lang="en-GB" smtClean="0"/>
              <a:t>Many examples can be used to illustrate the differences between States and Events</a:t>
            </a:r>
          </a:p>
          <a:p>
            <a:pPr>
              <a:spcBef>
                <a:spcPct val="0"/>
              </a:spcBef>
            </a:pPr>
            <a:endParaRPr lang="en-GB" smtClean="0"/>
          </a:p>
          <a:p>
            <a:pPr>
              <a:spcBef>
                <a:spcPct val="0"/>
              </a:spcBef>
            </a:pPr>
            <a:r>
              <a:rPr lang="en-GB" smtClean="0"/>
              <a:t>Ask students to give you examples before you click ahead for them to appear.</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B69B62-590A-4AD6-A4F3-D792A5B1C4D5}" type="slidenum">
              <a:rPr lang="en-GB"/>
              <a:pPr fontAlgn="base">
                <a:spcBef>
                  <a:spcPct val="0"/>
                </a:spcBef>
                <a:spcAft>
                  <a:spcPct val="0"/>
                </a:spcAft>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 can get student to shout out what Popeye is doing, on a continuous basis – play by play</a:t>
            </a:r>
          </a:p>
          <a:p>
            <a:pPr>
              <a:spcBef>
                <a:spcPct val="0"/>
              </a:spcBef>
            </a:pPr>
            <a:endParaRPr lang="en-GB" smtClean="0"/>
          </a:p>
          <a:p>
            <a:pPr>
              <a:spcBef>
                <a:spcPct val="0"/>
              </a:spcBef>
            </a:pPr>
            <a:r>
              <a:rPr lang="en-GB" smtClean="0"/>
              <a:t>http://www.living-links.org/resources/materials-for-teachers/measuring-behaviour-lesson-plan/ </a:t>
            </a:r>
          </a:p>
          <a:p>
            <a:pPr>
              <a:spcBef>
                <a:spcPct val="0"/>
              </a:spcBef>
            </a:pPr>
            <a:endParaRPr lang="en-GB" smtClean="0"/>
          </a:p>
          <a:p>
            <a:pPr>
              <a:spcBef>
                <a:spcPct val="0"/>
              </a:spcBef>
            </a:pPr>
            <a:r>
              <a:rPr lang="en-GB" smtClean="0"/>
              <a:t>Screen shot only. Click on the link to bring you to the video for use.</a:t>
            </a:r>
          </a:p>
          <a:p>
            <a:pPr>
              <a:spcBef>
                <a:spcPct val="0"/>
              </a:spcBef>
            </a:pPr>
            <a:endParaRPr lang="en-GB" smtClean="0"/>
          </a:p>
          <a:p>
            <a:pPr>
              <a:spcBef>
                <a:spcPct val="0"/>
              </a:spcBef>
            </a:pPr>
            <a:r>
              <a:rPr lang="en-GB" smtClean="0"/>
              <a:t>Vimeo link – http://vimeo.com/channels/livinglinks/13796260 </a:t>
            </a:r>
          </a:p>
          <a:p>
            <a:pPr>
              <a:spcBef>
                <a:spcPct val="0"/>
              </a:spcBef>
            </a:pPr>
            <a:endParaRPr lang="en-GB" smtClean="0"/>
          </a:p>
          <a:p>
            <a:pPr>
              <a:spcBef>
                <a:spcPct val="0"/>
              </a:spcBef>
            </a:pPr>
            <a:r>
              <a:rPr lang="en-GB" smtClean="0"/>
              <a:t>You may also download these video from vimeo onto your personal computers for use away from the internet.</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16DA2-ACC4-4073-BA16-CD6A6C8FAA1F}" type="slidenum">
              <a:rPr lang="en-GB"/>
              <a:pPr fontAlgn="base">
                <a:spcBef>
                  <a:spcPct val="0"/>
                </a:spcBef>
                <a:spcAft>
                  <a:spcPct val="0"/>
                </a:spcAft>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http://www.living-links.org/resources/materials-for-teachers/measuring-behaviour-lesson-plan/</a:t>
            </a:r>
          </a:p>
          <a:p>
            <a:pPr>
              <a:spcBef>
                <a:spcPct val="0"/>
              </a:spcBef>
            </a:pPr>
            <a:endParaRPr lang="en-GB" dirty="0" smtClean="0"/>
          </a:p>
          <a:p>
            <a:pPr>
              <a:spcBef>
                <a:spcPct val="0"/>
              </a:spcBef>
            </a:pPr>
            <a:r>
              <a:rPr lang="en-GB" dirty="0" err="1" smtClean="0"/>
              <a:t>Vimeo</a:t>
            </a:r>
            <a:r>
              <a:rPr lang="en-GB" dirty="0" smtClean="0"/>
              <a:t> - http://vimeo.com/45246079</a:t>
            </a:r>
          </a:p>
          <a:p>
            <a:pPr>
              <a:spcBef>
                <a:spcPct val="0"/>
              </a:spcBef>
            </a:pPr>
            <a:endParaRPr lang="en-GB" dirty="0" smtClean="0"/>
          </a:p>
          <a:p>
            <a:pPr>
              <a:spcBef>
                <a:spcPct val="0"/>
              </a:spcBef>
            </a:pPr>
            <a:r>
              <a:rPr lang="en-GB" dirty="0" smtClean="0"/>
              <a:t>Try doing at 1 minute intervals and get the students to shout out what the group is doing, how many in what activity.</a:t>
            </a:r>
          </a:p>
          <a:p>
            <a:pPr>
              <a:spcBef>
                <a:spcPct val="0"/>
              </a:spcBef>
            </a:pPr>
            <a:endParaRPr lang="en-GB" dirty="0" smtClean="0"/>
          </a:p>
          <a:p>
            <a:pPr>
              <a:spcBef>
                <a:spcPct val="0"/>
              </a:spcBef>
            </a:pPr>
            <a:r>
              <a:rPr lang="en-GB" dirty="0" smtClean="0"/>
              <a:t>Ensure the scan is systemised by scanning from left to right.</a:t>
            </a:r>
          </a:p>
          <a:p>
            <a:pPr>
              <a:spcBef>
                <a:spcPct val="0"/>
              </a:spcBef>
            </a:pPr>
            <a:endParaRPr lang="en-GB"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04CC85-E43D-43B1-BEEF-D76A494E7A83}" type="slidenum">
              <a:rPr lang="en-GB"/>
              <a:pPr fontAlgn="base">
                <a:spcBef>
                  <a:spcPct val="0"/>
                </a:spcBef>
                <a:spcAft>
                  <a:spcPct val="0"/>
                </a:spcAft>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b="1" dirty="0" smtClean="0">
                <a:cs typeface="Calibri" pitchFamily="34" charset="0"/>
              </a:rPr>
              <a:t>Note</a:t>
            </a:r>
            <a:r>
              <a:rPr lang="en-GB" dirty="0" smtClean="0">
                <a:cs typeface="Calibri" pitchFamily="34" charset="0"/>
              </a:rPr>
              <a:t> - </a:t>
            </a:r>
            <a:r>
              <a:rPr lang="en-GB" dirty="0" smtClean="0"/>
              <a:t>Time sampling (also called point sampling, also called instantaneous sampling). Sometimes these terms are all used interchangeably.</a:t>
            </a:r>
            <a:endParaRPr lang="en-GB" dirty="0" smtClean="0">
              <a:cs typeface="Calibri" pitchFamily="34" charset="0"/>
            </a:endParaRPr>
          </a:p>
          <a:p>
            <a:pPr fontAlgn="auto">
              <a:spcBef>
                <a:spcPts val="0"/>
              </a:spcBef>
              <a:spcAft>
                <a:spcPts val="0"/>
              </a:spcAft>
              <a:defRPr/>
            </a:pPr>
            <a:endParaRPr lang="en-GB" dirty="0" smtClean="0">
              <a:cs typeface="Calibri" pitchFamily="34" charset="0"/>
            </a:endParaRPr>
          </a:p>
          <a:p>
            <a:pPr fontAlgn="auto">
              <a:spcBef>
                <a:spcPts val="0"/>
              </a:spcBef>
              <a:spcAft>
                <a:spcPts val="0"/>
              </a:spcAft>
              <a:defRPr/>
            </a:pPr>
            <a:r>
              <a:rPr lang="en-GB" dirty="0" smtClean="0">
                <a:cs typeface="Calibri" pitchFamily="34" charset="0"/>
              </a:rPr>
              <a:t>If you let the students shout out what Popeye was doing as a play by play then you could explain that this was an </a:t>
            </a:r>
            <a:r>
              <a:rPr lang="en-GB" b="1" dirty="0" smtClean="0">
                <a:cs typeface="Calibri" pitchFamily="34" charset="0"/>
              </a:rPr>
              <a:t>ad lib </a:t>
            </a:r>
            <a:r>
              <a:rPr lang="en-GB" dirty="0" smtClean="0">
                <a:cs typeface="Calibri" pitchFamily="34" charset="0"/>
              </a:rPr>
              <a:t>and </a:t>
            </a:r>
            <a:r>
              <a:rPr lang="en-GB" b="1" dirty="0" smtClean="0">
                <a:cs typeface="Calibri" pitchFamily="34" charset="0"/>
              </a:rPr>
              <a:t>continuous </a:t>
            </a:r>
            <a:r>
              <a:rPr lang="en-GB" dirty="0" smtClean="0">
                <a:cs typeface="Calibri" pitchFamily="34" charset="0"/>
              </a:rPr>
              <a:t>way of sampling.</a:t>
            </a:r>
          </a:p>
          <a:p>
            <a:pPr fontAlgn="auto">
              <a:spcBef>
                <a:spcPts val="0"/>
              </a:spcBef>
              <a:spcAft>
                <a:spcPts val="0"/>
              </a:spcAft>
              <a:defRPr/>
            </a:pPr>
            <a:endParaRPr lang="en-GB" dirty="0" smtClean="0">
              <a:cs typeface="Calibri" pitchFamily="34" charset="0"/>
            </a:endParaRPr>
          </a:p>
          <a:p>
            <a:pPr fontAlgn="auto">
              <a:spcBef>
                <a:spcPts val="0"/>
              </a:spcBef>
              <a:spcAft>
                <a:spcPts val="0"/>
              </a:spcAft>
              <a:defRPr/>
            </a:pPr>
            <a:r>
              <a:rPr lang="en-GB" dirty="0" smtClean="0">
                <a:cs typeface="Calibri" pitchFamily="34" charset="0"/>
              </a:rPr>
              <a:t>If you let the students shout out what the group of chimps were doing at 1 minute intervals you can explain this is an </a:t>
            </a:r>
            <a:r>
              <a:rPr lang="en-GB" b="1" dirty="0" smtClean="0">
                <a:cs typeface="Calibri" pitchFamily="34" charset="0"/>
              </a:rPr>
              <a:t>instantaneous time sampling </a:t>
            </a:r>
            <a:r>
              <a:rPr lang="en-GB" dirty="0" smtClean="0">
                <a:cs typeface="Calibri" pitchFamily="34" charset="0"/>
              </a:rPr>
              <a:t>method of </a:t>
            </a:r>
            <a:r>
              <a:rPr lang="en-GB" b="1" dirty="0" smtClean="0">
                <a:cs typeface="Calibri" pitchFamily="34" charset="0"/>
              </a:rPr>
              <a:t>scanning</a:t>
            </a:r>
            <a:r>
              <a:rPr lang="en-GB" dirty="0" smtClean="0">
                <a:cs typeface="Calibri" pitchFamily="34" charset="0"/>
              </a:rPr>
              <a:t> the group’s behaviours.</a:t>
            </a:r>
          </a:p>
          <a:p>
            <a:pPr fontAlgn="auto">
              <a:spcBef>
                <a:spcPts val="0"/>
              </a:spcBef>
              <a:spcAft>
                <a:spcPts val="0"/>
              </a:spcAft>
              <a:defRPr/>
            </a:pPr>
            <a:endParaRPr lang="en-GB" dirty="0" smtClean="0"/>
          </a:p>
          <a:p>
            <a:pPr fontAlgn="auto">
              <a:spcBef>
                <a:spcPts val="0"/>
              </a:spcBef>
              <a:spcAft>
                <a:spcPts val="0"/>
              </a:spcAft>
              <a:defRPr/>
            </a:pPr>
            <a:r>
              <a:rPr lang="en-GB" dirty="0" smtClean="0"/>
              <a:t>For another example of </a:t>
            </a:r>
            <a:r>
              <a:rPr lang="en-GB" b="1" dirty="0" smtClean="0"/>
              <a:t>time sampling</a:t>
            </a:r>
            <a:r>
              <a:rPr lang="en-GB" dirty="0" smtClean="0"/>
              <a:t> you can also go back to the Popeye video and ask them to say his behaviour at 15 or 30 sec intervals.</a:t>
            </a:r>
          </a:p>
          <a:p>
            <a:pPr fontAlgn="auto">
              <a:spcBef>
                <a:spcPts val="0"/>
              </a:spcBef>
              <a:spcAft>
                <a:spcPts val="0"/>
              </a:spcAft>
              <a:defRPr/>
            </a:pPr>
            <a:endParaRPr lang="en-GB" dirty="0" smtClean="0">
              <a:cs typeface="Calibri" pitchFamily="34" charset="0"/>
            </a:endParaRPr>
          </a:p>
          <a:p>
            <a:pPr fontAlgn="auto">
              <a:spcBef>
                <a:spcPts val="0"/>
              </a:spcBef>
              <a:spcAft>
                <a:spcPts val="0"/>
              </a:spcAft>
              <a:defRPr/>
            </a:pPr>
            <a:r>
              <a:rPr lang="en-GB" b="1" dirty="0" smtClean="0">
                <a:cs typeface="Calibri" pitchFamily="34" charset="0"/>
              </a:rPr>
              <a:t>Discussion</a:t>
            </a:r>
          </a:p>
          <a:p>
            <a:pPr fontAlgn="auto">
              <a:spcBef>
                <a:spcPts val="0"/>
              </a:spcBef>
              <a:spcAft>
                <a:spcPts val="0"/>
              </a:spcAft>
              <a:defRPr/>
            </a:pPr>
            <a:endParaRPr lang="en-GB" b="1" dirty="0" smtClean="0">
              <a:cs typeface="Calibri" pitchFamily="34" charset="0"/>
            </a:endParaRPr>
          </a:p>
          <a:p>
            <a:pPr fontAlgn="auto">
              <a:spcBef>
                <a:spcPts val="0"/>
              </a:spcBef>
              <a:spcAft>
                <a:spcPts val="0"/>
              </a:spcAft>
              <a:defRPr/>
            </a:pPr>
            <a:r>
              <a:rPr lang="en-GB" b="1" dirty="0" smtClean="0"/>
              <a:t>Pros and cons of methods</a:t>
            </a:r>
          </a:p>
          <a:p>
            <a:pPr fontAlgn="auto">
              <a:spcBef>
                <a:spcPts val="0"/>
              </a:spcBef>
              <a:spcAft>
                <a:spcPts val="0"/>
              </a:spcAft>
              <a:defRPr/>
            </a:pPr>
            <a:endParaRPr lang="en-GB" b="1" dirty="0" smtClean="0"/>
          </a:p>
          <a:p>
            <a:pPr fontAlgn="auto">
              <a:spcBef>
                <a:spcPts val="0"/>
              </a:spcBef>
              <a:spcAft>
                <a:spcPts val="0"/>
              </a:spcAft>
              <a:defRPr/>
            </a:pPr>
            <a:r>
              <a:rPr lang="en-GB" b="1" dirty="0" smtClean="0"/>
              <a:t>Ad lib</a:t>
            </a:r>
          </a:p>
          <a:p>
            <a:pPr fontAlgn="auto">
              <a:spcBef>
                <a:spcPts val="0"/>
              </a:spcBef>
              <a:spcAft>
                <a:spcPts val="0"/>
              </a:spcAft>
              <a:defRPr/>
            </a:pPr>
            <a:r>
              <a:rPr lang="en-GB" b="1" dirty="0" smtClean="0"/>
              <a:t>Pro – </a:t>
            </a:r>
            <a:r>
              <a:rPr lang="en-GB" dirty="0" smtClean="0"/>
              <a:t>good for preliminary observations</a:t>
            </a:r>
          </a:p>
          <a:p>
            <a:pPr fontAlgn="auto">
              <a:spcBef>
                <a:spcPts val="0"/>
              </a:spcBef>
              <a:spcAft>
                <a:spcPts val="0"/>
              </a:spcAft>
              <a:defRPr/>
            </a:pPr>
            <a:r>
              <a:rPr lang="en-GB" b="1" dirty="0" smtClean="0"/>
              <a:t>Con – </a:t>
            </a:r>
            <a:r>
              <a:rPr lang="en-GB" dirty="0" smtClean="0"/>
              <a:t>no systematic restraints </a:t>
            </a:r>
          </a:p>
          <a:p>
            <a:pPr fontAlgn="auto">
              <a:spcBef>
                <a:spcPts val="0"/>
              </a:spcBef>
              <a:spcAft>
                <a:spcPts val="0"/>
              </a:spcAft>
              <a:defRPr/>
            </a:pPr>
            <a:endParaRPr lang="en-GB" dirty="0" smtClean="0"/>
          </a:p>
          <a:p>
            <a:pPr fontAlgn="auto">
              <a:spcBef>
                <a:spcPts val="0"/>
              </a:spcBef>
              <a:spcAft>
                <a:spcPts val="0"/>
              </a:spcAft>
              <a:defRPr/>
            </a:pPr>
            <a:r>
              <a:rPr lang="en-GB" b="1" dirty="0" smtClean="0"/>
              <a:t>Continuous sampling</a:t>
            </a:r>
            <a:endParaRPr lang="en-GB" dirty="0" smtClean="0"/>
          </a:p>
          <a:p>
            <a:pPr fontAlgn="auto">
              <a:spcBef>
                <a:spcPts val="0"/>
              </a:spcBef>
              <a:spcAft>
                <a:spcPts val="0"/>
              </a:spcAft>
              <a:defRPr/>
            </a:pPr>
            <a:endParaRPr lang="en-GB" dirty="0" smtClean="0"/>
          </a:p>
          <a:p>
            <a:pPr fontAlgn="auto">
              <a:spcBef>
                <a:spcPts val="0"/>
              </a:spcBef>
              <a:spcAft>
                <a:spcPts val="0"/>
              </a:spcAft>
              <a:defRPr/>
            </a:pPr>
            <a:r>
              <a:rPr lang="en-GB" b="1" dirty="0" smtClean="0"/>
              <a:t>Cons - </a:t>
            </a:r>
            <a:r>
              <a:rPr lang="en-GB" dirty="0" smtClean="0"/>
              <a:t>very difficult on groups unless you have a team to help. Difficult to record when the animals change their behaviours very quickly (pic of monkeys chasing).</a:t>
            </a:r>
          </a:p>
          <a:p>
            <a:pPr fontAlgn="auto">
              <a:spcBef>
                <a:spcPts val="0"/>
              </a:spcBef>
              <a:spcAft>
                <a:spcPts val="0"/>
              </a:spcAft>
              <a:defRPr/>
            </a:pPr>
            <a:endParaRPr lang="en-GB" dirty="0" smtClean="0"/>
          </a:p>
          <a:p>
            <a:pPr fontAlgn="auto">
              <a:spcBef>
                <a:spcPts val="0"/>
              </a:spcBef>
              <a:spcAft>
                <a:spcPts val="0"/>
              </a:spcAft>
              <a:defRPr/>
            </a:pPr>
            <a:r>
              <a:rPr lang="en-GB" b="1" dirty="0" smtClean="0"/>
              <a:t>Pro - </a:t>
            </a:r>
            <a:r>
              <a:rPr lang="en-GB" dirty="0" smtClean="0"/>
              <a:t>It is a very useful method as it catches all the behaviours and their durations (events and states). It is most often used when doing focal samples.</a:t>
            </a:r>
          </a:p>
          <a:p>
            <a:pPr fontAlgn="auto">
              <a:spcBef>
                <a:spcPts val="0"/>
              </a:spcBef>
              <a:spcAft>
                <a:spcPts val="0"/>
              </a:spcAft>
              <a:defRPr/>
            </a:pPr>
            <a:r>
              <a:rPr lang="en-GB" dirty="0" smtClean="0"/>
              <a:t>Continuous sampling can be utilised well when you have individuals that rarely go out of view or when you have large easy to follow individuals.</a:t>
            </a:r>
          </a:p>
          <a:p>
            <a:pPr fontAlgn="auto">
              <a:spcBef>
                <a:spcPts val="0"/>
              </a:spcBef>
              <a:spcAft>
                <a:spcPts val="0"/>
              </a:spcAft>
              <a:defRPr/>
            </a:pPr>
            <a:endParaRPr lang="en-GB" dirty="0" smtClean="0"/>
          </a:p>
          <a:p>
            <a:pPr fontAlgn="auto">
              <a:spcBef>
                <a:spcPts val="0"/>
              </a:spcBef>
              <a:spcAft>
                <a:spcPts val="0"/>
              </a:spcAft>
              <a:defRPr/>
            </a:pPr>
            <a:r>
              <a:rPr lang="en-GB" b="1" dirty="0" smtClean="0"/>
              <a:t>Point/Instantaneous time sampling</a:t>
            </a:r>
            <a:endParaRPr lang="en-GB" dirty="0" smtClean="0"/>
          </a:p>
          <a:p>
            <a:pPr fontAlgn="auto">
              <a:spcBef>
                <a:spcPts val="0"/>
              </a:spcBef>
              <a:spcAft>
                <a:spcPts val="0"/>
              </a:spcAft>
              <a:defRPr/>
            </a:pPr>
            <a:endParaRPr lang="en-GB" sz="1400" b="1" u="sng" dirty="0" smtClean="0"/>
          </a:p>
          <a:p>
            <a:pPr fontAlgn="auto">
              <a:spcBef>
                <a:spcPts val="0"/>
              </a:spcBef>
              <a:spcAft>
                <a:spcPts val="0"/>
              </a:spcAft>
              <a:defRPr/>
            </a:pPr>
            <a:r>
              <a:rPr lang="en-GB" sz="1400" b="1" u="sng" dirty="0" smtClean="0"/>
              <a:t>Cons </a:t>
            </a:r>
            <a:r>
              <a:rPr lang="en-GB" sz="1400" u="sng" dirty="0" smtClean="0"/>
              <a:t>(pic at bottom – this behaviour could be missed if not on the ‘point sampling time’ </a:t>
            </a:r>
            <a:r>
              <a:rPr lang="en-GB" sz="1400" u="sng" dirty="0" err="1" smtClean="0"/>
              <a:t>i.e</a:t>
            </a:r>
            <a:r>
              <a:rPr lang="en-GB" sz="1400" u="sng" dirty="0" smtClean="0"/>
              <a:t> the 1 minute mark)</a:t>
            </a:r>
          </a:p>
          <a:p>
            <a:pPr fontAlgn="auto">
              <a:spcBef>
                <a:spcPts val="0"/>
              </a:spcBef>
              <a:spcAft>
                <a:spcPts val="0"/>
              </a:spcAft>
              <a:defRPr/>
            </a:pPr>
            <a:r>
              <a:rPr lang="en-GB" sz="1400" dirty="0" smtClean="0"/>
              <a:t>–  Missing behaviours (especially short event behaviours)</a:t>
            </a:r>
          </a:p>
          <a:p>
            <a:pPr marL="171450" indent="-171450" fontAlgn="auto">
              <a:spcBef>
                <a:spcPts val="0"/>
              </a:spcBef>
              <a:spcAft>
                <a:spcPts val="0"/>
              </a:spcAft>
              <a:buFontTx/>
              <a:buChar char="-"/>
              <a:defRPr/>
            </a:pPr>
            <a:r>
              <a:rPr lang="en-GB" dirty="0" smtClean="0"/>
              <a:t>Provides an estimate only (not true frequencies or durations)</a:t>
            </a:r>
          </a:p>
          <a:p>
            <a:pPr marL="171450" indent="-171450" fontAlgn="auto">
              <a:spcBef>
                <a:spcPts val="0"/>
              </a:spcBef>
              <a:spcAft>
                <a:spcPts val="0"/>
              </a:spcAft>
              <a:buFontTx/>
              <a:buChar char="-"/>
              <a:defRPr/>
            </a:pPr>
            <a:r>
              <a:rPr lang="en-GB" dirty="0" smtClean="0"/>
              <a:t>Not normally suitable for sequences (e.g. reciprocity)</a:t>
            </a:r>
          </a:p>
          <a:p>
            <a:pPr marL="171450" indent="-171450" fontAlgn="auto">
              <a:spcBef>
                <a:spcPts val="0"/>
              </a:spcBef>
              <a:spcAft>
                <a:spcPts val="0"/>
              </a:spcAft>
              <a:buFontTx/>
              <a:buChar char="-"/>
              <a:defRPr/>
            </a:pPr>
            <a:endParaRPr lang="en-GB" dirty="0" smtClean="0"/>
          </a:p>
          <a:p>
            <a:pPr fontAlgn="auto">
              <a:spcBef>
                <a:spcPts val="0"/>
              </a:spcBef>
              <a:spcAft>
                <a:spcPts val="0"/>
              </a:spcAft>
              <a:defRPr/>
            </a:pPr>
            <a:r>
              <a:rPr lang="en-GB" sz="1400" b="1" u="sng" dirty="0" smtClean="0"/>
              <a:t>Pros</a:t>
            </a:r>
          </a:p>
          <a:p>
            <a:pPr fontAlgn="auto">
              <a:spcBef>
                <a:spcPts val="0"/>
              </a:spcBef>
              <a:spcAft>
                <a:spcPts val="0"/>
              </a:spcAft>
              <a:buFont typeface="Arial" pitchFamily="34" charset="0"/>
              <a:buNone/>
              <a:defRPr/>
            </a:pPr>
            <a:r>
              <a:rPr lang="en-GB" dirty="0" smtClean="0"/>
              <a:t>- Instantaneous sampling gives a reasonable estimate</a:t>
            </a:r>
          </a:p>
          <a:p>
            <a:pPr marL="171450" indent="-171450" fontAlgn="auto">
              <a:spcBef>
                <a:spcPts val="0"/>
              </a:spcBef>
              <a:spcAft>
                <a:spcPts val="0"/>
              </a:spcAft>
              <a:buFontTx/>
              <a:buChar char="-"/>
              <a:defRPr/>
            </a:pPr>
            <a:r>
              <a:rPr lang="en-GB" dirty="0" smtClean="0"/>
              <a:t>Larger number of categories can be recorded and simpler/less demanding than continuous recording</a:t>
            </a:r>
          </a:p>
          <a:p>
            <a:pPr marL="171450" indent="-171450" fontAlgn="auto">
              <a:spcBef>
                <a:spcPts val="0"/>
              </a:spcBef>
              <a:spcAft>
                <a:spcPts val="0"/>
              </a:spcAft>
              <a:buFontTx/>
              <a:buChar char="-"/>
              <a:defRPr/>
            </a:pPr>
            <a:r>
              <a:rPr lang="en-GB" dirty="0" smtClean="0"/>
              <a:t>Large groups can be recorded systematically</a:t>
            </a:r>
          </a:p>
          <a:p>
            <a:pPr fontAlgn="auto">
              <a:spcBef>
                <a:spcPts val="0"/>
              </a:spcBef>
              <a:spcAft>
                <a:spcPts val="0"/>
              </a:spcAft>
              <a:defRPr/>
            </a:pPr>
            <a:endParaRPr lang="en-GB"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71732C-FB07-48BC-B566-6406AE7F792A}" type="slidenum">
              <a:rPr lang="en-GB"/>
              <a:pPr fontAlgn="base">
                <a:spcBef>
                  <a:spcPct val="0"/>
                </a:spcBef>
                <a:spcAft>
                  <a:spcPct val="0"/>
                </a:spcAft>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More than one technique may be employed simultaneously. </a:t>
            </a:r>
          </a:p>
          <a:p>
            <a:pPr>
              <a:spcBef>
                <a:spcPct val="0"/>
              </a:spcBef>
            </a:pPr>
            <a:endParaRPr lang="en-GB" smtClean="0"/>
          </a:p>
          <a:p>
            <a:pPr>
              <a:spcBef>
                <a:spcPct val="0"/>
              </a:spcBef>
            </a:pPr>
            <a:r>
              <a:rPr lang="en-GB" smtClean="0"/>
              <a:t>Scan was chosen because the researchers wanted to record the whole group of monkeys on a regular basis.</a:t>
            </a:r>
          </a:p>
          <a:p>
            <a:pPr>
              <a:spcBef>
                <a:spcPct val="0"/>
              </a:spcBef>
            </a:pPr>
            <a:r>
              <a:rPr lang="en-GB" smtClean="0"/>
              <a:t>Ad lib was chosen to record any behaviours of interest that may occur and be noteworthy in the analysis of the data.</a:t>
            </a:r>
          </a:p>
          <a:p>
            <a:pPr>
              <a:spcBef>
                <a:spcPct val="0"/>
              </a:spcBef>
            </a:pPr>
            <a:endParaRPr lang="en-GB" smtClean="0"/>
          </a:p>
          <a:p>
            <a:pPr>
              <a:spcBef>
                <a:spcPct val="0"/>
              </a:spcBef>
            </a:pPr>
            <a:r>
              <a:rPr lang="en-GB" smtClean="0"/>
              <a:t>They also did instantaneous sampling at 15 minute intervals</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E9FAC-F9EB-426E-AEBB-080D8AD7C3FA}" type="slidenum">
              <a:rPr lang="en-GB"/>
              <a:pPr fontAlgn="base">
                <a:spcBef>
                  <a:spcPct val="0"/>
                </a:spcBef>
                <a:spcAft>
                  <a:spcPct val="0"/>
                </a:spcAft>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Definitions from Martin and Bateson</a:t>
            </a:r>
          </a:p>
          <a:p>
            <a:pPr>
              <a:spcBef>
                <a:spcPct val="0"/>
              </a:spcBef>
            </a:pPr>
            <a:r>
              <a:rPr lang="en-GB" smtClean="0"/>
              <a:t>Latency, frequency and duration – chapter 5 pg 62</a:t>
            </a:r>
          </a:p>
          <a:p>
            <a:pPr>
              <a:spcBef>
                <a:spcPct val="0"/>
              </a:spcBef>
            </a:pPr>
            <a:endParaRPr lang="en-GB" smtClean="0"/>
          </a:p>
          <a:p>
            <a:pPr>
              <a:spcBef>
                <a:spcPct val="0"/>
              </a:spcBef>
            </a:pPr>
            <a:r>
              <a:rPr lang="en-GB" b="1" smtClean="0"/>
              <a:t>Measuring behaviour video - 15-minute video of capuchin monkey behaviour</a:t>
            </a:r>
            <a:endParaRPr lang="en-GB" smtClean="0"/>
          </a:p>
          <a:p>
            <a:pPr>
              <a:spcBef>
                <a:spcPct val="0"/>
              </a:spcBef>
            </a:pPr>
            <a:endParaRPr lang="en-GB" smtClean="0"/>
          </a:p>
          <a:p>
            <a:pPr>
              <a:spcBef>
                <a:spcPct val="0"/>
              </a:spcBef>
            </a:pPr>
            <a:r>
              <a:rPr lang="en-GB" b="1" smtClean="0"/>
              <a:t>Latency</a:t>
            </a:r>
            <a:r>
              <a:rPr lang="en-GB" smtClean="0"/>
              <a:t> – how long does it take before a squirrel monkey is able to touch the boxes (answer – 1 min 52) – Latency to approach </a:t>
            </a:r>
          </a:p>
          <a:p>
            <a:pPr>
              <a:spcBef>
                <a:spcPct val="0"/>
              </a:spcBef>
            </a:pPr>
            <a:endParaRPr lang="en-GB" smtClean="0"/>
          </a:p>
          <a:p>
            <a:pPr>
              <a:spcBef>
                <a:spcPct val="0"/>
              </a:spcBef>
            </a:pPr>
            <a:r>
              <a:rPr lang="en-GB" b="1" smtClean="0"/>
              <a:t>Frequency</a:t>
            </a:r>
            <a:r>
              <a:rPr lang="en-GB" smtClean="0"/>
              <a:t> – use Popeye behaviours for frequency over a certain period of time.</a:t>
            </a:r>
          </a:p>
          <a:p>
            <a:pPr>
              <a:spcBef>
                <a:spcPct val="0"/>
              </a:spcBef>
            </a:pPr>
            <a:r>
              <a:rPr lang="en-GB" smtClean="0"/>
              <a:t>Example - Scratches – 5 times in 5minutes, therefore frequency would be 1 scratch per minute.</a:t>
            </a:r>
          </a:p>
          <a:p>
            <a:pPr>
              <a:spcBef>
                <a:spcPct val="0"/>
              </a:spcBef>
            </a:pPr>
            <a:endParaRPr lang="en-GB" smtClean="0"/>
          </a:p>
          <a:p>
            <a:pPr>
              <a:spcBef>
                <a:spcPct val="0"/>
              </a:spcBef>
            </a:pPr>
            <a:r>
              <a:rPr lang="en-GB" b="1" smtClean="0"/>
              <a:t>Duration</a:t>
            </a:r>
            <a:r>
              <a:rPr lang="en-GB" smtClean="0"/>
              <a:t> – Use Popeye video for continuous sampling from time </a:t>
            </a:r>
            <a:r>
              <a:rPr lang="en-GB" b="1" smtClean="0"/>
              <a:t>0:00</a:t>
            </a:r>
            <a:r>
              <a:rPr lang="en-GB" smtClean="0"/>
              <a:t> to </a:t>
            </a:r>
            <a:r>
              <a:rPr lang="en-GB" b="1" smtClean="0"/>
              <a:t>3:00 </a:t>
            </a:r>
            <a:r>
              <a:rPr lang="en-GB" smtClean="0"/>
              <a:t>to get durations of three different behaviours. Ensure you represent duration information as ____ out of ____time.</a:t>
            </a:r>
          </a:p>
          <a:p>
            <a:pPr>
              <a:spcBef>
                <a:spcPct val="0"/>
              </a:spcBef>
            </a:pPr>
            <a:endParaRPr lang="en-GB" smtClean="0"/>
          </a:p>
          <a:p>
            <a:pPr>
              <a:spcBef>
                <a:spcPct val="0"/>
              </a:spcBef>
            </a:pPr>
            <a:r>
              <a:rPr lang="en-GB" smtClean="0"/>
              <a:t>Or</a:t>
            </a:r>
          </a:p>
          <a:p>
            <a:pPr>
              <a:spcBef>
                <a:spcPct val="0"/>
              </a:spcBef>
            </a:pPr>
            <a:endParaRPr lang="en-GB" smtClean="0"/>
          </a:p>
          <a:p>
            <a:pPr>
              <a:spcBef>
                <a:spcPct val="0"/>
              </a:spcBef>
            </a:pPr>
            <a:r>
              <a:rPr lang="en-GB" smtClean="0"/>
              <a:t>One easy example is duration of time interacting/touching/near the boxes</a:t>
            </a:r>
          </a:p>
          <a:p>
            <a:pPr>
              <a:spcBef>
                <a:spcPct val="0"/>
              </a:spcBef>
            </a:pPr>
            <a:r>
              <a:rPr lang="en-GB" smtClean="0"/>
              <a:t>Popeye is interacting with boxes in some way for 1minute and 26 seconds </a:t>
            </a:r>
            <a:r>
              <a:rPr lang="en-GB" b="1" smtClean="0"/>
              <a:t>out of the </a:t>
            </a:r>
            <a:r>
              <a:rPr lang="en-GB" smtClean="0"/>
              <a:t>3 minute time sample.</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8DDF4-0319-4954-BDCD-80BF7C3BB659}" type="slidenum">
              <a:rPr lang="en-GB"/>
              <a:pPr fontAlgn="base">
                <a:spcBef>
                  <a:spcPct val="0"/>
                </a:spcBef>
                <a:spcAft>
                  <a:spcPct val="0"/>
                </a:spcAft>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Get students to create their own data sheets for practicing the recording of their data. The next slide shows an example of one.</a:t>
            </a:r>
          </a:p>
          <a:p>
            <a:pPr>
              <a:spcBef>
                <a:spcPct val="0"/>
              </a:spcBef>
            </a:pPr>
            <a:endParaRPr lang="en-GB" smtClean="0"/>
          </a:p>
          <a:p>
            <a:pPr>
              <a:spcBef>
                <a:spcPct val="0"/>
              </a:spcBef>
            </a:pPr>
            <a:endParaRPr lang="en-GB" smtClean="0"/>
          </a:p>
          <a:p>
            <a:pPr>
              <a:spcBef>
                <a:spcPct val="0"/>
              </a:spcBef>
            </a:pPr>
            <a:r>
              <a:rPr lang="en-GB" smtClean="0"/>
              <a:t>Japanese Macaques (snow monkeys) – 22 individuals as of August 15, 2012</a:t>
            </a:r>
          </a:p>
          <a:p>
            <a:pPr>
              <a:spcBef>
                <a:spcPct val="0"/>
              </a:spcBef>
            </a:pPr>
            <a:endParaRPr lang="en-GB" smtClean="0"/>
          </a:p>
          <a:p>
            <a:pPr>
              <a:spcBef>
                <a:spcPct val="0"/>
              </a:spcBef>
            </a:pPr>
            <a:r>
              <a:rPr lang="en-GB" smtClean="0"/>
              <a:t>Now that we have learnt the ways to record the animals lets use the videos to practice the recording methods.</a:t>
            </a:r>
          </a:p>
          <a:p>
            <a:pPr>
              <a:spcBef>
                <a:spcPct val="0"/>
              </a:spcBef>
            </a:pPr>
            <a:endParaRPr lang="en-GB" smtClean="0"/>
          </a:p>
          <a:p>
            <a:pPr>
              <a:spcBef>
                <a:spcPct val="0"/>
              </a:spcBef>
            </a:pPr>
            <a:r>
              <a:rPr lang="en-GB" smtClean="0"/>
              <a:t>If the squirrel monkey cam doesn’t work from our website try the Edinburgh Zoo link (21 individuals as 07/09/2012)</a:t>
            </a:r>
          </a:p>
          <a:p>
            <a:pPr>
              <a:spcBef>
                <a:spcPct val="0"/>
              </a:spcBef>
            </a:pPr>
            <a:endParaRPr lang="en-GB" smtClean="0"/>
          </a:p>
          <a:p>
            <a:pPr>
              <a:spcBef>
                <a:spcPct val="0"/>
              </a:spcBef>
            </a:pPr>
            <a:r>
              <a:rPr lang="en-GB" smtClean="0"/>
              <a:t>Or</a:t>
            </a:r>
          </a:p>
          <a:p>
            <a:pPr>
              <a:spcBef>
                <a:spcPct val="0"/>
              </a:spcBef>
            </a:pPr>
            <a:endParaRPr lang="en-GB" smtClean="0"/>
          </a:p>
          <a:p>
            <a:pPr>
              <a:spcBef>
                <a:spcPct val="0"/>
              </a:spcBef>
            </a:pPr>
            <a:r>
              <a:rPr lang="en-GB" smtClean="0"/>
              <a:t>Use the internet browser firefox instead of internet explorer.</a:t>
            </a:r>
          </a:p>
          <a:p>
            <a:pPr>
              <a:spcBef>
                <a:spcPct val="0"/>
              </a:spcBef>
            </a:pPr>
            <a:endParaRPr lang="en-GB" smtClean="0"/>
          </a:p>
          <a:p>
            <a:pPr>
              <a:spcBef>
                <a:spcPct val="0"/>
              </a:spcBef>
            </a:pPr>
            <a:r>
              <a:rPr lang="en-GB" smtClean="0"/>
              <a:t>Snow monkey cam for HWP</a:t>
            </a:r>
          </a:p>
          <a:p>
            <a:pPr>
              <a:spcBef>
                <a:spcPct val="0"/>
              </a:spcBef>
            </a:pPr>
            <a:r>
              <a:rPr lang="en-GB" smtClean="0"/>
              <a:t>http://www.highlandwildlifepark.org/snow-monkey-webcam</a:t>
            </a:r>
          </a:p>
          <a:p>
            <a:pPr>
              <a:spcBef>
                <a:spcPct val="0"/>
              </a:spcBef>
            </a:pPr>
            <a:endParaRPr lang="en-GB" smtClean="0"/>
          </a:p>
          <a:p>
            <a:pPr>
              <a:spcBef>
                <a:spcPct val="0"/>
              </a:spcBef>
            </a:pPr>
            <a:r>
              <a:rPr lang="en-GB" smtClean="0"/>
              <a:t>http://www.edinburghzoo.org.uk/monkeycam.html </a:t>
            </a:r>
          </a:p>
          <a:p>
            <a:pPr>
              <a:spcBef>
                <a:spcPct val="0"/>
              </a:spcBef>
            </a:pPr>
            <a:endParaRPr lang="en-GB" smtClean="0"/>
          </a:p>
          <a:p>
            <a:pPr>
              <a:spcBef>
                <a:spcPct val="0"/>
              </a:spcBef>
            </a:pPr>
            <a:r>
              <a:rPr lang="en-GB" smtClean="0"/>
              <a:t>Pilot study</a:t>
            </a:r>
          </a:p>
          <a:p>
            <a:pPr>
              <a:spcBef>
                <a:spcPct val="0"/>
              </a:spcBef>
            </a:pPr>
            <a:endParaRPr lang="en-GB" smtClean="0"/>
          </a:p>
          <a:p>
            <a:pPr>
              <a:spcBef>
                <a:spcPct val="0"/>
              </a:spcBef>
            </a:pPr>
            <a:endParaRPr lang="en-GB" smtClean="0"/>
          </a:p>
          <a:p>
            <a:pPr>
              <a:spcBef>
                <a:spcPct val="0"/>
              </a:spcBef>
            </a:pPr>
            <a:endParaRPr lang="en-GB"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4E2E04-F3B2-4F1B-BACB-E9A2A0795B46}" type="slidenum">
              <a:rPr lang="en-GB"/>
              <a:pPr fontAlgn="base">
                <a:spcBef>
                  <a:spcPct val="0"/>
                </a:spcBef>
                <a:spcAft>
                  <a:spcPct val="0"/>
                </a:spcAft>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When you see this symbol in the corner of a slide it means there is a student activity that can be done.</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9312CE-0E66-4261-966F-6959F8AD3F67}" type="slidenum">
              <a:rPr lang="en-GB"/>
              <a:pPr fontAlgn="base">
                <a:spcBef>
                  <a:spcPct val="0"/>
                </a:spcBef>
                <a:spcAft>
                  <a:spcPct val="0"/>
                </a:spcAft>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The aim of this data sheet is to collect data to determine whether there are differences in squirrel and capuchin monkey behaviour and to determine how often the two species are in close proximity (in association) by noting who is the closest monkey to the one being scanned.</a:t>
            </a:r>
          </a:p>
          <a:p>
            <a:pPr>
              <a:spcBef>
                <a:spcPct val="0"/>
              </a:spcBef>
            </a:pPr>
            <a:endParaRPr lang="en-GB" smtClean="0"/>
          </a:p>
          <a:p>
            <a:pPr>
              <a:spcBef>
                <a:spcPct val="0"/>
              </a:spcBef>
            </a:pPr>
            <a:r>
              <a:rPr lang="en-GB" smtClean="0"/>
              <a:t>It is very important to record the time date and weather on every data sheet.</a:t>
            </a:r>
          </a:p>
          <a:p>
            <a:pPr>
              <a:spcBef>
                <a:spcPct val="0"/>
              </a:spcBef>
            </a:pPr>
            <a:endParaRPr lang="en-GB" smtClean="0"/>
          </a:p>
          <a:p>
            <a:pPr>
              <a:spcBef>
                <a:spcPct val="0"/>
              </a:spcBef>
            </a:pPr>
            <a:r>
              <a:rPr lang="en-GB" smtClean="0"/>
              <a:t>Ask the students why this important?</a:t>
            </a:r>
          </a:p>
          <a:p>
            <a:pPr>
              <a:spcBef>
                <a:spcPct val="0"/>
              </a:spcBef>
            </a:pPr>
            <a:endParaRPr lang="en-GB" smtClean="0"/>
          </a:p>
          <a:p>
            <a:pPr>
              <a:spcBef>
                <a:spcPct val="0"/>
              </a:spcBef>
            </a:pPr>
            <a:r>
              <a:rPr lang="en-GB" b="1" smtClean="0"/>
              <a:t>Answer</a:t>
            </a:r>
            <a:r>
              <a:rPr lang="en-GB" smtClean="0"/>
              <a:t> – All these factors effect the behaviour of the monkeys, for example if the weather is cold or rainy they are likely to be inside instead of outside, if it the end of the day they may be more likely to be sleeping if they are a diurnal species of monkey.</a:t>
            </a:r>
          </a:p>
          <a:p>
            <a:pPr>
              <a:spcBef>
                <a:spcPct val="0"/>
              </a:spcBef>
            </a:pPr>
            <a:endParaRPr lang="en-GB" smtClean="0"/>
          </a:p>
          <a:p>
            <a:pPr>
              <a:spcBef>
                <a:spcPct val="0"/>
              </a:spcBef>
            </a:pPr>
            <a:r>
              <a:rPr lang="en-GB" b="1" smtClean="0"/>
              <a:t>How to use this sheet</a:t>
            </a:r>
          </a:p>
          <a:p>
            <a:pPr>
              <a:spcBef>
                <a:spcPct val="0"/>
              </a:spcBef>
            </a:pPr>
            <a:endParaRPr lang="en-GB" b="1" smtClean="0"/>
          </a:p>
          <a:p>
            <a:pPr>
              <a:spcBef>
                <a:spcPct val="0"/>
              </a:spcBef>
            </a:pPr>
            <a:r>
              <a:rPr lang="en-GB" b="1" smtClean="0"/>
              <a:t>Scanning the monkeys from left to right y</a:t>
            </a:r>
            <a:r>
              <a:rPr lang="en-GB" smtClean="0"/>
              <a:t>ou can use a tick tally system to record numbers of monkeys in which behaviour when individual ID is not necessary to your study.</a:t>
            </a:r>
          </a:p>
          <a:p>
            <a:pPr>
              <a:spcBef>
                <a:spcPct val="0"/>
              </a:spcBef>
            </a:pPr>
            <a:endParaRPr lang="en-GB" smtClean="0"/>
          </a:p>
          <a:p>
            <a:pPr>
              <a:spcBef>
                <a:spcPct val="0"/>
              </a:spcBef>
            </a:pPr>
            <a:r>
              <a:rPr lang="en-GB" smtClean="0"/>
              <a:t>There are two pieces of information to note for each monkey as it is scanned. </a:t>
            </a:r>
          </a:p>
          <a:p>
            <a:pPr>
              <a:spcBef>
                <a:spcPct val="0"/>
              </a:spcBef>
            </a:pPr>
            <a:r>
              <a:rPr lang="en-GB" smtClean="0"/>
              <a:t>First – what behaviour is it doing?  (Resting, moving, feeding or other, or is it out of view? </a:t>
            </a:r>
          </a:p>
          <a:p>
            <a:pPr>
              <a:spcBef>
                <a:spcPct val="0"/>
              </a:spcBef>
            </a:pPr>
            <a:r>
              <a:rPr lang="en-GB" smtClean="0"/>
              <a:t>Second, which species is their nearest neighbour – another capuchin or another squirrel monkey. Put a tally in the appropriate box.</a:t>
            </a:r>
          </a:p>
          <a:p>
            <a:pPr>
              <a:spcBef>
                <a:spcPct val="0"/>
              </a:spcBef>
            </a:pPr>
            <a:r>
              <a:rPr lang="en-GB" smtClean="0"/>
              <a:t>Do this for each for the 5 capuchins. </a:t>
            </a:r>
          </a:p>
          <a:p>
            <a:pPr>
              <a:spcBef>
                <a:spcPct val="0"/>
              </a:spcBef>
            </a:pPr>
            <a:r>
              <a:rPr lang="en-GB" smtClean="0"/>
              <a:t>Then do this for each for the squirrel monkeys.</a:t>
            </a:r>
          </a:p>
          <a:p>
            <a:pPr>
              <a:spcBef>
                <a:spcPct val="0"/>
              </a:spcBef>
            </a:pPr>
            <a:endParaRPr lang="en-GB" smtClean="0"/>
          </a:p>
          <a:p>
            <a:pPr>
              <a:spcBef>
                <a:spcPct val="0"/>
              </a:spcBef>
            </a:pPr>
            <a:r>
              <a:rPr lang="en-GB" smtClean="0"/>
              <a:t>You can then compare the behaviour of the two species – if you wanted to see if one was more active then you’d look to see if one species was recorded as moving more and resting less than the other. But you cannot compare the raw tallies, but you must get an average individual score when in view.</a:t>
            </a:r>
          </a:p>
          <a:p>
            <a:pPr>
              <a:spcBef>
                <a:spcPct val="0"/>
              </a:spcBef>
            </a:pPr>
            <a:endParaRPr lang="en-GB" smtClean="0"/>
          </a:p>
          <a:p>
            <a:pPr>
              <a:spcBef>
                <a:spcPct val="0"/>
              </a:spcBef>
            </a:pPr>
            <a:r>
              <a:rPr lang="en-GB" smtClean="0"/>
              <a:t>You can do the same with the nearest neighbour data – and if you think about it, it is possible for these two be different (i.e a capuchin can have squirrel monkey A  as a nearest neighbour but squirrel monkey A may have another squirrel monkey closest to him/her).</a:t>
            </a:r>
          </a:p>
          <a:p>
            <a:pPr>
              <a:spcBef>
                <a:spcPct val="0"/>
              </a:spcBef>
            </a:pPr>
            <a:endParaRPr lang="en-GB"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B198B-F6E3-41B3-8776-1CCE2059C3DF}" type="slidenum">
              <a:rPr lang="en-GB"/>
              <a:pPr fontAlgn="base">
                <a:spcBef>
                  <a:spcPct val="0"/>
                </a:spcBef>
                <a:spcAft>
                  <a:spcPct val="0"/>
                </a:spcAft>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Non – aggressive – see definition of aggression.</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1AC96-3D75-46A7-AEBD-4AF46304548B}" type="slidenum">
              <a:rPr lang="en-GB"/>
              <a:pPr fontAlgn="base">
                <a:spcBef>
                  <a:spcPct val="0"/>
                </a:spcBef>
                <a:spcAft>
                  <a:spcPct val="0"/>
                </a:spcAft>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the Leonardi et al 2010 study data were collected on the number and directions of interactions between the squirrel monkeys and capuchins. The types of reactions were also recorded (positive – affiliative, negative – aggressive and Neutral)</a:t>
            </a:r>
          </a:p>
          <a:p>
            <a:pPr>
              <a:spcBef>
                <a:spcPct val="0"/>
              </a:spcBef>
            </a:pPr>
            <a:endParaRPr lang="en-GB" smtClean="0"/>
          </a:p>
          <a:p>
            <a:pPr>
              <a:spcBef>
                <a:spcPct val="0"/>
              </a:spcBef>
            </a:pPr>
            <a:r>
              <a:rPr lang="en-GB" smtClean="0"/>
              <a:t>This slide shows a table of these interactions. What would you conclude by looking at these results?</a:t>
            </a:r>
          </a:p>
          <a:p>
            <a:pPr>
              <a:spcBef>
                <a:spcPct val="0"/>
              </a:spcBef>
            </a:pPr>
            <a:endParaRPr lang="en-GB" smtClean="0"/>
          </a:p>
          <a:p>
            <a:pPr>
              <a:spcBef>
                <a:spcPct val="0"/>
              </a:spcBef>
            </a:pPr>
            <a:r>
              <a:rPr lang="en-GB" smtClean="0"/>
              <a:t>Number of hours observed = 39 hrs</a:t>
            </a:r>
          </a:p>
          <a:p>
            <a:pPr>
              <a:spcBef>
                <a:spcPct val="0"/>
              </a:spcBef>
            </a:pPr>
            <a:endParaRPr lang="en-GB" smtClean="0"/>
          </a:p>
          <a:p>
            <a:pPr>
              <a:spcBef>
                <a:spcPct val="0"/>
              </a:spcBef>
            </a:pPr>
            <a:r>
              <a:rPr lang="en-GB" smtClean="0"/>
              <a:t>n = total number of interactions = 97 </a:t>
            </a:r>
          </a:p>
          <a:p>
            <a:pPr>
              <a:spcBef>
                <a:spcPct val="0"/>
              </a:spcBef>
            </a:pPr>
            <a:endParaRPr lang="en-GB"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E90772-FC4C-4212-B291-1AC537F6BF4D}" type="slidenum">
              <a:rPr lang="en-GB"/>
              <a:pPr fontAlgn="base">
                <a:spcBef>
                  <a:spcPct val="0"/>
                </a:spcBef>
                <a:spcAft>
                  <a:spcPct val="0"/>
                </a:spcAft>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Discuss analysis</a:t>
            </a:r>
          </a:p>
          <a:p>
            <a:pPr>
              <a:spcBef>
                <a:spcPct val="0"/>
              </a:spcBef>
            </a:pPr>
            <a:endParaRPr lang="en-GB"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CB6AF7-4D34-4923-BDDB-760D9C535991}" type="slidenum">
              <a:rPr lang="en-GB"/>
              <a:pPr fontAlgn="base">
                <a:spcBef>
                  <a:spcPct val="0"/>
                </a:spcBef>
                <a:spcAft>
                  <a:spcPct val="0"/>
                </a:spcAft>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Use session 3 from the chimp video – students will use time sampling to record the chimps</a:t>
            </a:r>
          </a:p>
          <a:p>
            <a:pPr>
              <a:spcBef>
                <a:spcPct val="0"/>
              </a:spcBef>
            </a:pPr>
            <a:endParaRPr lang="en-GB" smtClean="0"/>
          </a:p>
          <a:p>
            <a:pPr>
              <a:spcBef>
                <a:spcPct val="0"/>
              </a:spcBef>
            </a:pPr>
            <a:r>
              <a:rPr lang="en-GB" smtClean="0"/>
              <a:t>Students can choose to use continuous or time sampling for the activity budget of Popeye.</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0D21B0-088D-4D89-B864-E24529C20178}" type="slidenum">
              <a:rPr lang="en-GB"/>
              <a:pPr fontAlgn="base">
                <a:spcBef>
                  <a:spcPct val="0"/>
                </a:spcBef>
                <a:spcAft>
                  <a:spcPct val="0"/>
                </a:spcAft>
              </a:pPr>
              <a:t>35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Either create an activity budget for the capuchin Popeye using continuous sampling (15 minutes)</a:t>
            </a:r>
          </a:p>
          <a:p>
            <a:pPr>
              <a:spcBef>
                <a:spcPct val="0"/>
              </a:spcBef>
            </a:pPr>
            <a:endParaRPr lang="en-GB" smtClean="0"/>
          </a:p>
          <a:p>
            <a:pPr>
              <a:spcBef>
                <a:spcPct val="0"/>
              </a:spcBef>
            </a:pPr>
            <a:r>
              <a:rPr lang="en-GB" smtClean="0"/>
              <a:t>Or</a:t>
            </a:r>
          </a:p>
          <a:p>
            <a:pPr>
              <a:spcBef>
                <a:spcPct val="0"/>
              </a:spcBef>
            </a:pPr>
            <a:endParaRPr lang="en-GB" smtClean="0"/>
          </a:p>
          <a:p>
            <a:pPr>
              <a:spcBef>
                <a:spcPct val="0"/>
              </a:spcBef>
            </a:pPr>
            <a:r>
              <a:rPr lang="en-GB" smtClean="0"/>
              <a:t>Instantaneous time sampling – Frequencies – Chimp group</a:t>
            </a:r>
          </a:p>
          <a:p>
            <a:pPr>
              <a:spcBef>
                <a:spcPct val="0"/>
              </a:spcBef>
            </a:pPr>
            <a:endParaRPr lang="en-GB" smtClean="0"/>
          </a:p>
          <a:p>
            <a:pPr>
              <a:spcBef>
                <a:spcPct val="0"/>
              </a:spcBef>
            </a:pPr>
            <a:endParaRPr lang="en-GB" smtClean="0"/>
          </a:p>
          <a:p>
            <a:pPr>
              <a:spcBef>
                <a:spcPct val="0"/>
              </a:spcBef>
            </a:pPr>
            <a:endParaRPr lang="en-GB"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0178F0-AEEE-402F-96CD-260CDA31A2C3}" type="slidenum">
              <a:rPr lang="en-GB"/>
              <a:pPr fontAlgn="base">
                <a:spcBef>
                  <a:spcPct val="0"/>
                </a:spcBef>
                <a:spcAft>
                  <a:spcPct val="0"/>
                </a:spcAft>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104148-B473-4556-9C05-4BC8E56E8513}" type="slidenum">
              <a:rPr lang="en-GB"/>
              <a:pPr fontAlgn="base">
                <a:spcBef>
                  <a:spcPct val="0"/>
                </a:spcBef>
                <a:spcAft>
                  <a:spcPct val="0"/>
                </a:spcAft>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Correct – </a:t>
            </a:r>
            <a:r>
              <a:rPr lang="en-GB" smtClean="0"/>
              <a:t>The frequency of interactions between the species stayed the same however the proportion of positive interactions increased.</a:t>
            </a:r>
          </a:p>
          <a:p>
            <a:pPr>
              <a:spcBef>
                <a:spcPct val="0"/>
              </a:spcBef>
            </a:pPr>
            <a:r>
              <a:rPr lang="en-GB" smtClean="0"/>
              <a:t>(pg 43)</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CC50A2-06AC-49D1-832B-F2583FB1482C}" type="slidenum">
              <a:rPr lang="en-GB"/>
              <a:pPr fontAlgn="base">
                <a:spcBef>
                  <a:spcPct val="0"/>
                </a:spcBef>
                <a:spcAft>
                  <a:spcPct val="0"/>
                </a:spcAft>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Pg. 18 – Martin &amp; Bateson, 1993</a:t>
            </a:r>
          </a:p>
          <a:p>
            <a:pPr>
              <a:spcBef>
                <a:spcPct val="0"/>
              </a:spcBef>
            </a:pPr>
            <a:r>
              <a:rPr lang="en-GB" smtClean="0"/>
              <a:t>Definition and photo – Wikipedia – photo is creative commons.</a:t>
            </a:r>
          </a:p>
          <a:p>
            <a:pPr>
              <a:spcBef>
                <a:spcPct val="0"/>
              </a:spcBef>
            </a:pPr>
            <a:r>
              <a:rPr lang="en-GB" smtClean="0"/>
              <a:t>Human grin vs fear grin of a chimpanzee</a:t>
            </a:r>
          </a:p>
          <a:p>
            <a:pPr>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9C1CB5-350E-4EE3-A9AB-39CAD3958487}" type="slidenum">
              <a:rPr lang="en-GB"/>
              <a:pPr fontAlgn="base">
                <a:spcBef>
                  <a:spcPct val="0"/>
                </a:spcBef>
                <a:spcAft>
                  <a:spcPct val="0"/>
                </a:spcAft>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Ask students the question – Why would anthropomorphism be bad in animal behaviour study?</a:t>
            </a:r>
          </a:p>
          <a:p>
            <a:pPr>
              <a:spcBef>
                <a:spcPct val="0"/>
              </a:spcBef>
            </a:pPr>
            <a:endParaRPr lang="en-GB" smtClean="0"/>
          </a:p>
          <a:p>
            <a:pPr>
              <a:spcBef>
                <a:spcPct val="0"/>
              </a:spcBef>
            </a:pPr>
            <a:r>
              <a:rPr lang="en-GB" smtClean="0"/>
              <a:t>Show first picture and ask, what is the chimpanzee doing? What message is he giving?</a:t>
            </a:r>
          </a:p>
          <a:p>
            <a:pPr>
              <a:spcBef>
                <a:spcPct val="0"/>
              </a:spcBef>
            </a:pPr>
            <a:endParaRPr lang="en-GB" smtClean="0"/>
          </a:p>
          <a:p>
            <a:pPr>
              <a:spcBef>
                <a:spcPct val="0"/>
              </a:spcBef>
            </a:pPr>
            <a:r>
              <a:rPr lang="en-GB" smtClean="0"/>
              <a:t>Show next pic of the person, what is she doing? What is the message?</a:t>
            </a:r>
          </a:p>
          <a:p>
            <a:pPr>
              <a:spcBef>
                <a:spcPct val="0"/>
              </a:spcBef>
            </a:pPr>
            <a:endParaRPr lang="en-GB" smtClean="0"/>
          </a:p>
          <a:p>
            <a:pPr>
              <a:spcBef>
                <a:spcPct val="0"/>
              </a:spcBef>
            </a:pPr>
            <a:r>
              <a:rPr lang="en-GB" smtClean="0"/>
              <a:t>Third picture, same questions.</a:t>
            </a:r>
          </a:p>
          <a:p>
            <a:pPr>
              <a:spcBef>
                <a:spcPct val="0"/>
              </a:spcBef>
            </a:pPr>
            <a:endParaRPr lang="en-GB" smtClean="0"/>
          </a:p>
          <a:p>
            <a:pPr>
              <a:spcBef>
                <a:spcPct val="0"/>
              </a:spcBef>
            </a:pPr>
            <a:r>
              <a:rPr lang="en-GB" smtClean="0"/>
              <a:t>Then explain…</a:t>
            </a:r>
          </a:p>
          <a:p>
            <a:pPr>
              <a:spcBef>
                <a:spcPct val="0"/>
              </a:spcBef>
            </a:pPr>
            <a:endParaRPr lang="en-GB" smtClean="0"/>
          </a:p>
          <a:p>
            <a:pPr>
              <a:spcBef>
                <a:spcPct val="0"/>
              </a:spcBef>
            </a:pPr>
            <a:r>
              <a:rPr lang="en-GB" smtClean="0"/>
              <a:t>Very similar behaviour, completely different meaning to other individuals of that species.</a:t>
            </a:r>
          </a:p>
          <a:p>
            <a:pPr>
              <a:spcBef>
                <a:spcPct val="0"/>
              </a:spcBef>
            </a:pPr>
            <a:r>
              <a:rPr lang="en-GB" smtClean="0"/>
              <a:t>We smile to show we are happy, a chimp will show this type of mouth posture when they are showing fear or submission to a more dominant individual.</a:t>
            </a:r>
          </a:p>
          <a:p>
            <a:pPr>
              <a:spcBef>
                <a:spcPct val="0"/>
              </a:spcBef>
            </a:pPr>
            <a:endParaRPr lang="en-GB" smtClean="0"/>
          </a:p>
          <a:p>
            <a:pPr>
              <a:spcBef>
                <a:spcPct val="0"/>
              </a:spcBef>
            </a:pPr>
            <a:r>
              <a:rPr lang="en-GB" smtClean="0"/>
              <a:t>The third picture is a chimp exhibiting a play face/relaxed content facial expression.</a:t>
            </a:r>
          </a:p>
          <a:p>
            <a:pPr>
              <a:spcBef>
                <a:spcPct val="0"/>
              </a:spcBef>
            </a:pPr>
            <a:r>
              <a:rPr lang="en-GB" smtClean="0"/>
              <a:t>And the forth picture showing a sad human facial expression. Both chimp and human have a slightly lowered bottom lip, however the message is very different.</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6004E0-FBF0-4473-B24D-EAF00A623D7C}" type="slidenum">
              <a:rPr lang="en-GB"/>
              <a:pPr fontAlgn="base">
                <a:spcBef>
                  <a:spcPct val="0"/>
                </a:spcBef>
                <a:spcAft>
                  <a:spcPct val="0"/>
                </a:spcAft>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Behaviour - is very broadly defined as the way an animal acts. Any action an animal does, or any response to a stimulus is a behavior. </a:t>
            </a:r>
          </a:p>
          <a:p>
            <a:pPr>
              <a:spcBef>
                <a:spcPct val="0"/>
              </a:spcBef>
            </a:pPr>
            <a:endParaRPr lang="en-GB" smtClean="0"/>
          </a:p>
          <a:p>
            <a:pPr>
              <a:spcBef>
                <a:spcPct val="0"/>
              </a:spcBef>
            </a:pPr>
            <a:r>
              <a:rPr lang="en-GB" smtClean="0"/>
              <a:t>Ethology – The study of animal behaviour</a:t>
            </a:r>
          </a:p>
          <a:p>
            <a:pPr>
              <a:spcBef>
                <a:spcPct val="0"/>
              </a:spcBef>
            </a:pPr>
            <a:endParaRPr lang="en-GB"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7163F8-A8BC-4063-9E72-9496C5070136}" type="slidenum">
              <a:rPr lang="en-GB"/>
              <a:pPr fontAlgn="base">
                <a:spcBef>
                  <a:spcPct val="0"/>
                </a:spcBef>
                <a:spcAft>
                  <a:spcPct val="0"/>
                </a:spcAft>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Suggested running.</a:t>
            </a:r>
          </a:p>
          <a:p>
            <a:pPr>
              <a:spcBef>
                <a:spcPct val="0"/>
              </a:spcBef>
            </a:pPr>
            <a:endParaRPr lang="en-GB" smtClean="0"/>
          </a:p>
          <a:p>
            <a:pPr>
              <a:spcBef>
                <a:spcPct val="0"/>
              </a:spcBef>
            </a:pPr>
            <a:r>
              <a:rPr lang="en-GB" smtClean="0"/>
              <a:t>Have students read article before having this entire lecture.</a:t>
            </a:r>
          </a:p>
          <a:p>
            <a:pPr>
              <a:spcBef>
                <a:spcPct val="0"/>
              </a:spcBef>
            </a:pPr>
            <a:endParaRPr lang="en-GB" smtClean="0"/>
          </a:p>
          <a:p>
            <a:pPr>
              <a:spcBef>
                <a:spcPct val="0"/>
              </a:spcBef>
            </a:pPr>
            <a:r>
              <a:rPr lang="en-GB" smtClean="0"/>
              <a:t>Do background of lecture, then have students read the paper, and then talk through the ‘how to’ in the next session.</a:t>
            </a:r>
          </a:p>
          <a:p>
            <a:pPr>
              <a:spcBef>
                <a:spcPct val="0"/>
              </a:spcBef>
            </a:pPr>
            <a:endParaRPr lang="en-GB" smtClean="0"/>
          </a:p>
          <a:p>
            <a:pPr>
              <a:spcBef>
                <a:spcPct val="0"/>
              </a:spcBef>
            </a:pPr>
            <a:r>
              <a:rPr lang="en-GB" smtClean="0"/>
              <a:t>Can be broken into 3 sessions or more sessions if needed.</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468BC-4276-498F-B9BB-E8F5B4E3596E}" type="slidenum">
              <a:rPr lang="en-GB"/>
              <a:pPr fontAlgn="base">
                <a:spcBef>
                  <a:spcPct val="0"/>
                </a:spcBef>
                <a:spcAft>
                  <a:spcPct val="0"/>
                </a:spcAft>
              </a:pPr>
              <a:t>43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CE801-63BC-420C-84C8-0EEA1BE7DB1A}"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External Environment ….Ask students what is the behaviour response? - </a:t>
            </a:r>
            <a:r>
              <a:rPr lang="en-US" smtClean="0"/>
              <a:t>- go find shelter when it rains, huddle together when its cold, interact with another animal</a:t>
            </a:r>
          </a:p>
          <a:p>
            <a:pPr>
              <a:spcBef>
                <a:spcPct val="0"/>
              </a:spcBef>
            </a:pPr>
            <a:endParaRPr lang="en-GB" smtClean="0"/>
          </a:p>
          <a:p>
            <a:pPr>
              <a:spcBef>
                <a:spcPct val="0"/>
              </a:spcBef>
            </a:pPr>
            <a:endParaRPr lang="en-GB" smtClean="0"/>
          </a:p>
          <a:p>
            <a:pPr>
              <a:spcBef>
                <a:spcPct val="0"/>
              </a:spcBef>
            </a:pPr>
            <a:r>
              <a:rPr lang="en-GB" smtClean="0"/>
              <a:t>Internal Environment …. Ask students what is the behaviour response? –  hormones - seek a mate, perform courtship behaviours, illness - rest</a:t>
            </a:r>
          </a:p>
          <a:p>
            <a:pPr>
              <a:spcBef>
                <a:spcPct val="0"/>
              </a:spcBef>
            </a:pPr>
            <a:endParaRPr lang="en-GB"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54131-5456-4696-9822-FCA614148A1D}"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Analysing animal behaviour </a:t>
            </a:r>
            <a:r>
              <a:rPr lang="en-GB" b="1" smtClean="0"/>
              <a:t>informs us about the evolution </a:t>
            </a:r>
            <a:r>
              <a:rPr lang="en-GB" smtClean="0"/>
              <a:t>of how we think, feel, act and interact individually and in groups.</a:t>
            </a:r>
          </a:p>
          <a:p>
            <a:pPr>
              <a:spcBef>
                <a:spcPct val="0"/>
              </a:spcBef>
            </a:pPr>
            <a:endParaRPr lang="en-GB" b="1" smtClean="0"/>
          </a:p>
          <a:p>
            <a:pPr>
              <a:spcBef>
                <a:spcPct val="0"/>
              </a:spcBef>
            </a:pPr>
            <a:endParaRPr lang="en-GB" b="1" smtClean="0"/>
          </a:p>
          <a:p>
            <a:pPr>
              <a:spcBef>
                <a:spcPct val="0"/>
              </a:spcBef>
            </a:pPr>
            <a:r>
              <a:rPr lang="en-GB" b="1" smtClean="0"/>
              <a:t>Wild &amp; Zoo - Understand why animals behave the way they do </a:t>
            </a:r>
          </a:p>
          <a:p>
            <a:pPr>
              <a:spcBef>
                <a:spcPct val="0"/>
              </a:spcBef>
            </a:pPr>
            <a:endParaRPr lang="en-GB" smtClean="0"/>
          </a:p>
          <a:p>
            <a:pPr>
              <a:spcBef>
                <a:spcPct val="0"/>
              </a:spcBef>
            </a:pPr>
            <a:r>
              <a:rPr lang="en-GB" smtClean="0"/>
              <a:t>Eg. </a:t>
            </a:r>
            <a:r>
              <a:rPr lang="en-GB" b="1" smtClean="0"/>
              <a:t>Zoo - Brown capuchin, Maurice (top pic) take over by Popeye (second pic down)</a:t>
            </a:r>
            <a:r>
              <a:rPr lang="en-GB" smtClean="0"/>
              <a:t> - At Edinburgh Zoo we had an elderly alpha male capuchin in the East group named Maurice, he was in his late 30’s (old for a capuchin) when Popeye a young male began to pick fights with him on a regular basis. Over time Maurice relented to Popeye’s aggression and let him become the alpha male of the group, and Maurice became a less dominant individual.</a:t>
            </a:r>
          </a:p>
          <a:p>
            <a:pPr>
              <a:spcBef>
                <a:spcPct val="0"/>
              </a:spcBef>
            </a:pPr>
            <a:r>
              <a:rPr lang="en-GB" smtClean="0"/>
              <a:t>This type of behaviour would happen in wild groups of capuchins as well. The zookeepers were aware of this being a natural behaviour in this species so understood why the monkeys were behaving in this way. </a:t>
            </a:r>
          </a:p>
          <a:p>
            <a:pPr>
              <a:spcBef>
                <a:spcPct val="0"/>
              </a:spcBef>
            </a:pPr>
            <a:endParaRPr lang="en-GB" smtClean="0"/>
          </a:p>
          <a:p>
            <a:pPr>
              <a:spcBef>
                <a:spcPct val="0"/>
              </a:spcBef>
            </a:pPr>
            <a:r>
              <a:rPr lang="en-GB" smtClean="0"/>
              <a:t>Note of interest – The bottom photo is a pic of young Popeye before he took over the group. After his take over you see a distinct change in the structure of his face. Alpha males will have a prominent square head.</a:t>
            </a:r>
          </a:p>
          <a:p>
            <a:pPr>
              <a:spcBef>
                <a:spcPct val="0"/>
              </a:spcBef>
            </a:pPr>
            <a:endParaRPr lang="en-GB" smtClean="0"/>
          </a:p>
          <a:p>
            <a:pPr>
              <a:spcBef>
                <a:spcPct val="0"/>
              </a:spcBef>
            </a:pPr>
            <a:r>
              <a:rPr lang="en-GB" b="1" smtClean="0"/>
              <a:t>Zoo - Understand when animal has a need</a:t>
            </a:r>
          </a:p>
          <a:p>
            <a:pPr>
              <a:spcBef>
                <a:spcPct val="0"/>
              </a:spcBef>
            </a:pPr>
            <a:endParaRPr lang="en-GB" smtClean="0"/>
          </a:p>
          <a:p>
            <a:pPr>
              <a:spcBef>
                <a:spcPct val="0"/>
              </a:spcBef>
            </a:pPr>
            <a:r>
              <a:rPr lang="en-GB" smtClean="0"/>
              <a:t>We can use this behaviour information to make changes for the welfare of the animals (we’re going to look at an enclosure change study in the Living Links enclosure, and see how that change improved the welfare of the monkeys).</a:t>
            </a:r>
          </a:p>
          <a:p>
            <a:pPr>
              <a:spcBef>
                <a:spcPct val="0"/>
              </a:spcBef>
            </a:pPr>
            <a:endParaRPr lang="en-GB" smtClean="0"/>
          </a:p>
          <a:p>
            <a:pPr>
              <a:spcBef>
                <a:spcPct val="0"/>
              </a:spcBef>
            </a:pPr>
            <a:endParaRPr lang="en-GB" smtClean="0"/>
          </a:p>
          <a:p>
            <a:pPr>
              <a:spcBef>
                <a:spcPct val="0"/>
              </a:spcBef>
            </a:pPr>
            <a:r>
              <a:rPr lang="en-GB" smtClean="0"/>
              <a:t>Capuchin example, we saw aggressive behaviours and competition over certain branched areas of the capuchins. What should we do? Ask students what they would do?</a:t>
            </a:r>
            <a:endParaRPr lang="en-US" smtClean="0"/>
          </a:p>
          <a:p>
            <a:pPr>
              <a:spcBef>
                <a:spcPct val="0"/>
              </a:spcBef>
            </a:pPr>
            <a:endParaRPr lang="en-GB" smtClean="0"/>
          </a:p>
          <a:p>
            <a:pPr>
              <a:spcBef>
                <a:spcPct val="0"/>
              </a:spcBef>
            </a:pPr>
            <a:endParaRPr lang="en-US" smtClean="0"/>
          </a:p>
          <a:p>
            <a:pPr>
              <a:spcBef>
                <a:spcPct val="0"/>
              </a:spcBef>
            </a:pPr>
            <a:endParaRPr lang="en-GB"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1A7273-579E-4A88-9B1F-8BA42AF84935}"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Discuss each step briefly, then explain we will work through the whole process using an existing published study to see how it works in practice.</a:t>
            </a:r>
          </a:p>
          <a:p>
            <a:pPr>
              <a:spcBef>
                <a:spcPct val="0"/>
              </a:spcBef>
            </a:pPr>
            <a:endParaRPr lang="en-GB" smtClean="0"/>
          </a:p>
          <a:p>
            <a:pPr>
              <a:spcBef>
                <a:spcPct val="0"/>
              </a:spcBef>
            </a:pPr>
            <a:r>
              <a:rPr lang="en-GB" b="1" smtClean="0"/>
              <a:t>The main things you want to say on this slide are related to steps 1 – 4 (give brief examples/explanations)</a:t>
            </a:r>
          </a:p>
          <a:p>
            <a:pPr>
              <a:spcBef>
                <a:spcPct val="0"/>
              </a:spcBef>
            </a:pPr>
            <a:endParaRPr lang="en-GB" b="1" smtClean="0"/>
          </a:p>
          <a:p>
            <a:pPr>
              <a:spcBef>
                <a:spcPct val="0"/>
              </a:spcBef>
            </a:pPr>
            <a:r>
              <a:rPr lang="en-GB" b="1" smtClean="0"/>
              <a:t>Suggested ones</a:t>
            </a:r>
          </a:p>
          <a:p>
            <a:pPr>
              <a:spcBef>
                <a:spcPct val="0"/>
              </a:spcBef>
            </a:pPr>
            <a:endParaRPr lang="en-GB" b="1" smtClean="0"/>
          </a:p>
          <a:p>
            <a:pPr>
              <a:spcBef>
                <a:spcPct val="0"/>
              </a:spcBef>
            </a:pPr>
            <a:r>
              <a:rPr lang="en-GB" b="1" i="1" smtClean="0"/>
              <a:t>Formulate an initial question and make preliminary observations.</a:t>
            </a:r>
            <a:endParaRPr lang="en-GB" smtClean="0"/>
          </a:p>
          <a:p>
            <a:pPr>
              <a:spcBef>
                <a:spcPct val="0"/>
              </a:spcBef>
            </a:pPr>
            <a:r>
              <a:rPr lang="en-GB" smtClean="0"/>
              <a:t>The question that you ask may stem from previous knowledge or observations of that animal or a similar species. (For example, you have heard that chimps use tools in the wild, do they use tools in zoos?) Top pic is of a chimp with cracked open coconuts, did she use a tool to do this? Well in a way she did as she would have thrown them against a hard surface to crack them open.</a:t>
            </a:r>
          </a:p>
          <a:p>
            <a:pPr>
              <a:spcBef>
                <a:spcPct val="0"/>
              </a:spcBef>
            </a:pPr>
            <a:endParaRPr lang="en-GB" smtClean="0"/>
          </a:p>
          <a:p>
            <a:pPr>
              <a:spcBef>
                <a:spcPct val="0"/>
              </a:spcBef>
            </a:pPr>
            <a:r>
              <a:rPr lang="en-GB" smtClean="0"/>
              <a:t>A period of </a:t>
            </a:r>
            <a:r>
              <a:rPr lang="en-GB" i="1" smtClean="0"/>
              <a:t>preliminary observations </a:t>
            </a:r>
            <a:r>
              <a:rPr lang="en-GB" smtClean="0"/>
              <a:t>allows you to become familiar with the species, their behaviours and their environment. This time will also allow you to shape your hypotheses and methods.</a:t>
            </a:r>
          </a:p>
          <a:p>
            <a:pPr>
              <a:spcBef>
                <a:spcPct val="0"/>
              </a:spcBef>
            </a:pPr>
            <a:r>
              <a:rPr lang="en-GB" smtClean="0"/>
              <a:t>(For example finding the best locations to observe from, choosing to observe the whole group or just one etc)</a:t>
            </a:r>
          </a:p>
          <a:p>
            <a:pPr>
              <a:spcBef>
                <a:spcPct val="0"/>
              </a:spcBef>
            </a:pPr>
            <a:r>
              <a:rPr lang="en-US" smtClean="0"/>
              <a:t> </a:t>
            </a:r>
            <a:endParaRPr lang="en-GB" smtClean="0"/>
          </a:p>
          <a:p>
            <a:pPr>
              <a:spcBef>
                <a:spcPct val="0"/>
              </a:spcBef>
            </a:pPr>
            <a:r>
              <a:rPr lang="en-GB" b="1" i="1" smtClean="0"/>
              <a:t>Formulate hypothesis and make predictions.</a:t>
            </a:r>
            <a:endParaRPr lang="en-GB" smtClean="0"/>
          </a:p>
          <a:p>
            <a:pPr>
              <a:spcBef>
                <a:spcPct val="0"/>
              </a:spcBef>
            </a:pPr>
            <a:r>
              <a:rPr lang="en-GB" smtClean="0"/>
              <a:t>After your initial observations, begin to think about making predictions from your initial questions. </a:t>
            </a:r>
          </a:p>
          <a:p>
            <a:pPr>
              <a:spcBef>
                <a:spcPct val="0"/>
              </a:spcBef>
            </a:pPr>
            <a:endParaRPr lang="en-GB" smtClean="0"/>
          </a:p>
          <a:p>
            <a:pPr>
              <a:spcBef>
                <a:spcPct val="0"/>
              </a:spcBef>
            </a:pPr>
            <a:r>
              <a:rPr lang="en-GB" smtClean="0"/>
              <a:t>A hypothesis is </a:t>
            </a:r>
            <a:r>
              <a:rPr lang="en-US" smtClean="0"/>
              <a:t>tentative explanation for an observation, phenomenon, or scientific problem that can be tested by further investigation.</a:t>
            </a:r>
          </a:p>
          <a:p>
            <a:pPr>
              <a:spcBef>
                <a:spcPct val="0"/>
              </a:spcBef>
            </a:pPr>
            <a:endParaRPr lang="en-GB" smtClean="0"/>
          </a:p>
          <a:p>
            <a:pPr>
              <a:spcBef>
                <a:spcPct val="0"/>
              </a:spcBef>
            </a:pPr>
            <a:r>
              <a:rPr lang="en-US" smtClean="0"/>
              <a:t>Classic examples of hypotheses are </a:t>
            </a:r>
            <a:r>
              <a:rPr lang="en-US" b="1" smtClean="0"/>
              <a:t>if, then</a:t>
            </a:r>
            <a:r>
              <a:rPr lang="en-US" smtClean="0"/>
              <a:t> statements.</a:t>
            </a:r>
          </a:p>
          <a:p>
            <a:pPr>
              <a:spcBef>
                <a:spcPct val="0"/>
              </a:spcBef>
            </a:pPr>
            <a:endParaRPr lang="en-GB" smtClean="0"/>
          </a:p>
          <a:p>
            <a:pPr>
              <a:spcBef>
                <a:spcPct val="0"/>
              </a:spcBef>
            </a:pPr>
            <a:r>
              <a:rPr lang="en-US" b="1" smtClean="0"/>
              <a:t>If</a:t>
            </a:r>
            <a:r>
              <a:rPr lang="en-US" smtClean="0"/>
              <a:t> the primates are stressed by the number of visitors </a:t>
            </a:r>
            <a:r>
              <a:rPr lang="en-US" b="1" smtClean="0"/>
              <a:t>then </a:t>
            </a:r>
            <a:r>
              <a:rPr lang="en-US" smtClean="0"/>
              <a:t>we will see an increase in scratching behaviours as the number of visitors increase.</a:t>
            </a:r>
          </a:p>
          <a:p>
            <a:pPr>
              <a:spcBef>
                <a:spcPct val="0"/>
              </a:spcBef>
            </a:pPr>
            <a:endParaRPr lang="en-GB" smtClean="0"/>
          </a:p>
          <a:p>
            <a:pPr>
              <a:spcBef>
                <a:spcPct val="0"/>
              </a:spcBef>
            </a:pPr>
            <a:r>
              <a:rPr lang="en-GB" i="1" smtClean="0"/>
              <a:t>General info = Primates have been known to scratch more when they are in stressful situations.</a:t>
            </a:r>
          </a:p>
          <a:p>
            <a:pPr>
              <a:spcBef>
                <a:spcPct val="0"/>
              </a:spcBef>
            </a:pPr>
            <a:endParaRPr lang="en-GB" smtClean="0"/>
          </a:p>
          <a:p>
            <a:pPr>
              <a:spcBef>
                <a:spcPct val="0"/>
              </a:spcBef>
            </a:pPr>
            <a:r>
              <a:rPr lang="en-GB" smtClean="0"/>
              <a:t>‘Dr Ross and his colleagues report in the </a:t>
            </a:r>
            <a:r>
              <a:rPr lang="en-GB" i="1" smtClean="0"/>
              <a:t>American Journal of Primatology</a:t>
            </a:r>
            <a:r>
              <a:rPr lang="en-GB" smtClean="0"/>
              <a:t> that among their chimpanzees, aggressive behaviour increased when the animals were placed inside holding areas. Chimps spent about 0.1% of their time being aggressive when they were in the enclosures. That rose to 0.5% when the animals were in the holding areas. The researchers also found that chimps scratched and groomed themselves much more. Scratching increased fourfold. Chimps spent 0.4% of their time in the enclosures having a scratch. That went up to 1.6% in the holding areas. Self-grooming, a gentler activity than scratching, increased from 12.3% to 17.4%. In contrast, time spent foraging for food dropped from 18.1% of the total in the enclosures to 10.5% of it in holding areas.’</a:t>
            </a:r>
          </a:p>
          <a:p>
            <a:pPr>
              <a:spcBef>
                <a:spcPct val="0"/>
              </a:spcBef>
            </a:pPr>
            <a:r>
              <a:rPr lang="en-GB" u="sng" smtClean="0">
                <a:hlinkClick r:id="rId3"/>
              </a:rPr>
              <a:t>http://www.economist.com/node/16963942</a:t>
            </a:r>
            <a:r>
              <a:rPr lang="en-GB" smtClean="0"/>
              <a:t> </a:t>
            </a:r>
          </a:p>
          <a:p>
            <a:pPr>
              <a:spcBef>
                <a:spcPct val="0"/>
              </a:spcBef>
            </a:pPr>
            <a:endParaRPr lang="en-GB" smtClean="0"/>
          </a:p>
          <a:p>
            <a:pPr>
              <a:spcBef>
                <a:spcPct val="0"/>
              </a:spcBef>
            </a:pPr>
            <a:endParaRPr lang="en-GB" smtClean="0"/>
          </a:p>
          <a:p>
            <a:pPr>
              <a:spcBef>
                <a:spcPct val="0"/>
              </a:spcBef>
            </a:pPr>
            <a:r>
              <a:rPr lang="en-GB" b="1" i="1" smtClean="0"/>
              <a:t>Choose behavioural measures and research design</a:t>
            </a:r>
            <a:r>
              <a:rPr lang="en-GB" i="1" smtClean="0"/>
              <a:t>.</a:t>
            </a:r>
            <a:endParaRPr lang="en-GB" smtClean="0"/>
          </a:p>
          <a:p>
            <a:pPr>
              <a:spcBef>
                <a:spcPct val="0"/>
              </a:spcBef>
            </a:pPr>
            <a:r>
              <a:rPr lang="en-US" b="1" smtClean="0"/>
              <a:t>Design</a:t>
            </a:r>
            <a:r>
              <a:rPr lang="en-US" smtClean="0"/>
              <a:t> - Choose if you are going to do an observational or experimental study. Are you going to observe the animals without making any changes or are you going to alter their living conditions to test your hypotheses.</a:t>
            </a:r>
          </a:p>
          <a:p>
            <a:pPr>
              <a:spcBef>
                <a:spcPct val="0"/>
              </a:spcBef>
            </a:pPr>
            <a:endParaRPr lang="en-GB" smtClean="0"/>
          </a:p>
          <a:p>
            <a:pPr>
              <a:spcBef>
                <a:spcPct val="0"/>
              </a:spcBef>
            </a:pPr>
            <a:r>
              <a:rPr lang="en-US" b="1" smtClean="0"/>
              <a:t>Measures</a:t>
            </a:r>
            <a:r>
              <a:rPr lang="en-US" smtClean="0"/>
              <a:t> - Ensure you choose measures that are relevant to your hypothesis. </a:t>
            </a:r>
            <a:endParaRPr lang="en-GB" smtClean="0"/>
          </a:p>
          <a:p>
            <a:pPr>
              <a:spcBef>
                <a:spcPct val="0"/>
              </a:spcBef>
            </a:pPr>
            <a:r>
              <a:rPr lang="en-US" smtClean="0"/>
              <a:t>While observing feeding behaviours you may/may not chose to include feeding location. This all depends on your hypotheses.</a:t>
            </a:r>
          </a:p>
          <a:p>
            <a:pPr>
              <a:spcBef>
                <a:spcPct val="0"/>
              </a:spcBef>
            </a:pPr>
            <a:endParaRPr lang="en-GB" smtClean="0"/>
          </a:p>
          <a:p>
            <a:pPr>
              <a:spcBef>
                <a:spcPct val="0"/>
              </a:spcBef>
            </a:pPr>
            <a:r>
              <a:rPr lang="en-US" smtClean="0"/>
              <a:t>If you predict the chimps in Edinburgh zoo will spend more time feeding on the ground than up on the climbing frames it would be very important to note where they are feeding from in your observation records. However if your hypothesis is just looking at the amount of time one group of chimps feeds compared to another group the location may be irrelevant.</a:t>
            </a:r>
          </a:p>
          <a:p>
            <a:pPr>
              <a:spcBef>
                <a:spcPct val="0"/>
              </a:spcBef>
            </a:pPr>
            <a:endParaRPr lang="en-GB" smtClean="0"/>
          </a:p>
          <a:p>
            <a:pPr>
              <a:spcBef>
                <a:spcPct val="0"/>
              </a:spcBef>
            </a:pPr>
            <a:r>
              <a:rPr lang="en-GB" b="1" i="1" smtClean="0"/>
              <a:t>Define each measure</a:t>
            </a:r>
            <a:endParaRPr lang="en-GB" smtClean="0"/>
          </a:p>
          <a:p>
            <a:pPr>
              <a:spcBef>
                <a:spcPct val="0"/>
              </a:spcBef>
            </a:pPr>
            <a:r>
              <a:rPr lang="en-GB" smtClean="0"/>
              <a:t>Create and categorise your ethogram. Be very specific in your definitions.</a:t>
            </a:r>
          </a:p>
          <a:p>
            <a:pPr>
              <a:spcBef>
                <a:spcPct val="0"/>
              </a:spcBef>
            </a:pPr>
            <a:endParaRPr lang="en-GB" smtClean="0"/>
          </a:p>
          <a:p>
            <a:pPr>
              <a:spcBef>
                <a:spcPct val="0"/>
              </a:spcBef>
            </a:pPr>
            <a:r>
              <a:rPr lang="en-GB" smtClean="0"/>
              <a:t>Chimp yawning/chimp screaming example.</a:t>
            </a:r>
          </a:p>
          <a:p>
            <a:pPr>
              <a:spcBef>
                <a:spcPct val="0"/>
              </a:spcBef>
            </a:pPr>
            <a:endParaRPr lang="en-GB" smtClean="0"/>
          </a:p>
          <a:p>
            <a:pPr>
              <a:spcBef>
                <a:spcPct val="0"/>
              </a:spcBef>
            </a:pPr>
            <a:r>
              <a:rPr lang="en-GB" smtClean="0"/>
              <a:t>If I were to say </a:t>
            </a:r>
          </a:p>
          <a:p>
            <a:pPr>
              <a:spcBef>
                <a:spcPct val="0"/>
              </a:spcBef>
            </a:pPr>
            <a:endParaRPr lang="en-GB" smtClean="0"/>
          </a:p>
          <a:p>
            <a:pPr>
              <a:spcBef>
                <a:spcPct val="0"/>
              </a:spcBef>
            </a:pPr>
            <a:r>
              <a:rPr lang="en-GB" smtClean="0"/>
              <a:t>_____ - a chimp opens its mouth wide and makes a sound.</a:t>
            </a:r>
          </a:p>
          <a:p>
            <a:pPr>
              <a:spcBef>
                <a:spcPct val="0"/>
              </a:spcBef>
            </a:pPr>
            <a:r>
              <a:rPr lang="en-GB" smtClean="0"/>
              <a:t>Would you say this is a yawn or a scream or a call?</a:t>
            </a:r>
          </a:p>
          <a:p>
            <a:pPr>
              <a:spcBef>
                <a:spcPct val="0"/>
              </a:spcBef>
            </a:pPr>
            <a:endParaRPr lang="en-GB" smtClean="0"/>
          </a:p>
          <a:p>
            <a:pPr>
              <a:spcBef>
                <a:spcPct val="0"/>
              </a:spcBef>
            </a:pPr>
            <a:r>
              <a:rPr lang="en-GB" i="1" smtClean="0"/>
              <a:t>Answer – you could not be sure of what I meant unless I defined it further to say…Yawn - a chimp opens its mouth wide, while in a resting position and makes a quiet sound. You could even further define ‘resting position’ or refer to another term that you have already defined.</a:t>
            </a:r>
          </a:p>
          <a:p>
            <a:pPr>
              <a:spcBef>
                <a:spcPct val="0"/>
              </a:spcBef>
            </a:pPr>
            <a:endParaRPr lang="en-GB" smtClean="0"/>
          </a:p>
          <a:p>
            <a:pPr>
              <a:spcBef>
                <a:spcPct val="0"/>
              </a:spcBef>
            </a:pPr>
            <a:endParaRPr lang="en-GB" smtClean="0"/>
          </a:p>
          <a:p>
            <a:pPr>
              <a:spcBef>
                <a:spcPct val="0"/>
              </a:spcBef>
            </a:pPr>
            <a:r>
              <a:rPr lang="en-GB" smtClean="0"/>
              <a:t>Create enclosure diagrams if necessary</a:t>
            </a:r>
          </a:p>
          <a:p>
            <a:pPr>
              <a:spcBef>
                <a:spcPct val="0"/>
              </a:spcBef>
            </a:pPr>
            <a:endParaRPr lang="en-GB" smtClean="0"/>
          </a:p>
          <a:p>
            <a:pPr>
              <a:spcBef>
                <a:spcPct val="0"/>
              </a:spcBef>
            </a:pPr>
            <a:r>
              <a:rPr lang="en-GB" smtClean="0"/>
              <a:t>Define times of day or weather categories if necessary.</a:t>
            </a:r>
          </a:p>
          <a:p>
            <a:pPr>
              <a:spcBef>
                <a:spcPct val="0"/>
              </a:spcBef>
            </a:pPr>
            <a:endParaRPr lang="en-GB" b="1" smtClean="0"/>
          </a:p>
          <a:p>
            <a:pPr>
              <a:spcBef>
                <a:spcPct val="0"/>
              </a:spcBef>
            </a:pPr>
            <a:endParaRPr lang="en-GB" smtClean="0"/>
          </a:p>
          <a:p>
            <a:pPr>
              <a:spcBef>
                <a:spcPct val="0"/>
              </a:spcBef>
            </a:pPr>
            <a:endParaRPr lang="en-GB" smtClean="0"/>
          </a:p>
          <a:p>
            <a:pPr>
              <a:spcBef>
                <a:spcPct val="0"/>
              </a:spcBef>
            </a:pPr>
            <a:endParaRPr lang="en-GB" smtClean="0"/>
          </a:p>
          <a:p>
            <a:pPr>
              <a:spcBef>
                <a:spcPct val="0"/>
              </a:spcBef>
            </a:pPr>
            <a:r>
              <a:rPr lang="en-GB" smtClean="0"/>
              <a:t>To illustrate (steps 1-9) the scientific method we will use the paper – Living Together as an example to work through</a:t>
            </a:r>
          </a:p>
          <a:p>
            <a:pPr>
              <a:spcBef>
                <a:spcPct val="0"/>
              </a:spcBef>
            </a:pPr>
            <a:endParaRPr lang="en-GB" smtClean="0"/>
          </a:p>
          <a:p>
            <a:pPr>
              <a:spcBef>
                <a:spcPct val="0"/>
              </a:spcBef>
            </a:pPr>
            <a:r>
              <a:rPr lang="en-GB" smtClean="0"/>
              <a:t>Leonardi, R., Buchanan-Smith, H., Dufour, V., MacDonald, C. and Whiten, A. (2010). </a:t>
            </a:r>
            <a:r>
              <a:rPr lang="en-GB" b="1" smtClean="0"/>
              <a:t>Living Together: </a:t>
            </a:r>
            <a:r>
              <a:rPr lang="en-GB" smtClean="0"/>
              <a:t>Behaviour and Welfare in Single and Mixed Species Groups of Capuchin </a:t>
            </a:r>
            <a:r>
              <a:rPr lang="en-GB" i="1" smtClean="0"/>
              <a:t>(Cebus apella)</a:t>
            </a:r>
            <a:r>
              <a:rPr lang="en-GB" smtClean="0"/>
              <a:t>and Squirrel Monkeys </a:t>
            </a:r>
            <a:r>
              <a:rPr lang="en-GB" i="1" smtClean="0"/>
              <a:t>(Saimiri sciureus)</a:t>
            </a:r>
            <a:r>
              <a:rPr lang="en-GB" smtClean="0"/>
              <a:t>. American Journal of Primatology 72:33-47.</a:t>
            </a:r>
          </a:p>
          <a:p>
            <a:pPr>
              <a:spcBef>
                <a:spcPct val="0"/>
              </a:spcBef>
            </a:pPr>
            <a:endParaRPr lang="en-GB" smtClean="0"/>
          </a:p>
          <a:p>
            <a:pPr>
              <a:spcBef>
                <a:spcPct val="0"/>
              </a:spcBef>
            </a:pPr>
            <a:r>
              <a:rPr lang="en-GB" smtClean="0"/>
              <a:t>Pg 22 &amp; 23 Martin and Bateson- schematic of the process</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E6FD6E-DC2F-430A-B0FD-99ADCA775F17}"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The following section examples are </a:t>
            </a:r>
            <a:r>
              <a:rPr lang="en-GB" b="1" smtClean="0"/>
              <a:t>loosely</a:t>
            </a:r>
            <a:r>
              <a:rPr lang="en-GB" smtClean="0"/>
              <a:t> based on a study published by </a:t>
            </a:r>
          </a:p>
          <a:p>
            <a:pPr>
              <a:spcBef>
                <a:spcPct val="0"/>
              </a:spcBef>
            </a:pPr>
            <a:endParaRPr lang="en-GB" smtClean="0"/>
          </a:p>
          <a:p>
            <a:pPr>
              <a:spcBef>
                <a:spcPct val="0"/>
              </a:spcBef>
            </a:pPr>
            <a:r>
              <a:rPr lang="en-GB" smtClean="0"/>
              <a:t>Leonardi, R., Buchanan-Smith, H., Dufour, V., MacDonald, C. and Whiten, A. (2010). Living Together: Behaviour and Welfare in Single and Mixed Species Groups of Capuchin </a:t>
            </a:r>
            <a:r>
              <a:rPr lang="en-GB" i="1" smtClean="0"/>
              <a:t>(Cebus apella)</a:t>
            </a:r>
            <a:r>
              <a:rPr lang="en-GB" smtClean="0"/>
              <a:t>and Squirrel Monkeys </a:t>
            </a:r>
            <a:r>
              <a:rPr lang="en-GB" i="1" smtClean="0"/>
              <a:t>(Saimiri sciureus)</a:t>
            </a:r>
            <a:r>
              <a:rPr lang="en-GB" smtClean="0"/>
              <a:t>. American Journal of Primatology 72:33-47.</a:t>
            </a:r>
          </a:p>
          <a:p>
            <a:pPr>
              <a:spcBef>
                <a:spcPct val="0"/>
              </a:spcBef>
            </a:pPr>
            <a:endParaRPr lang="en-GB" smtClean="0"/>
          </a:p>
          <a:p>
            <a:pPr>
              <a:spcBef>
                <a:spcPct val="0"/>
              </a:spcBef>
            </a:pPr>
            <a:r>
              <a:rPr lang="en-GB" smtClean="0"/>
              <a:t>The next slide is a brief introduction to the two species Brown capuchins and common squirrel monkeys.</a:t>
            </a:r>
          </a:p>
          <a:p>
            <a:pPr>
              <a:spcBef>
                <a:spcPct val="0"/>
              </a:spcBef>
            </a:pPr>
            <a:endParaRPr lang="en-GB"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541F8E-89D5-499E-A199-A1C4B576F6B9}"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91E9557-FCA3-47EE-809B-D2A6D092A687}" type="datetimeFigureOut">
              <a:rPr lang="en-GB"/>
              <a:pPr>
                <a:defRPr/>
              </a:pPr>
              <a:t>11/05/2016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E66AA7-7688-4B6A-9B31-DDE2BDB5403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F5A9F7E-58E4-4905-A5B2-848731A4EB51}" type="datetimeFigureOut">
              <a:rPr lang="en-GB"/>
              <a:pPr>
                <a:defRPr/>
              </a:pPr>
              <a:t>11/05/2016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C82DEC-01D2-46F9-9A60-B7220976D24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0E1A341-97E3-4688-B1D8-E6B116DB2962}" type="datetimeFigureOut">
              <a:rPr lang="en-GB"/>
              <a:pPr>
                <a:defRPr/>
              </a:pPr>
              <a:t>11/05/2016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B0145B-C3E6-4E17-9DC0-7AC361063F2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F:\cutoutSQUI_EDB1023b copy.jpg"/>
          <p:cNvPicPr>
            <a:picLocks noChangeAspect="1" noChangeArrowheads="1"/>
          </p:cNvPicPr>
          <p:nvPr userDrawn="1"/>
        </p:nvPicPr>
        <p:blipFill>
          <a:blip r:embed="rId2" cstate="print"/>
          <a:srcRect/>
          <a:stretch>
            <a:fillRect/>
          </a:stretch>
        </p:blipFill>
        <p:spPr bwMode="auto">
          <a:xfrm>
            <a:off x="7235825" y="4110038"/>
            <a:ext cx="1801813" cy="2703512"/>
          </a:xfrm>
          <a:prstGeom prst="rect">
            <a:avLst/>
          </a:prstGeom>
          <a:noFill/>
          <a:ln w="9525">
            <a:noFill/>
            <a:miter lim="800000"/>
            <a:headEnd/>
            <a:tailEnd/>
          </a:ln>
        </p:spPr>
      </p:pic>
      <p:pic>
        <p:nvPicPr>
          <p:cNvPr id="5" name="Picture 2" descr="C:\Users\education\Desktop\LLBG1-1.jpg"/>
          <p:cNvPicPr>
            <a:picLocks noChangeAspect="1" noChangeArrowheads="1"/>
          </p:cNvPicPr>
          <p:nvPr userDrawn="1"/>
        </p:nvPicPr>
        <p:blipFill>
          <a:blip r:embed="rId3" cstate="print"/>
          <a:srcRect/>
          <a:stretch>
            <a:fillRect/>
          </a:stretch>
        </p:blipFill>
        <p:spPr bwMode="auto">
          <a:xfrm>
            <a:off x="33338" y="44450"/>
            <a:ext cx="1443037" cy="1728788"/>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116632"/>
            <a:ext cx="9144000" cy="1143000"/>
          </a:xfrm>
        </p:spPr>
        <p:txBody>
          <a:bodyPr/>
          <a:lstStyle>
            <a:lvl1pPr>
              <a:defRPr b="1">
                <a:solidFill>
                  <a:schemeClr val="accent3">
                    <a:lumMod val="50000"/>
                  </a:schemeClr>
                </a:solidFill>
              </a:defRPr>
            </a:lvl1pPr>
          </a:lstStyle>
          <a:p>
            <a:r>
              <a:rPr lang="en-US" dirty="0" smtClean="0"/>
              <a:t>Click to edit Master 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66AE33A6-4F33-4487-8A8E-C6D5793B3F0A}" type="datetimeFigureOut">
              <a:rPr lang="en-GB"/>
              <a:pPr>
                <a:defRPr/>
              </a:pPr>
              <a:t>11/05/2016</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FEE8DD59-F632-4203-BFE1-D43AB55EDC1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E2607-4D36-4086-AD95-3F537DF0DDBD}" type="datetimeFigureOut">
              <a:rPr lang="en-GB"/>
              <a:pPr>
                <a:defRPr/>
              </a:pPr>
              <a:t>11/05/2016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2B31F1-4DCC-4466-A257-CF507E352F7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F:\cutoutSQUI_EDB1023b copy.jpg"/>
          <p:cNvPicPr>
            <a:picLocks noChangeAspect="1" noChangeArrowheads="1"/>
          </p:cNvPicPr>
          <p:nvPr userDrawn="1"/>
        </p:nvPicPr>
        <p:blipFill>
          <a:blip r:embed="rId2" cstate="print"/>
          <a:srcRect/>
          <a:stretch>
            <a:fillRect/>
          </a:stretch>
        </p:blipFill>
        <p:spPr bwMode="auto">
          <a:xfrm>
            <a:off x="7307263" y="4110038"/>
            <a:ext cx="1801812" cy="2703512"/>
          </a:xfrm>
          <a:prstGeom prst="rect">
            <a:avLst/>
          </a:prstGeom>
          <a:noFill/>
          <a:ln w="9525">
            <a:noFill/>
            <a:miter lim="800000"/>
            <a:headEnd/>
            <a:tailEnd/>
          </a:ln>
        </p:spPr>
      </p:pic>
      <p:pic>
        <p:nvPicPr>
          <p:cNvPr id="6" name="Picture 2" descr="C:\Users\education\Desktop\LLBG1-1.jpg"/>
          <p:cNvPicPr>
            <a:picLocks noChangeAspect="1" noChangeArrowheads="1"/>
          </p:cNvPicPr>
          <p:nvPr userDrawn="1"/>
        </p:nvPicPr>
        <p:blipFill>
          <a:blip r:embed="rId3" cstate="print"/>
          <a:srcRect/>
          <a:stretch>
            <a:fillRect/>
          </a:stretch>
        </p:blipFill>
        <p:spPr bwMode="auto">
          <a:xfrm>
            <a:off x="33338" y="44450"/>
            <a:ext cx="1443037" cy="17287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4"/>
          <p:cNvSpPr>
            <a:spLocks noGrp="1"/>
          </p:cNvSpPr>
          <p:nvPr>
            <p:ph type="dt" sz="half" idx="10"/>
          </p:nvPr>
        </p:nvSpPr>
        <p:spPr/>
        <p:txBody>
          <a:bodyPr/>
          <a:lstStyle>
            <a:lvl1pPr>
              <a:defRPr/>
            </a:lvl1pPr>
          </a:lstStyle>
          <a:p>
            <a:pPr>
              <a:defRPr/>
            </a:pPr>
            <a:fld id="{A8896965-61D4-4A33-9855-F1BDFFCAD840}" type="datetimeFigureOut">
              <a:rPr lang="en-GB"/>
              <a:pPr>
                <a:defRPr/>
              </a:pPr>
              <a:t>11/05/2016</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ABBF2F99-3F20-4D93-99DA-836FB0BC5E9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281ABE1-131F-4A1C-9421-B51F7D15452B}" type="datetimeFigureOut">
              <a:rPr lang="en-GB"/>
              <a:pPr>
                <a:defRPr/>
              </a:pPr>
              <a:t>11/05/2016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38844E3-27F4-463E-B348-98811B3308C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191F819-B649-4AAE-8CD8-F9EC06026AC2}" type="datetimeFigureOut">
              <a:rPr lang="en-GB"/>
              <a:pPr>
                <a:defRPr/>
              </a:pPr>
              <a:t>11/05/2016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8133366-4794-468F-B5DE-A8572AA900B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C240DC-499C-41DD-9339-C4737DCB6320}" type="datetimeFigureOut">
              <a:rPr lang="en-GB"/>
              <a:pPr>
                <a:defRPr/>
              </a:pPr>
              <a:t>11/05/2016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3038156-EB2E-4CBF-A69F-324A36BBD09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1F4435-F164-45D7-A34A-58EAD1ABD982}" type="datetimeFigureOut">
              <a:rPr lang="en-GB"/>
              <a:pPr>
                <a:defRPr/>
              </a:pPr>
              <a:t>11/05/2016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7916F0-C46E-4093-BF48-35C28714D42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56062-C2D4-40C9-BDD0-D028E0A86CDB}" type="datetimeFigureOut">
              <a:rPr lang="en-GB"/>
              <a:pPr>
                <a:defRPr/>
              </a:pPr>
              <a:t>11/05/2016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7EC76CB-1295-4DA2-889F-666BC3F0018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09D31F5-35C5-450C-8336-1535FF7481B6}" type="datetimeFigureOut">
              <a:rPr lang="en-GB"/>
              <a:pPr>
                <a:defRPr/>
              </a:pPr>
              <a:t>11/05/2016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2E0AE95-5307-4259-BB68-F5EA63E71E8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71"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www.living-links.org/wp-content/uploads/2012/05/CebusSIGNteacher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living-links.org/wp-content/uploads/2012/05/SaimiriSIGNteachers.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C:\Users\Steve\Downloads\A%20Tour%20of%20the%20Living%20Links%20to%20Human%20Evolution%20Research%20Centre%20at%20Edinburgh%20Zoo%20in%20Scotland.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C:\Users\Steve\Downloads\Student%20Resource%20-%20Design%20an%20Ethogram%20for%20a%20Primate%20Behaviour%20Study.avi" TargetMode="External"/><Relationship Id="rId6" Type="http://schemas.openxmlformats.org/officeDocument/2006/relationships/image" Target="../media/image32.png"/><Relationship Id="rId5" Type="http://schemas.openxmlformats.org/officeDocument/2006/relationships/hyperlink" Target="http://vimeo.com/channels/livinglinks/45906210" TargetMode="External"/><Relationship Id="rId4" Type="http://schemas.openxmlformats.org/officeDocument/2006/relationships/hyperlink" Target="http://www.living-links.org/resources/materials-for-teachers/measuring-behaviour-lesson-pla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4.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video" Target="file:///C:\Users\Steve\Downloads\Student%20resource%20-%2015%20minute%20Animal%20Behaviour%20sampling%20video.avi" TargetMode="External"/><Relationship Id="rId6" Type="http://schemas.openxmlformats.org/officeDocument/2006/relationships/hyperlink" Target="http://vimeo.com/13796260" TargetMode="External"/><Relationship Id="rId5" Type="http://schemas.openxmlformats.org/officeDocument/2006/relationships/hyperlink" Target="http://www.living-links.org/resources/materials-for-teachers/measuring-behaviour-lesson-plan/" TargetMode="Externa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hyperlink" Target="http://vimeo.com/45246079" TargetMode="External"/><Relationship Id="rId4" Type="http://schemas.openxmlformats.org/officeDocument/2006/relationships/hyperlink" Target="http://www.living-links.org/resources/materials-for-teachers/measuring-behaviour-lesson-pla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living-links.org/the-primates/squirrel-monkey-cam/" TargetMode="External"/><Relationship Id="rId7" Type="http://schemas.openxmlformats.org/officeDocument/2006/relationships/hyperlink" Target="http://www.highlandwildlifepark.org/snow-monkey-webca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edinburghzoo.org.uk/monkeycam.html" TargetMode="External"/><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5.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hyperlink" Target="http://www.living-links.org/resources/materials-for-teachers/measuring-behaviour-lesson-plan/" TargetMode="Externa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hyperlink" Target="http://vimeo.com/786245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jpeg"/><Relationship Id="rId7" Type="http://schemas.openxmlformats.org/officeDocument/2006/relationships/hyperlink" Target="http://www.educationscotland.gov.uk/"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www.living-links.org/resources" TargetMode="External"/><Relationship Id="rId11" Type="http://schemas.openxmlformats.org/officeDocument/2006/relationships/image" Target="../media/image64.png"/><Relationship Id="rId5" Type="http://schemas.openxmlformats.org/officeDocument/2006/relationships/image" Target="../media/image6.jpeg"/><Relationship Id="rId10" Type="http://schemas.openxmlformats.org/officeDocument/2006/relationships/image" Target="../media/image63.png"/><Relationship Id="rId4" Type="http://schemas.openxmlformats.org/officeDocument/2006/relationships/image" Target="../media/image5.png"/><Relationship Id="rId9" Type="http://schemas.openxmlformats.org/officeDocument/2006/relationships/image" Target="../media/image6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cutoutSQUI_EDB1023b copy.jpg"/>
          <p:cNvPicPr>
            <a:picLocks noChangeAspect="1" noChangeArrowheads="1"/>
          </p:cNvPicPr>
          <p:nvPr/>
        </p:nvPicPr>
        <p:blipFill>
          <a:blip r:embed="rId3" cstate="print"/>
          <a:srcRect/>
          <a:stretch>
            <a:fillRect/>
          </a:stretch>
        </p:blipFill>
        <p:spPr bwMode="auto">
          <a:xfrm>
            <a:off x="106363" y="4076700"/>
            <a:ext cx="1801812" cy="2703513"/>
          </a:xfrm>
          <a:prstGeom prst="rect">
            <a:avLst/>
          </a:prstGeom>
          <a:noFill/>
          <a:ln w="9525">
            <a:noFill/>
            <a:miter lim="800000"/>
            <a:headEnd/>
            <a:tailEnd/>
          </a:ln>
        </p:spPr>
      </p:pic>
      <p:sp>
        <p:nvSpPr>
          <p:cNvPr id="4099" name="Title 1"/>
          <p:cNvSpPr>
            <a:spLocks noGrp="1"/>
          </p:cNvSpPr>
          <p:nvPr>
            <p:ph type="ctrTitle"/>
          </p:nvPr>
        </p:nvSpPr>
        <p:spPr>
          <a:xfrm>
            <a:off x="685800" y="2463800"/>
            <a:ext cx="7772400" cy="1470025"/>
          </a:xfrm>
        </p:spPr>
        <p:txBody>
          <a:bodyPr/>
          <a:lstStyle/>
          <a:p>
            <a:r>
              <a:rPr lang="en-GB" sz="4800" smtClean="0"/>
              <a:t>Measuring Behaviour</a:t>
            </a:r>
          </a:p>
        </p:txBody>
      </p:sp>
      <p:grpSp>
        <p:nvGrpSpPr>
          <p:cNvPr id="4100" name="Group 2"/>
          <p:cNvGrpSpPr>
            <a:grpSpLocks/>
          </p:cNvGrpSpPr>
          <p:nvPr/>
        </p:nvGrpSpPr>
        <p:grpSpPr bwMode="auto">
          <a:xfrm>
            <a:off x="34925" y="44450"/>
            <a:ext cx="9074150" cy="1677988"/>
            <a:chOff x="35496" y="44624"/>
            <a:chExt cx="9073008" cy="1677816"/>
          </a:xfrm>
        </p:grpSpPr>
        <p:pic>
          <p:nvPicPr>
            <p:cNvPr id="4106" name="Picture 3" descr="F:\LLwordpressBannerCAPjunon.jpg"/>
            <p:cNvPicPr>
              <a:picLocks noChangeAspect="1" noChangeArrowheads="1"/>
            </p:cNvPicPr>
            <p:nvPr/>
          </p:nvPicPr>
          <p:blipFill>
            <a:blip r:embed="rId4" cstate="print"/>
            <a:srcRect/>
            <a:stretch>
              <a:fillRect/>
            </a:stretch>
          </p:blipFill>
          <p:spPr bwMode="auto">
            <a:xfrm>
              <a:off x="35496" y="44624"/>
              <a:ext cx="5405902" cy="1255043"/>
            </a:xfrm>
            <a:prstGeom prst="rect">
              <a:avLst/>
            </a:prstGeom>
            <a:noFill/>
            <a:ln w="9525">
              <a:noFill/>
              <a:miter lim="800000"/>
              <a:headEnd/>
              <a:tailEnd/>
            </a:ln>
          </p:spPr>
        </p:pic>
        <p:pic>
          <p:nvPicPr>
            <p:cNvPr id="4107" name="Picture 3" descr="F:\LLwordpressBannerCAPjunon.jpg"/>
            <p:cNvPicPr>
              <a:picLocks noChangeAspect="1" noChangeArrowheads="1"/>
            </p:cNvPicPr>
            <p:nvPr/>
          </p:nvPicPr>
          <p:blipFill>
            <a:blip r:embed="rId5" cstate="print"/>
            <a:srcRect/>
            <a:stretch>
              <a:fillRect/>
            </a:stretch>
          </p:blipFill>
          <p:spPr bwMode="auto">
            <a:xfrm>
              <a:off x="5502268" y="44624"/>
              <a:ext cx="3606236" cy="1493248"/>
            </a:xfrm>
            <a:prstGeom prst="rect">
              <a:avLst/>
            </a:prstGeom>
            <a:noFill/>
            <a:ln w="9525">
              <a:noFill/>
              <a:miter lim="800000"/>
              <a:headEnd/>
              <a:tailEnd/>
            </a:ln>
          </p:spPr>
        </p:pic>
        <p:pic>
          <p:nvPicPr>
            <p:cNvPr id="4108" name="Picture 4" descr="F:\LLwordpressBannerCAPjunon.jpg"/>
            <p:cNvPicPr>
              <a:picLocks noChangeAspect="1" noChangeArrowheads="1"/>
            </p:cNvPicPr>
            <p:nvPr/>
          </p:nvPicPr>
          <p:blipFill>
            <a:blip r:embed="rId6" cstate="print"/>
            <a:srcRect/>
            <a:stretch>
              <a:fillRect/>
            </a:stretch>
          </p:blipFill>
          <p:spPr bwMode="auto">
            <a:xfrm>
              <a:off x="435295" y="1396257"/>
              <a:ext cx="4496745" cy="326183"/>
            </a:xfrm>
            <a:prstGeom prst="rect">
              <a:avLst/>
            </a:prstGeom>
            <a:noFill/>
            <a:ln w="9525">
              <a:noFill/>
              <a:miter lim="800000"/>
              <a:headEnd/>
              <a:tailEnd/>
            </a:ln>
          </p:spPr>
        </p:pic>
      </p:grpSp>
      <p:grpSp>
        <p:nvGrpSpPr>
          <p:cNvPr id="4101" name="Group 4"/>
          <p:cNvGrpSpPr>
            <a:grpSpLocks/>
          </p:cNvGrpSpPr>
          <p:nvPr/>
        </p:nvGrpSpPr>
        <p:grpSpPr bwMode="auto">
          <a:xfrm>
            <a:off x="1944688" y="6092825"/>
            <a:ext cx="7075487" cy="649288"/>
            <a:chOff x="1945184" y="6093368"/>
            <a:chExt cx="7074608" cy="648000"/>
          </a:xfrm>
        </p:grpSpPr>
        <p:pic>
          <p:nvPicPr>
            <p:cNvPr id="4102"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76056" y="6093368"/>
              <a:ext cx="2558458" cy="648000"/>
            </a:xfrm>
            <a:prstGeom prst="rect">
              <a:avLst/>
            </a:prstGeom>
            <a:noFill/>
            <a:ln w="9525">
              <a:noFill/>
              <a:miter lim="800000"/>
              <a:headEnd/>
              <a:tailEnd/>
            </a:ln>
          </p:spPr>
        </p:pic>
        <p:pic>
          <p:nvPicPr>
            <p:cNvPr id="4103" name="Picture 3"/>
            <p:cNvPicPr>
              <a:picLocks noChangeAspect="1"/>
            </p:cNvPicPr>
            <p:nvPr/>
          </p:nvPicPr>
          <p:blipFill>
            <a:blip r:embed="rId8" cstate="print"/>
            <a:srcRect/>
            <a:stretch>
              <a:fillRect/>
            </a:stretch>
          </p:blipFill>
          <p:spPr bwMode="auto">
            <a:xfrm>
              <a:off x="3577903" y="6268491"/>
              <a:ext cx="1384856" cy="400869"/>
            </a:xfrm>
            <a:prstGeom prst="rect">
              <a:avLst/>
            </a:prstGeom>
            <a:noFill/>
            <a:ln w="9525">
              <a:noFill/>
              <a:miter lim="800000"/>
              <a:headEnd/>
              <a:tailEnd/>
            </a:ln>
          </p:spPr>
        </p:pic>
        <p:pic>
          <p:nvPicPr>
            <p:cNvPr id="4104"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634514" y="6093368"/>
              <a:ext cx="1385278" cy="648000"/>
            </a:xfrm>
            <a:prstGeom prst="rect">
              <a:avLst/>
            </a:prstGeom>
            <a:noFill/>
            <a:ln w="9525">
              <a:noFill/>
              <a:miter lim="800000"/>
              <a:headEnd/>
              <a:tailEnd/>
            </a:ln>
          </p:spPr>
        </p:pic>
        <p:pic>
          <p:nvPicPr>
            <p:cNvPr id="4105"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945184" y="6093368"/>
              <a:ext cx="1546696" cy="648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850" y="836613"/>
          <a:ext cx="8496944" cy="5760640"/>
        </p:xfrm>
        <a:graphic>
          <a:graphicData uri="http://schemas.openxmlformats.org/drawingml/2006/table">
            <a:tbl>
              <a:tblPr firstRow="1" bandRow="1">
                <a:tableStyleId>{C083E6E3-FA7D-4D7B-A595-EF9225AFEA82}</a:tableStyleId>
              </a:tblPr>
              <a:tblGrid>
                <a:gridCol w="1544899"/>
                <a:gridCol w="3282004"/>
                <a:gridCol w="3670041"/>
              </a:tblGrid>
              <a:tr h="713056">
                <a:tc>
                  <a:txBody>
                    <a:bodyPr/>
                    <a:lstStyle/>
                    <a:p>
                      <a:endParaRPr lang="en-GB" dirty="0"/>
                    </a:p>
                  </a:txBody>
                  <a:tcPr/>
                </a:tc>
                <a:tc>
                  <a:txBody>
                    <a:bodyPr/>
                    <a:lstStyle/>
                    <a:p>
                      <a:r>
                        <a:rPr lang="en-GB" dirty="0" smtClean="0"/>
                        <a:t>Capuchin Monkeys</a:t>
                      </a:r>
                      <a:endParaRPr lang="en-GB" dirty="0"/>
                    </a:p>
                  </a:txBody>
                  <a:tcPr/>
                </a:tc>
                <a:tc>
                  <a:txBody>
                    <a:bodyPr/>
                    <a:lstStyle/>
                    <a:p>
                      <a:r>
                        <a:rPr lang="en-GB" dirty="0" smtClean="0"/>
                        <a:t>Squirrel Monkeys</a:t>
                      </a:r>
                      <a:endParaRPr lang="en-GB" dirty="0"/>
                    </a:p>
                  </a:txBody>
                  <a:tcPr/>
                </a:tc>
              </a:tr>
              <a:tr h="1185828">
                <a:tc>
                  <a:txBody>
                    <a:bodyPr/>
                    <a:lstStyle/>
                    <a:p>
                      <a:endParaRPr lang="en-GB" sz="1600" b="1" dirty="0" smtClean="0"/>
                    </a:p>
                    <a:p>
                      <a:r>
                        <a:rPr lang="en-GB" sz="1600" b="1" dirty="0" smtClean="0"/>
                        <a:t>Taxonomy</a:t>
                      </a:r>
                      <a:endParaRPr lang="en-GB" sz="1600" b="1" dirty="0"/>
                    </a:p>
                  </a:txBody>
                  <a:tcPr>
                    <a:lnB w="12700" cap="flat" cmpd="sng" algn="ctr">
                      <a:solidFill>
                        <a:srgbClr val="9BBB59"/>
                      </a:solidFill>
                      <a:prstDash val="solid"/>
                      <a:round/>
                      <a:headEnd type="none" w="med" len="med"/>
                      <a:tailEnd type="none" w="med" len="med"/>
                    </a:lnB>
                    <a:solidFill>
                      <a:srgbClr val="9BBB59">
                        <a:alpha val="34902"/>
                      </a:srgbClr>
                    </a:solidFill>
                  </a:tcPr>
                </a:tc>
                <a:tc>
                  <a:txBody>
                    <a:bodyPr/>
                    <a:lstStyle/>
                    <a:p>
                      <a:endParaRPr lang="en-GB" sz="1600" dirty="0" smtClean="0"/>
                    </a:p>
                    <a:p>
                      <a:r>
                        <a:rPr lang="en-GB" sz="1600" dirty="0" smtClean="0"/>
                        <a:t>Animalia,</a:t>
                      </a:r>
                      <a:r>
                        <a:rPr lang="en-GB" sz="1600" baseline="0" dirty="0" smtClean="0"/>
                        <a:t> Chordata, Mammalia, Primate, Cebidae</a:t>
                      </a:r>
                    </a:p>
                    <a:p>
                      <a:r>
                        <a:rPr lang="en-GB" sz="1600" i="1" baseline="0" dirty="0" smtClean="0"/>
                        <a:t>Cebus apella</a:t>
                      </a:r>
                      <a:r>
                        <a:rPr lang="en-GB" sz="1600" baseline="0" dirty="0" smtClean="0"/>
                        <a:t> or </a:t>
                      </a:r>
                      <a:r>
                        <a:rPr lang="en-GB" sz="1600" i="1" dirty="0" err="1" smtClean="0"/>
                        <a:t>Sapajus</a:t>
                      </a:r>
                      <a:r>
                        <a:rPr lang="en-GB" sz="1600" i="1" dirty="0" smtClean="0"/>
                        <a:t> </a:t>
                      </a:r>
                      <a:r>
                        <a:rPr lang="en-GB" sz="1600" i="1" baseline="0" dirty="0" err="1" smtClean="0"/>
                        <a:t>apella</a:t>
                      </a:r>
                      <a:endParaRPr lang="en-GB" sz="1600" i="1" dirty="0"/>
                    </a:p>
                  </a:txBody>
                  <a:tcPr>
                    <a:lnB w="12700" cap="flat" cmpd="sng" algn="ctr">
                      <a:solidFill>
                        <a:srgbClr val="9BBB59"/>
                      </a:solidFill>
                      <a:prstDash val="solid"/>
                      <a:round/>
                      <a:headEnd type="none" w="med" len="med"/>
                      <a:tailEnd type="none" w="med" len="med"/>
                    </a:lnB>
                    <a:solidFill>
                      <a:srgbClr val="9BBB59">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Animalia,</a:t>
                      </a:r>
                      <a:r>
                        <a:rPr lang="en-GB" sz="1600" baseline="0" dirty="0" smtClean="0"/>
                        <a:t> Chordata, Mammalia, Primate, Cebidae</a:t>
                      </a:r>
                    </a:p>
                    <a:p>
                      <a:r>
                        <a:rPr lang="en-GB" sz="1600" i="1" dirty="0" smtClean="0"/>
                        <a:t>Saimiri sciureus</a:t>
                      </a:r>
                      <a:endParaRPr lang="en-GB" sz="1600" i="1" dirty="0"/>
                    </a:p>
                  </a:txBody>
                  <a:tcPr>
                    <a:lnB w="12700" cap="flat" cmpd="sng" algn="ctr">
                      <a:solidFill>
                        <a:srgbClr val="9BBB59"/>
                      </a:solidFill>
                      <a:prstDash val="solid"/>
                      <a:round/>
                      <a:headEnd type="none" w="med" len="med"/>
                      <a:tailEnd type="none" w="med" len="med"/>
                    </a:lnB>
                    <a:solidFill>
                      <a:srgbClr val="9BBB59">
                        <a:alpha val="34902"/>
                      </a:srgbClr>
                    </a:solidFill>
                  </a:tcPr>
                </a:tc>
              </a:tr>
              <a:tr h="1000252">
                <a:tc>
                  <a:txBody>
                    <a:bodyPr/>
                    <a:lstStyle/>
                    <a:p>
                      <a:endParaRPr lang="en-GB" sz="1600" b="1" dirty="0" smtClean="0"/>
                    </a:p>
                    <a:p>
                      <a:r>
                        <a:rPr lang="en-GB" sz="1600" b="1" dirty="0" smtClean="0"/>
                        <a:t>Size</a:t>
                      </a:r>
                      <a:endParaRPr lang="en-GB" sz="1600" b="1" dirty="0"/>
                    </a:p>
                  </a:txBody>
                  <a:tcPr>
                    <a:lnT w="12700" cap="flat" cmpd="sng" algn="ctr">
                      <a:solidFill>
                        <a:srgbClr val="9BBB59"/>
                      </a:solidFill>
                      <a:prstDash val="solid"/>
                      <a:round/>
                      <a:headEnd type="none" w="med" len="med"/>
                      <a:tailEnd type="none" w="med" len="med"/>
                    </a:lnT>
                  </a:tcPr>
                </a:tc>
                <a:tc>
                  <a:txBody>
                    <a:bodyPr/>
                    <a:lstStyle/>
                    <a:p>
                      <a:endParaRPr lang="en-GB" sz="1600" dirty="0" smtClean="0"/>
                    </a:p>
                    <a:p>
                      <a:r>
                        <a:rPr lang="en-GB" sz="1600" dirty="0" smtClean="0"/>
                        <a:t>1.3 – 4.8 kg, with males being larger than females.</a:t>
                      </a:r>
                      <a:endParaRPr lang="en-GB" sz="1600" dirty="0"/>
                    </a:p>
                  </a:txBody>
                  <a:tcPr>
                    <a:lnT w="12700" cap="flat" cmpd="sng" algn="ctr">
                      <a:solidFill>
                        <a:srgbClr val="9BBB59"/>
                      </a:solidFill>
                      <a:prstDash val="solid"/>
                      <a:round/>
                      <a:headEnd type="none" w="med" len="med"/>
                      <a:tailEnd type="none" w="med" len="med"/>
                    </a:lnT>
                  </a:tcPr>
                </a:tc>
                <a:tc>
                  <a:txBody>
                    <a:bodyPr/>
                    <a:lstStyle/>
                    <a:p>
                      <a:endParaRPr lang="en-GB" sz="1600" dirty="0" smtClean="0"/>
                    </a:p>
                    <a:p>
                      <a:r>
                        <a:rPr lang="en-GB" sz="1600" dirty="0" smtClean="0"/>
                        <a:t>0.55- 1.25kg,</a:t>
                      </a:r>
                      <a:r>
                        <a:rPr lang="en-GB" sz="1600" baseline="0" dirty="0" smtClean="0"/>
                        <a:t> males and females similar in weight.</a:t>
                      </a:r>
                      <a:endParaRPr lang="en-GB" sz="1600" dirty="0"/>
                    </a:p>
                  </a:txBody>
                  <a:tcPr>
                    <a:lnT w="12700" cap="flat" cmpd="sng" algn="ctr">
                      <a:solidFill>
                        <a:srgbClr val="9BBB59"/>
                      </a:solidFill>
                      <a:prstDash val="solid"/>
                      <a:round/>
                      <a:headEnd type="none" w="med" len="med"/>
                      <a:tailEnd type="none" w="med" len="med"/>
                    </a:lnT>
                  </a:tcPr>
                </a:tc>
              </a:tr>
              <a:tr h="1712863">
                <a:tc>
                  <a:txBody>
                    <a:bodyPr/>
                    <a:lstStyle/>
                    <a:p>
                      <a:endParaRPr lang="en-GB" sz="1600" b="1" dirty="0" smtClean="0"/>
                    </a:p>
                    <a:p>
                      <a:r>
                        <a:rPr lang="en-GB" sz="1600" b="1" dirty="0" smtClean="0"/>
                        <a:t>Habitat &amp; </a:t>
                      </a:r>
                    </a:p>
                    <a:p>
                      <a:r>
                        <a:rPr lang="en-GB" sz="1600" b="1" dirty="0" smtClean="0"/>
                        <a:t>Range</a:t>
                      </a:r>
                      <a:endParaRPr lang="en-GB" sz="1600" b="1" dirty="0"/>
                    </a:p>
                  </a:txBody>
                  <a:tcPr>
                    <a:lnB w="12700" cap="flat" cmpd="sng" algn="ctr">
                      <a:solidFill>
                        <a:srgbClr val="9BBB59"/>
                      </a:solidFill>
                      <a:prstDash val="solid"/>
                      <a:round/>
                      <a:headEnd type="none" w="med" len="med"/>
                      <a:tailEnd type="none" w="med" len="med"/>
                    </a:lnB>
                    <a:solidFill>
                      <a:srgbClr val="9BBB59">
                        <a:alpha val="34902"/>
                      </a:srgbClr>
                    </a:solidFill>
                  </a:tcPr>
                </a:tc>
                <a:tc>
                  <a:txBody>
                    <a:bodyPr/>
                    <a:lstStyle/>
                    <a:p>
                      <a:r>
                        <a:rPr lang="en-GB" dirty="0" smtClean="0"/>
                        <a:t>South American forests</a:t>
                      </a:r>
                    </a:p>
                    <a:p>
                      <a:endParaRPr lang="en-GB" dirty="0" smtClean="0"/>
                    </a:p>
                    <a:p>
                      <a:endParaRPr lang="en-GB" dirty="0" smtClean="0"/>
                    </a:p>
                    <a:p>
                      <a:endParaRPr lang="en-GB" dirty="0" smtClean="0"/>
                    </a:p>
                  </a:txBody>
                  <a:tcPr>
                    <a:lnB w="12700" cap="flat" cmpd="sng" algn="ctr">
                      <a:solidFill>
                        <a:srgbClr val="9BBB59"/>
                      </a:solidFill>
                      <a:prstDash val="solid"/>
                      <a:round/>
                      <a:headEnd type="none" w="med" len="med"/>
                      <a:tailEnd type="none" w="med" len="med"/>
                    </a:lnB>
                    <a:solidFill>
                      <a:srgbClr val="9BBB59">
                        <a:alpha val="34902"/>
                      </a:srgbClr>
                    </a:solidFill>
                  </a:tcPr>
                </a:tc>
                <a:tc>
                  <a:txBody>
                    <a:bodyPr/>
                    <a:lstStyle/>
                    <a:p>
                      <a:r>
                        <a:rPr lang="en-GB" dirty="0" smtClean="0"/>
                        <a:t>South American forests</a:t>
                      </a:r>
                      <a:endParaRPr lang="en-GB" dirty="0"/>
                    </a:p>
                  </a:txBody>
                  <a:tcPr>
                    <a:lnB w="12700" cap="flat" cmpd="sng" algn="ctr">
                      <a:solidFill>
                        <a:srgbClr val="9BBB59"/>
                      </a:solidFill>
                      <a:prstDash val="solid"/>
                      <a:round/>
                      <a:headEnd type="none" w="med" len="med"/>
                      <a:tailEnd type="none" w="med" len="med"/>
                    </a:lnB>
                    <a:solidFill>
                      <a:srgbClr val="9BBB59">
                        <a:alpha val="34902"/>
                      </a:srgbClr>
                    </a:solidFill>
                  </a:tcPr>
                </a:tc>
              </a:tr>
              <a:tr h="1148641">
                <a:tc>
                  <a:txBody>
                    <a:bodyPr/>
                    <a:lstStyle/>
                    <a:p>
                      <a:endParaRPr lang="en-GB" sz="1600" b="1" dirty="0" smtClean="0"/>
                    </a:p>
                    <a:p>
                      <a:r>
                        <a:rPr lang="en-GB" sz="1600" b="1" dirty="0" smtClean="0"/>
                        <a:t>Diet</a:t>
                      </a:r>
                      <a:endParaRPr lang="en-GB" sz="1600" b="1" dirty="0"/>
                    </a:p>
                  </a:txBody>
                  <a:tcPr>
                    <a:lnT w="12700" cap="flat" cmpd="sng" algn="ctr">
                      <a:solidFill>
                        <a:srgbClr val="9BBB59"/>
                      </a:solidFill>
                      <a:prstDash val="solid"/>
                      <a:round/>
                      <a:headEnd type="none" w="med" len="med"/>
                      <a:tailEnd type="none" w="med" len="med"/>
                    </a:lnT>
                    <a:solidFill>
                      <a:srgbClr val="FFFFFF">
                        <a:alpha val="50196"/>
                      </a:srgbClr>
                    </a:solidFill>
                  </a:tcPr>
                </a:tc>
                <a:tc>
                  <a:txBody>
                    <a:bodyPr/>
                    <a:lstStyle/>
                    <a:p>
                      <a:r>
                        <a:rPr lang="en-GB" sz="1600" dirty="0" smtClean="0"/>
                        <a:t>Mainly fruits and invertebrates, but also eat</a:t>
                      </a:r>
                      <a:r>
                        <a:rPr lang="en-GB" sz="1600" baseline="0" dirty="0" smtClean="0"/>
                        <a:t> small  animals and plants.</a:t>
                      </a:r>
                      <a:endParaRPr lang="en-GB" sz="1600" dirty="0"/>
                    </a:p>
                  </a:txBody>
                  <a:tcPr>
                    <a:lnT w="12700" cap="flat" cmpd="sng" algn="ctr">
                      <a:solidFill>
                        <a:srgbClr val="9BBB59"/>
                      </a:solidFill>
                      <a:prstDash val="solid"/>
                      <a:round/>
                      <a:headEnd type="none" w="med" len="med"/>
                      <a:tailEnd type="none" w="med" len="med"/>
                    </a:lnT>
                    <a:solidFill>
                      <a:srgbClr val="FFFFFF">
                        <a:alpha val="50196"/>
                      </a:srgbClr>
                    </a:solidFill>
                  </a:tcPr>
                </a:tc>
                <a:tc>
                  <a:txBody>
                    <a:bodyPr/>
                    <a:lstStyle/>
                    <a:p>
                      <a:r>
                        <a:rPr lang="en-GB" sz="1600" dirty="0" smtClean="0"/>
                        <a:t>Mainly insects and fruits but also eat other parts of plants, and</a:t>
                      </a:r>
                      <a:r>
                        <a:rPr lang="en-GB" sz="1600" baseline="0" dirty="0" smtClean="0"/>
                        <a:t> various small animals.</a:t>
                      </a:r>
                      <a:endParaRPr lang="en-GB" sz="1600" dirty="0"/>
                    </a:p>
                  </a:txBody>
                  <a:tcPr>
                    <a:lnT w="12700" cap="flat" cmpd="sng" algn="ctr">
                      <a:solidFill>
                        <a:srgbClr val="9BBB59"/>
                      </a:solidFill>
                      <a:prstDash val="solid"/>
                      <a:round/>
                      <a:headEnd type="none" w="med" len="med"/>
                      <a:tailEnd type="none" w="med" len="med"/>
                    </a:lnT>
                    <a:solidFill>
                      <a:srgbClr val="FFFFFF">
                        <a:alpha val="50196"/>
                      </a:srgbClr>
                    </a:solidFill>
                  </a:tcPr>
                </a:tc>
              </a:tr>
            </a:tbl>
          </a:graphicData>
        </a:graphic>
      </p:graphicFrame>
      <p:pic>
        <p:nvPicPr>
          <p:cNvPr id="13335" name="Picture 3" descr="capuchin with leaves2.png"/>
          <p:cNvPicPr>
            <a:picLocks noChangeAspect="1"/>
          </p:cNvPicPr>
          <p:nvPr/>
        </p:nvPicPr>
        <p:blipFill>
          <a:blip r:embed="rId3" cstate="print"/>
          <a:srcRect/>
          <a:stretch>
            <a:fillRect/>
          </a:stretch>
        </p:blipFill>
        <p:spPr bwMode="auto">
          <a:xfrm>
            <a:off x="323850" y="692150"/>
            <a:ext cx="1079500" cy="820738"/>
          </a:xfrm>
          <a:prstGeom prst="rect">
            <a:avLst/>
          </a:prstGeom>
          <a:noFill/>
          <a:ln w="9525">
            <a:noFill/>
            <a:miter lim="800000"/>
            <a:headEnd/>
            <a:tailEnd/>
          </a:ln>
        </p:spPr>
      </p:pic>
      <p:pic>
        <p:nvPicPr>
          <p:cNvPr id="13336" name="Picture 2" descr="F:\cutoutSQUI_EDB1023b copy.jpg"/>
          <p:cNvPicPr>
            <a:picLocks noChangeAspect="1" noChangeArrowheads="1"/>
          </p:cNvPicPr>
          <p:nvPr/>
        </p:nvPicPr>
        <p:blipFill>
          <a:blip r:embed="rId4" cstate="print"/>
          <a:srcRect/>
          <a:stretch>
            <a:fillRect/>
          </a:stretch>
        </p:blipFill>
        <p:spPr bwMode="auto">
          <a:xfrm>
            <a:off x="7739063" y="549275"/>
            <a:ext cx="1296987" cy="935038"/>
          </a:xfrm>
          <a:prstGeom prst="rect">
            <a:avLst/>
          </a:prstGeom>
          <a:noFill/>
          <a:ln w="9525">
            <a:noFill/>
            <a:miter lim="800000"/>
            <a:headEnd/>
            <a:tailEnd/>
          </a:ln>
        </p:spPr>
      </p:pic>
      <p:pic>
        <p:nvPicPr>
          <p:cNvPr id="13337" name="Picture 2"/>
          <p:cNvPicPr>
            <a:picLocks noChangeAspect="1" noChangeArrowheads="1"/>
          </p:cNvPicPr>
          <p:nvPr/>
        </p:nvPicPr>
        <p:blipFill>
          <a:blip r:embed="rId5" cstate="print"/>
          <a:srcRect/>
          <a:stretch>
            <a:fillRect/>
          </a:stretch>
        </p:blipFill>
        <p:spPr bwMode="auto">
          <a:xfrm>
            <a:off x="1979613" y="4117975"/>
            <a:ext cx="2238375" cy="1255713"/>
          </a:xfrm>
          <a:prstGeom prst="rect">
            <a:avLst/>
          </a:prstGeom>
          <a:noFill/>
          <a:ln w="9525">
            <a:noFill/>
            <a:miter lim="800000"/>
            <a:headEnd/>
            <a:tailEnd/>
          </a:ln>
          <a:effectLst/>
        </p:spPr>
      </p:pic>
      <p:pic>
        <p:nvPicPr>
          <p:cNvPr id="13338" name="Picture 3"/>
          <p:cNvPicPr>
            <a:picLocks noChangeAspect="1" noChangeArrowheads="1"/>
          </p:cNvPicPr>
          <p:nvPr/>
        </p:nvPicPr>
        <p:blipFill>
          <a:blip r:embed="rId6" cstate="print"/>
          <a:srcRect/>
          <a:stretch>
            <a:fillRect/>
          </a:stretch>
        </p:blipFill>
        <p:spPr bwMode="auto">
          <a:xfrm>
            <a:off x="5219700" y="4117975"/>
            <a:ext cx="2276475" cy="1255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50825" y="889000"/>
          <a:ext cx="8712969" cy="5918223"/>
        </p:xfrm>
        <a:graphic>
          <a:graphicData uri="http://schemas.openxmlformats.org/drawingml/2006/table">
            <a:tbl>
              <a:tblPr firstRow="1" bandRow="1">
                <a:tableStyleId>{C083E6E3-FA7D-4D7B-A595-EF9225AFEA82}</a:tableStyleId>
              </a:tblPr>
              <a:tblGrid>
                <a:gridCol w="1584176"/>
                <a:gridCol w="3365445"/>
                <a:gridCol w="3763348"/>
              </a:tblGrid>
              <a:tr h="482464">
                <a:tc>
                  <a:txBody>
                    <a:bodyPr/>
                    <a:lstStyle/>
                    <a:p>
                      <a:endParaRPr lang="en-GB" dirty="0"/>
                    </a:p>
                  </a:txBody>
                  <a:tcPr/>
                </a:tc>
                <a:tc>
                  <a:txBody>
                    <a:bodyPr/>
                    <a:lstStyle/>
                    <a:p>
                      <a:r>
                        <a:rPr lang="en-GB" dirty="0" smtClean="0"/>
                        <a:t>Capuchin Monkeys</a:t>
                      </a:r>
                      <a:endParaRPr lang="en-GB" dirty="0"/>
                    </a:p>
                  </a:txBody>
                  <a:tcPr/>
                </a:tc>
                <a:tc>
                  <a:txBody>
                    <a:bodyPr/>
                    <a:lstStyle/>
                    <a:p>
                      <a:r>
                        <a:rPr lang="en-GB" dirty="0" smtClean="0"/>
                        <a:t>Squirrel Monkeys</a:t>
                      </a:r>
                      <a:endParaRPr lang="en-GB" dirty="0"/>
                    </a:p>
                  </a:txBody>
                  <a:tcPr/>
                </a:tc>
              </a:tr>
              <a:tr h="1692665">
                <a:tc>
                  <a:txBody>
                    <a:bodyPr/>
                    <a:lstStyle/>
                    <a:p>
                      <a:r>
                        <a:rPr lang="en-GB" sz="1600" b="1" dirty="0" smtClean="0"/>
                        <a:t>Social Structure</a:t>
                      </a:r>
                      <a:endParaRPr lang="en-GB" sz="1600" b="1" dirty="0"/>
                    </a:p>
                  </a:txBody>
                  <a:tcPr>
                    <a:lnB w="12700" cap="flat" cmpd="sng" algn="ctr">
                      <a:solidFill>
                        <a:srgbClr val="9BBB59"/>
                      </a:solidFill>
                      <a:prstDash val="solid"/>
                      <a:round/>
                      <a:headEnd type="none" w="med" len="med"/>
                      <a:tailEnd type="none" w="med" len="med"/>
                    </a:lnB>
                    <a:solidFill>
                      <a:srgbClr val="9BBB59">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smtClean="0">
                          <a:solidFill>
                            <a:schemeClr val="tx1"/>
                          </a:solidFill>
                          <a:latin typeface="+mn-lt"/>
                          <a:ea typeface="+mn-ea"/>
                          <a:cs typeface="+mn-cs"/>
                        </a:rPr>
                        <a:t>Group size ranges from 6-30. One alpha male and  female and a variety of </a:t>
                      </a:r>
                      <a:r>
                        <a:rPr lang="en-GB" sz="1600" baseline="0" dirty="0" smtClean="0"/>
                        <a:t>dominant-submissive interactions throughout the rest of the group. No linear hierarchy exists.</a:t>
                      </a:r>
                      <a:endParaRPr lang="en-GB" sz="1600" dirty="0" smtClean="0"/>
                    </a:p>
                    <a:p>
                      <a:endParaRPr lang="en-GB" sz="1600" dirty="0"/>
                    </a:p>
                  </a:txBody>
                  <a:tcPr>
                    <a:lnB w="12700" cap="flat" cmpd="sng" algn="ctr">
                      <a:solidFill>
                        <a:srgbClr val="9BBB59"/>
                      </a:solidFill>
                      <a:prstDash val="solid"/>
                      <a:round/>
                      <a:headEnd type="none" w="med" len="med"/>
                      <a:tailEnd type="none" w="med" len="med"/>
                    </a:lnB>
                    <a:solidFill>
                      <a:srgbClr val="9BBB59">
                        <a:alpha val="34902"/>
                      </a:srgbClr>
                    </a:solidFill>
                  </a:tcPr>
                </a:tc>
                <a:tc>
                  <a:txBody>
                    <a:bodyPr/>
                    <a:lstStyle/>
                    <a:p>
                      <a:r>
                        <a:rPr lang="en-GB" sz="1600" dirty="0" smtClean="0"/>
                        <a:t>Group size 30-70. </a:t>
                      </a:r>
                      <a:r>
                        <a:rPr lang="en-GB" sz="1600" baseline="0" dirty="0" smtClean="0"/>
                        <a:t> There are more adult females in a group than adult males. There is an alpha male and female and a variety of dominant-submissive interactions throughout the rest of the group. No linear hierarchy exists.</a:t>
                      </a:r>
                      <a:endParaRPr lang="en-GB" sz="1600" dirty="0"/>
                    </a:p>
                  </a:txBody>
                  <a:tcPr>
                    <a:lnB w="12700" cap="flat" cmpd="sng" algn="ctr">
                      <a:solidFill>
                        <a:srgbClr val="9BBB59"/>
                      </a:solidFill>
                      <a:prstDash val="solid"/>
                      <a:round/>
                      <a:headEnd type="none" w="med" len="med"/>
                      <a:tailEnd type="none" w="med" len="med"/>
                    </a:lnB>
                    <a:solidFill>
                      <a:srgbClr val="9BBB59">
                        <a:alpha val="34902"/>
                      </a:srgbClr>
                    </a:solidFill>
                  </a:tcPr>
                </a:tc>
              </a:tr>
              <a:tr h="1365654">
                <a:tc>
                  <a:txBody>
                    <a:bodyPr/>
                    <a:lstStyle/>
                    <a:p>
                      <a:r>
                        <a:rPr lang="en-GB" sz="1600" b="1" dirty="0" smtClean="0"/>
                        <a:t>Ecological Niche</a:t>
                      </a:r>
                      <a:endParaRPr lang="en-GB" sz="1600" b="1" dirty="0"/>
                    </a:p>
                  </a:txBody>
                  <a:tcPr>
                    <a:lnT w="12700" cap="flat" cmpd="sng" algn="ctr">
                      <a:solidFill>
                        <a:srgbClr val="9BBB59"/>
                      </a:solidFill>
                      <a:prstDash val="solid"/>
                      <a:round/>
                      <a:headEnd type="none" w="med" len="med"/>
                      <a:tailEnd type="none" w="med" len="med"/>
                    </a:lnT>
                    <a:solidFill>
                      <a:srgbClr val="FFFFFF">
                        <a:alpha val="50196"/>
                      </a:srgbClr>
                    </a:solidFill>
                  </a:tcPr>
                </a:tc>
                <a:tc>
                  <a:txBody>
                    <a:bodyPr/>
                    <a:lstStyle/>
                    <a:p>
                      <a:r>
                        <a:rPr lang="en-GB" sz="1600" dirty="0" smtClean="0"/>
                        <a:t>Forest living insectivore-</a:t>
                      </a:r>
                      <a:r>
                        <a:rPr lang="en-GB" sz="1600" dirty="0" err="1" smtClean="0"/>
                        <a:t>frugivores</a:t>
                      </a:r>
                      <a:r>
                        <a:rPr lang="en-GB" sz="1600" dirty="0" smtClean="0"/>
                        <a:t> that are arboreal and diurnal.</a:t>
                      </a:r>
                    </a:p>
                    <a:p>
                      <a:r>
                        <a:rPr lang="en-GB" sz="1600" dirty="0" smtClean="0"/>
                        <a:t>They are also prey for </a:t>
                      </a:r>
                      <a:r>
                        <a:rPr lang="en-GB" sz="1600" baseline="0" dirty="0" smtClean="0"/>
                        <a:t>cats, such as jaguars, birds of prey and crocodiles.</a:t>
                      </a:r>
                      <a:endParaRPr lang="en-GB" sz="1600" dirty="0"/>
                    </a:p>
                  </a:txBody>
                  <a:tcPr>
                    <a:lnT w="12700" cap="flat" cmpd="sng" algn="ctr">
                      <a:solidFill>
                        <a:srgbClr val="9BBB59"/>
                      </a:solidFill>
                      <a:prstDash val="solid"/>
                      <a:round/>
                      <a:headEnd type="none" w="med" len="med"/>
                      <a:tailEnd type="none" w="med" len="med"/>
                    </a:lnT>
                    <a:solidFill>
                      <a:srgbClr val="FFFFFF">
                        <a:alpha val="50196"/>
                      </a:srgbClr>
                    </a:solidFill>
                  </a:tcPr>
                </a:tc>
                <a:tc>
                  <a:txBody>
                    <a:bodyPr/>
                    <a:lstStyle/>
                    <a:p>
                      <a:r>
                        <a:rPr lang="en-GB" sz="1600" dirty="0" smtClean="0"/>
                        <a:t>Forest living insectivore-</a:t>
                      </a:r>
                      <a:r>
                        <a:rPr lang="en-GB" sz="1600" dirty="0" err="1" smtClean="0"/>
                        <a:t>frugivores</a:t>
                      </a:r>
                      <a:r>
                        <a:rPr lang="en-GB" sz="1600" dirty="0" smtClean="0"/>
                        <a:t> that are arboreal and diurnal.</a:t>
                      </a:r>
                    </a:p>
                    <a:p>
                      <a:r>
                        <a:rPr lang="en-GB" sz="1600" dirty="0" smtClean="0"/>
                        <a:t>They are also prey for </a:t>
                      </a:r>
                      <a:r>
                        <a:rPr lang="en-GB" sz="1600" baseline="0" dirty="0" smtClean="0"/>
                        <a:t>cats, such as jaguars, birds of prey and crocodiles.</a:t>
                      </a:r>
                      <a:endParaRPr lang="en-GB" sz="1600" dirty="0" smtClean="0"/>
                    </a:p>
                    <a:p>
                      <a:endParaRPr lang="en-GB" dirty="0"/>
                    </a:p>
                  </a:txBody>
                  <a:tcPr>
                    <a:lnT w="12700" cap="flat" cmpd="sng" algn="ctr">
                      <a:solidFill>
                        <a:srgbClr val="9BBB59"/>
                      </a:solidFill>
                      <a:prstDash val="solid"/>
                      <a:round/>
                      <a:headEnd type="none" w="med" len="med"/>
                      <a:tailEnd type="none" w="med" len="med"/>
                    </a:lnT>
                    <a:solidFill>
                      <a:srgbClr val="FFFFFF">
                        <a:alpha val="50196"/>
                      </a:srgbClr>
                    </a:solidFill>
                  </a:tcPr>
                </a:tc>
              </a:tr>
              <a:tr h="1950936">
                <a:tc>
                  <a:txBody>
                    <a:bodyPr/>
                    <a:lstStyle/>
                    <a:p>
                      <a:r>
                        <a:rPr lang="en-GB" sz="1600" b="1" dirty="0" smtClean="0"/>
                        <a:t>Communication</a:t>
                      </a:r>
                      <a:endParaRPr lang="en-GB" sz="1600" b="1" dirty="0"/>
                    </a:p>
                  </a:txBody>
                  <a:tcPr>
                    <a:solidFill>
                      <a:srgbClr val="9BBB59">
                        <a:alpha val="34902"/>
                      </a:srgbClr>
                    </a:solidFill>
                  </a:tcPr>
                </a:tc>
                <a:tc>
                  <a:txBody>
                    <a:bodyPr/>
                    <a:lstStyle/>
                    <a:p>
                      <a:r>
                        <a:rPr lang="en-GB" sz="1600" b="0" i="0" u="none" strike="noStrike" kern="1200" baseline="0" dirty="0" smtClean="0">
                          <a:solidFill>
                            <a:schemeClr val="tx1"/>
                          </a:solidFill>
                          <a:latin typeface="+mn-lt"/>
                          <a:ea typeface="+mn-ea"/>
                          <a:cs typeface="+mn-cs"/>
                        </a:rPr>
                        <a:t>Capuchin monkeys have a wide range of vocalisations, but they also</a:t>
                      </a:r>
                    </a:p>
                    <a:p>
                      <a:r>
                        <a:rPr lang="en-GB" sz="1600" b="0" i="0" u="none" strike="noStrike" kern="1200" baseline="0" dirty="0" smtClean="0">
                          <a:solidFill>
                            <a:schemeClr val="tx1"/>
                          </a:solidFill>
                          <a:latin typeface="+mn-lt"/>
                          <a:ea typeface="+mn-ea"/>
                          <a:cs typeface="+mn-cs"/>
                        </a:rPr>
                        <a:t>communicate with a variety of visual signals  through facial expression and body language.</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50" b="0" dirty="0" smtClean="0"/>
                        <a:t>Capuchin Communication - </a:t>
                      </a:r>
                      <a:r>
                        <a:rPr lang="en-GB" sz="1000" b="0" dirty="0" smtClean="0">
                          <a:hlinkClick r:id="rId3"/>
                        </a:rPr>
                        <a:t>http://www.living-links.org/wp-content/uploads/2012/05/CebusSIGNteachers.pdf</a:t>
                      </a:r>
                      <a:r>
                        <a:rPr lang="en-GB" sz="1000" b="0" dirty="0" smtClean="0"/>
                        <a:t> </a:t>
                      </a:r>
                    </a:p>
                    <a:p>
                      <a:endParaRPr lang="en-GB" dirty="0"/>
                    </a:p>
                  </a:txBody>
                  <a:tcPr>
                    <a:solidFill>
                      <a:srgbClr val="9BBB59">
                        <a:alpha val="34902"/>
                      </a:srgbClr>
                    </a:solidFill>
                  </a:tcPr>
                </a:tc>
                <a:tc>
                  <a:txBody>
                    <a:bodyPr/>
                    <a:lstStyle/>
                    <a:p>
                      <a:r>
                        <a:rPr lang="en-GB" sz="1600" b="0" i="0" u="none" strike="noStrike" kern="1200" baseline="0" dirty="0" smtClean="0">
                          <a:solidFill>
                            <a:schemeClr val="tx1"/>
                          </a:solidFill>
                          <a:latin typeface="+mn-lt"/>
                          <a:ea typeface="+mn-ea"/>
                          <a:cs typeface="+mn-cs"/>
                        </a:rPr>
                        <a:t>Squirrel monkeys scream and give high pitched ‘peep’ and ‘twitter’ calls, they also communicate through facial expression and body language.</a:t>
                      </a:r>
                    </a:p>
                    <a:p>
                      <a:endParaRPr lang="en-GB" sz="1600" b="0" i="0" u="none" strike="noStrike" kern="1200" baseline="0" dirty="0" smtClean="0">
                        <a:solidFill>
                          <a:schemeClr val="tx1"/>
                        </a:solidFill>
                        <a:latin typeface="+mn-lt"/>
                        <a:ea typeface="+mn-ea"/>
                        <a:cs typeface="+mn-cs"/>
                      </a:endParaRPr>
                    </a:p>
                    <a:p>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t>Squirrel Monkey Communication –</a:t>
                      </a:r>
                      <a:r>
                        <a:rPr lang="en-GB" sz="1000" b="0" baseline="0" dirty="0" smtClean="0"/>
                        <a:t> </a:t>
                      </a:r>
                      <a:r>
                        <a:rPr lang="en-GB" sz="1000" b="0" dirty="0" smtClean="0">
                          <a:hlinkClick r:id="rId4"/>
                        </a:rPr>
                        <a:t>http://www.living-links.org/wp-content/uploads/2012/05/SaimiriSIGNteachers.pdf</a:t>
                      </a:r>
                      <a:r>
                        <a:rPr lang="en-GB" sz="1000" b="0" dirty="0" smtClean="0"/>
                        <a:t>  </a:t>
                      </a:r>
                    </a:p>
                    <a:p>
                      <a:endParaRPr lang="en-GB" dirty="0"/>
                    </a:p>
                  </a:txBody>
                  <a:tcPr>
                    <a:lnB w="12700" cap="flat" cmpd="sng" algn="ctr">
                      <a:solidFill>
                        <a:srgbClr val="9BBB59"/>
                      </a:solidFill>
                      <a:prstDash val="solid"/>
                      <a:round/>
                      <a:headEnd type="none" w="med" len="med"/>
                      <a:tailEnd type="none" w="med" len="med"/>
                    </a:lnB>
                    <a:solidFill>
                      <a:srgbClr val="9BBB59">
                        <a:alpha val="34902"/>
                      </a:srgbClr>
                    </a:solidFill>
                  </a:tcPr>
                </a:tc>
              </a:tr>
            </a:tbl>
          </a:graphicData>
        </a:graphic>
      </p:graphicFrame>
      <p:pic>
        <p:nvPicPr>
          <p:cNvPr id="14356" name="Picture 3" descr="capuchin with leaves2.png"/>
          <p:cNvPicPr>
            <a:picLocks noChangeAspect="1"/>
          </p:cNvPicPr>
          <p:nvPr/>
        </p:nvPicPr>
        <p:blipFill>
          <a:blip r:embed="rId5" cstate="print"/>
          <a:srcRect/>
          <a:stretch>
            <a:fillRect/>
          </a:stretch>
        </p:blipFill>
        <p:spPr bwMode="auto">
          <a:xfrm>
            <a:off x="250825" y="520700"/>
            <a:ext cx="1081088" cy="820738"/>
          </a:xfrm>
          <a:prstGeom prst="rect">
            <a:avLst/>
          </a:prstGeom>
          <a:noFill/>
          <a:ln w="9525">
            <a:noFill/>
            <a:miter lim="800000"/>
            <a:headEnd/>
            <a:tailEnd/>
          </a:ln>
        </p:spPr>
      </p:pic>
      <p:pic>
        <p:nvPicPr>
          <p:cNvPr id="14357" name="Picture 2" descr="F:\cutoutSQUI_EDB1023b copy.jpg"/>
          <p:cNvPicPr>
            <a:picLocks noChangeAspect="1" noChangeArrowheads="1"/>
          </p:cNvPicPr>
          <p:nvPr/>
        </p:nvPicPr>
        <p:blipFill>
          <a:blip r:embed="rId6" cstate="print"/>
          <a:srcRect/>
          <a:stretch>
            <a:fillRect/>
          </a:stretch>
        </p:blipFill>
        <p:spPr bwMode="auto">
          <a:xfrm>
            <a:off x="7667625" y="404813"/>
            <a:ext cx="12985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675"/>
            <a:ext cx="9144000" cy="1143000"/>
          </a:xfrm>
        </p:spPr>
        <p:txBody>
          <a:bodyPr rtlCol="0">
            <a:normAutofit fontScale="90000"/>
          </a:bodyPr>
          <a:lstStyle/>
          <a:p>
            <a:pPr fontAlgn="auto">
              <a:spcAft>
                <a:spcPts val="0"/>
              </a:spcAft>
              <a:defRPr/>
            </a:pPr>
            <a:r>
              <a:rPr lang="en-GB" dirty="0" smtClean="0"/>
              <a:t>1. Formulate </a:t>
            </a:r>
            <a:r>
              <a:rPr lang="en-GB" dirty="0"/>
              <a:t>initial questions and make preliminary </a:t>
            </a:r>
            <a:r>
              <a:rPr lang="en-GB" dirty="0" smtClean="0"/>
              <a:t>observations</a:t>
            </a:r>
            <a:r>
              <a:rPr lang="en-GB" dirty="0"/>
              <a:t/>
            </a:r>
            <a:br>
              <a:rPr lang="en-GB" dirty="0"/>
            </a:br>
            <a:endParaRPr lang="en-GB" dirty="0"/>
          </a:p>
        </p:txBody>
      </p:sp>
      <p:sp>
        <p:nvSpPr>
          <p:cNvPr id="3" name="Content Placeholder 2"/>
          <p:cNvSpPr>
            <a:spLocks noGrp="1"/>
          </p:cNvSpPr>
          <p:nvPr>
            <p:ph idx="1"/>
          </p:nvPr>
        </p:nvSpPr>
        <p:spPr>
          <a:xfrm>
            <a:off x="323850" y="1844675"/>
            <a:ext cx="7210425" cy="4757738"/>
          </a:xfrm>
        </p:spPr>
        <p:txBody>
          <a:bodyPr rtlCol="0">
            <a:normAutofit fontScale="85000" lnSpcReduction="20000"/>
          </a:bodyPr>
          <a:lstStyle/>
          <a:p>
            <a:pPr fontAlgn="auto">
              <a:spcAft>
                <a:spcPts val="0"/>
              </a:spcAft>
              <a:buFont typeface="Arial" pitchFamily="34" charset="0"/>
              <a:buChar char="•"/>
              <a:defRPr/>
            </a:pPr>
            <a:r>
              <a:rPr lang="en-GB" dirty="0" smtClean="0"/>
              <a:t>How do the primates react to living in a mixed species group? </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How does living in a mixed group effect their behaviour and welfare?</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Do they interact in a positive, negative or neutral way?</a:t>
            </a:r>
          </a:p>
          <a:p>
            <a:pPr fontAlgn="auto">
              <a:spcAft>
                <a:spcPts val="0"/>
              </a:spcAft>
              <a:buFont typeface="Arial" pitchFamily="34" charset="0"/>
              <a:buNone/>
              <a:defRPr/>
            </a:pPr>
            <a:endParaRPr lang="en-GB" dirty="0" smtClean="0"/>
          </a:p>
          <a:p>
            <a:pPr fontAlgn="auto">
              <a:spcAft>
                <a:spcPts val="0"/>
              </a:spcAft>
              <a:buFont typeface="Arial" pitchFamily="34" charset="0"/>
              <a:buChar char="•"/>
              <a:defRPr/>
            </a:pPr>
            <a:r>
              <a:rPr lang="en-GB" dirty="0" smtClean="0"/>
              <a:t>When and where should I study the primates?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How many primates can I study?</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aerial view living links mark's paper compressed.jpg"/>
          <p:cNvPicPr>
            <a:picLocks noChangeAspect="1"/>
          </p:cNvPicPr>
          <p:nvPr/>
        </p:nvPicPr>
        <p:blipFill>
          <a:blip r:embed="rId3" cstate="print"/>
          <a:srcRect/>
          <a:stretch>
            <a:fillRect/>
          </a:stretch>
        </p:blipFill>
        <p:spPr bwMode="auto">
          <a:xfrm>
            <a:off x="36513" y="0"/>
            <a:ext cx="9144000" cy="6858000"/>
          </a:xfrm>
          <a:prstGeom prst="rect">
            <a:avLst/>
          </a:prstGeom>
          <a:noFill/>
          <a:ln w="9525">
            <a:noFill/>
            <a:miter lim="800000"/>
            <a:headEnd/>
            <a:tailEnd/>
          </a:ln>
        </p:spPr>
      </p:pic>
      <p:pic>
        <p:nvPicPr>
          <p:cNvPr id="3" name="Picture 2" descr="F:\cutoutSQUI_EDB1023b copy.jpg"/>
          <p:cNvPicPr>
            <a:picLocks noChangeAspect="1" noChangeArrowheads="1"/>
          </p:cNvPicPr>
          <p:nvPr/>
        </p:nvPicPr>
        <p:blipFill>
          <a:blip r:embed="rId4" cstate="print"/>
          <a:srcRect/>
          <a:stretch>
            <a:fillRect/>
          </a:stretch>
        </p:blipFill>
        <p:spPr bwMode="auto">
          <a:xfrm>
            <a:off x="7307263" y="4110038"/>
            <a:ext cx="1801812" cy="270351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Study Site</a:t>
            </a:r>
            <a:endParaRPr lang="en-GB" dirty="0"/>
          </a:p>
        </p:txBody>
      </p:sp>
      <p:pic>
        <p:nvPicPr>
          <p:cNvPr id="17411" name="Picture 5" descr="living links diagramcoloured2.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3850" y="1484313"/>
            <a:ext cx="8280400" cy="4457700"/>
          </a:xfrm>
          <a:prstGeom prst="rect">
            <a:avLst/>
          </a:prstGeom>
          <a:noFill/>
          <a:ln w="9525">
            <a:noFill/>
            <a:miter lim="800000"/>
            <a:headEnd/>
            <a:tailEnd/>
          </a:ln>
        </p:spPr>
      </p:pic>
      <p:sp>
        <p:nvSpPr>
          <p:cNvPr id="17412" name="TextBox 2"/>
          <p:cNvSpPr txBox="1">
            <a:spLocks noChangeArrowheads="1"/>
          </p:cNvSpPr>
          <p:nvPr/>
        </p:nvSpPr>
        <p:spPr bwMode="auto">
          <a:xfrm>
            <a:off x="684213" y="5949950"/>
            <a:ext cx="719137" cy="368300"/>
          </a:xfrm>
          <a:prstGeom prst="rect">
            <a:avLst/>
          </a:prstGeom>
          <a:noFill/>
          <a:ln w="9525">
            <a:noFill/>
            <a:miter lim="800000"/>
            <a:headEnd/>
            <a:tailEnd/>
          </a:ln>
        </p:spPr>
        <p:txBody>
          <a:bodyPr>
            <a:spAutoFit/>
          </a:bodyPr>
          <a:lstStyle/>
          <a:p>
            <a:r>
              <a:rPr lang="en-GB" b="1"/>
              <a:t>5m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Study Site</a:t>
            </a:r>
            <a:endParaRPr lang="en-GB" dirty="0"/>
          </a:p>
        </p:txBody>
      </p:sp>
      <p:pic>
        <p:nvPicPr>
          <p:cNvPr id="4" name="A Tour of the Living Links to Human Evolution Research Centre at Edinburgh Zoo in Scotland.avi">
            <a:hlinkClick r:id="" action="ppaction://media"/>
          </p:cNvPr>
          <p:cNvPicPr>
            <a:picLocks noGrp="1" noRot="1" noChangeAspect="1"/>
          </p:cNvPicPr>
          <p:nvPr>
            <p:ph idx="1"/>
            <a:videoFile r:link="rId1"/>
          </p:nvPr>
        </p:nvPicPr>
        <p:blipFill>
          <a:blip r:embed="rId3" cstate="print"/>
          <a:stretch>
            <a:fillRect/>
          </a:stretch>
        </p:blipFill>
        <p:spPr>
          <a:xfrm>
            <a:off x="971600" y="1837162"/>
            <a:ext cx="6480720" cy="364540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rtlCol="0">
            <a:normAutofit/>
          </a:bodyPr>
          <a:lstStyle/>
          <a:p>
            <a:pPr fontAlgn="auto">
              <a:spcAft>
                <a:spcPts val="0"/>
              </a:spcAft>
              <a:defRPr/>
            </a:pPr>
            <a:r>
              <a:rPr lang="en-GB" dirty="0" smtClean="0"/>
              <a:t>Study Subjects</a:t>
            </a:r>
            <a:endParaRPr lang="en-GB" dirty="0"/>
          </a:p>
        </p:txBody>
      </p:sp>
      <p:sp>
        <p:nvSpPr>
          <p:cNvPr id="4" name="Rectangle 3"/>
          <p:cNvSpPr/>
          <p:nvPr/>
        </p:nvSpPr>
        <p:spPr>
          <a:xfrm>
            <a:off x="539750" y="1268413"/>
            <a:ext cx="1800225" cy="5113337"/>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2411413" y="1268413"/>
            <a:ext cx="1800225" cy="51133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4859338" y="1268413"/>
            <a:ext cx="1800225" cy="511333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6732588" y="1268413"/>
            <a:ext cx="1800225" cy="511333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8439" name="Picture 2" descr="F:\cutoutSQUI_EDB1023b cop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4238" y="4110038"/>
            <a:ext cx="1801812" cy="2703512"/>
          </a:xfrm>
          <a:prstGeom prst="rect">
            <a:avLst/>
          </a:prstGeom>
          <a:noFill/>
          <a:ln w="9525">
            <a:noFill/>
            <a:miter lim="800000"/>
            <a:headEnd/>
            <a:tailEnd/>
          </a:ln>
        </p:spPr>
      </p:pic>
      <p:sp>
        <p:nvSpPr>
          <p:cNvPr id="18440" name="TextBox 8"/>
          <p:cNvSpPr txBox="1">
            <a:spLocks noChangeArrowheads="1"/>
          </p:cNvSpPr>
          <p:nvPr/>
        </p:nvSpPr>
        <p:spPr bwMode="auto">
          <a:xfrm>
            <a:off x="539750" y="1260475"/>
            <a:ext cx="3671888" cy="584200"/>
          </a:xfrm>
          <a:prstGeom prst="rect">
            <a:avLst/>
          </a:prstGeom>
          <a:solidFill>
            <a:srgbClr val="FFFFFF">
              <a:alpha val="50195"/>
            </a:srgbClr>
          </a:solidFill>
          <a:ln w="9525">
            <a:noFill/>
            <a:miter lim="800000"/>
            <a:headEnd/>
            <a:tailEnd/>
          </a:ln>
        </p:spPr>
        <p:txBody>
          <a:bodyPr>
            <a:spAutoFit/>
          </a:bodyPr>
          <a:lstStyle/>
          <a:p>
            <a:pPr algn="ctr"/>
            <a:r>
              <a:rPr lang="en-GB" sz="3200" b="1"/>
              <a:t>WEST</a:t>
            </a:r>
          </a:p>
        </p:txBody>
      </p:sp>
      <p:sp>
        <p:nvSpPr>
          <p:cNvPr id="18441" name="TextBox 9"/>
          <p:cNvSpPr txBox="1">
            <a:spLocks noChangeArrowheads="1"/>
          </p:cNvSpPr>
          <p:nvPr/>
        </p:nvSpPr>
        <p:spPr bwMode="auto">
          <a:xfrm>
            <a:off x="4859338" y="1260475"/>
            <a:ext cx="3673475" cy="584200"/>
          </a:xfrm>
          <a:prstGeom prst="rect">
            <a:avLst/>
          </a:prstGeom>
          <a:solidFill>
            <a:srgbClr val="FFFFFF">
              <a:alpha val="50195"/>
            </a:srgbClr>
          </a:solidFill>
          <a:ln w="9525">
            <a:noFill/>
            <a:miter lim="800000"/>
            <a:headEnd/>
            <a:tailEnd/>
          </a:ln>
        </p:spPr>
        <p:txBody>
          <a:bodyPr>
            <a:spAutoFit/>
          </a:bodyPr>
          <a:lstStyle/>
          <a:p>
            <a:pPr algn="ctr"/>
            <a:r>
              <a:rPr lang="en-GB" sz="3200" b="1"/>
              <a:t>EAST</a:t>
            </a:r>
          </a:p>
        </p:txBody>
      </p:sp>
      <p:pic>
        <p:nvPicPr>
          <p:cNvPr id="18442" name="Picture 12" descr="capuchin with leaves2.png"/>
          <p:cNvPicPr>
            <a:picLocks noChangeAspect="1"/>
          </p:cNvPicPr>
          <p:nvPr/>
        </p:nvPicPr>
        <p:blipFill>
          <a:blip r:embed="rId4" cstate="print"/>
          <a:srcRect/>
          <a:stretch>
            <a:fillRect/>
          </a:stretch>
        </p:blipFill>
        <p:spPr bwMode="auto">
          <a:xfrm>
            <a:off x="0" y="5354638"/>
            <a:ext cx="1979613" cy="1503362"/>
          </a:xfrm>
          <a:prstGeom prst="rect">
            <a:avLst/>
          </a:prstGeom>
          <a:noFill/>
          <a:ln w="9525">
            <a:noFill/>
            <a:miter lim="800000"/>
            <a:headEnd/>
            <a:tailEnd/>
          </a:ln>
        </p:spPr>
      </p:pic>
      <p:sp>
        <p:nvSpPr>
          <p:cNvPr id="18443" name="TextBox 13"/>
          <p:cNvSpPr txBox="1">
            <a:spLocks noChangeArrowheads="1"/>
          </p:cNvSpPr>
          <p:nvPr/>
        </p:nvSpPr>
        <p:spPr bwMode="auto">
          <a:xfrm>
            <a:off x="684213" y="1884363"/>
            <a:ext cx="1584325" cy="3416300"/>
          </a:xfrm>
          <a:prstGeom prst="rect">
            <a:avLst/>
          </a:prstGeom>
          <a:noFill/>
          <a:ln w="9525">
            <a:noFill/>
            <a:miter lim="800000"/>
            <a:headEnd/>
            <a:tailEnd/>
          </a:ln>
        </p:spPr>
        <p:txBody>
          <a:bodyPr>
            <a:spAutoFit/>
          </a:bodyPr>
          <a:lstStyle/>
          <a:p>
            <a:r>
              <a:rPr lang="en-GB" b="1"/>
              <a:t>Capuchins</a:t>
            </a:r>
          </a:p>
          <a:p>
            <a:endParaRPr lang="en-GB"/>
          </a:p>
          <a:p>
            <a:r>
              <a:rPr lang="en-GB"/>
              <a:t>3 adult females</a:t>
            </a:r>
          </a:p>
          <a:p>
            <a:r>
              <a:rPr lang="en-GB"/>
              <a:t>2 young males</a:t>
            </a:r>
          </a:p>
          <a:p>
            <a:r>
              <a:rPr lang="en-GB"/>
              <a:t>1 male infant</a:t>
            </a:r>
          </a:p>
          <a:p>
            <a:r>
              <a:rPr lang="en-GB"/>
              <a:t>1 infant sex unknown</a:t>
            </a:r>
          </a:p>
          <a:p>
            <a:endParaRPr lang="en-GB"/>
          </a:p>
          <a:p>
            <a:r>
              <a:rPr lang="en-GB"/>
              <a:t>Total = 7</a:t>
            </a:r>
          </a:p>
          <a:p>
            <a:endParaRPr lang="en-GB"/>
          </a:p>
          <a:p>
            <a:r>
              <a:rPr lang="en-GB" b="1"/>
              <a:t>3.3.1</a:t>
            </a:r>
          </a:p>
        </p:txBody>
      </p:sp>
      <p:sp>
        <p:nvSpPr>
          <p:cNvPr id="18444" name="TextBox 14"/>
          <p:cNvSpPr txBox="1">
            <a:spLocks noChangeArrowheads="1"/>
          </p:cNvSpPr>
          <p:nvPr/>
        </p:nvSpPr>
        <p:spPr bwMode="auto">
          <a:xfrm>
            <a:off x="4932363" y="1844675"/>
            <a:ext cx="1655762" cy="3416300"/>
          </a:xfrm>
          <a:prstGeom prst="rect">
            <a:avLst/>
          </a:prstGeom>
          <a:noFill/>
          <a:ln w="9525">
            <a:noFill/>
            <a:miter lim="800000"/>
            <a:headEnd/>
            <a:tailEnd/>
          </a:ln>
        </p:spPr>
        <p:txBody>
          <a:bodyPr>
            <a:spAutoFit/>
          </a:bodyPr>
          <a:lstStyle/>
          <a:p>
            <a:r>
              <a:rPr lang="en-GB" b="1"/>
              <a:t>Capuchins</a:t>
            </a:r>
          </a:p>
          <a:p>
            <a:endParaRPr lang="en-GB"/>
          </a:p>
          <a:p>
            <a:r>
              <a:rPr lang="en-GB"/>
              <a:t>1 alpha male</a:t>
            </a:r>
          </a:p>
          <a:p>
            <a:r>
              <a:rPr lang="en-GB"/>
              <a:t>3 younger males</a:t>
            </a:r>
          </a:p>
          <a:p>
            <a:r>
              <a:rPr lang="en-GB"/>
              <a:t>1 adult female</a:t>
            </a:r>
          </a:p>
          <a:p>
            <a:endParaRPr lang="en-GB"/>
          </a:p>
          <a:p>
            <a:endParaRPr lang="en-GB"/>
          </a:p>
          <a:p>
            <a:endParaRPr lang="en-GB"/>
          </a:p>
          <a:p>
            <a:r>
              <a:rPr lang="en-GB"/>
              <a:t>Total = 5</a:t>
            </a:r>
          </a:p>
          <a:p>
            <a:endParaRPr lang="en-GB"/>
          </a:p>
          <a:p>
            <a:r>
              <a:rPr lang="en-GB" b="1"/>
              <a:t>4.1.0</a:t>
            </a:r>
          </a:p>
        </p:txBody>
      </p:sp>
      <p:sp>
        <p:nvSpPr>
          <p:cNvPr id="18445" name="TextBox 15"/>
          <p:cNvSpPr txBox="1">
            <a:spLocks noChangeArrowheads="1"/>
          </p:cNvSpPr>
          <p:nvPr/>
        </p:nvSpPr>
        <p:spPr bwMode="auto">
          <a:xfrm>
            <a:off x="2555875" y="1844675"/>
            <a:ext cx="1728788" cy="3416300"/>
          </a:xfrm>
          <a:prstGeom prst="rect">
            <a:avLst/>
          </a:prstGeom>
          <a:noFill/>
          <a:ln w="9525">
            <a:noFill/>
            <a:miter lim="800000"/>
            <a:headEnd/>
            <a:tailEnd/>
          </a:ln>
        </p:spPr>
        <p:txBody>
          <a:bodyPr>
            <a:spAutoFit/>
          </a:bodyPr>
          <a:lstStyle/>
          <a:p>
            <a:r>
              <a:rPr lang="en-GB" b="1"/>
              <a:t>Sq. monkeys</a:t>
            </a:r>
          </a:p>
          <a:p>
            <a:endParaRPr lang="en-GB"/>
          </a:p>
          <a:p>
            <a:r>
              <a:rPr lang="en-GB"/>
              <a:t>1 adult male</a:t>
            </a:r>
          </a:p>
          <a:p>
            <a:r>
              <a:rPr lang="en-GB"/>
              <a:t>3 young males</a:t>
            </a:r>
          </a:p>
          <a:p>
            <a:r>
              <a:rPr lang="en-GB"/>
              <a:t>7 adult females</a:t>
            </a:r>
          </a:p>
          <a:p>
            <a:r>
              <a:rPr lang="en-GB"/>
              <a:t>1 young female</a:t>
            </a:r>
          </a:p>
          <a:p>
            <a:r>
              <a:rPr lang="en-GB"/>
              <a:t>3 male infants</a:t>
            </a:r>
          </a:p>
          <a:p>
            <a:endParaRPr lang="en-GB"/>
          </a:p>
          <a:p>
            <a:endParaRPr lang="en-GB"/>
          </a:p>
          <a:p>
            <a:r>
              <a:rPr lang="en-GB"/>
              <a:t>Total = 15</a:t>
            </a:r>
          </a:p>
          <a:p>
            <a:endParaRPr lang="en-GB"/>
          </a:p>
          <a:p>
            <a:r>
              <a:rPr lang="en-GB" b="1"/>
              <a:t>7.7.0</a:t>
            </a:r>
          </a:p>
        </p:txBody>
      </p:sp>
      <p:sp>
        <p:nvSpPr>
          <p:cNvPr id="18446" name="TextBox 16"/>
          <p:cNvSpPr txBox="1">
            <a:spLocks noChangeArrowheads="1"/>
          </p:cNvSpPr>
          <p:nvPr/>
        </p:nvSpPr>
        <p:spPr bwMode="auto">
          <a:xfrm>
            <a:off x="6804025" y="1844675"/>
            <a:ext cx="1728788" cy="3416300"/>
          </a:xfrm>
          <a:prstGeom prst="rect">
            <a:avLst/>
          </a:prstGeom>
          <a:noFill/>
          <a:ln w="9525">
            <a:noFill/>
            <a:miter lim="800000"/>
            <a:headEnd/>
            <a:tailEnd/>
          </a:ln>
        </p:spPr>
        <p:txBody>
          <a:bodyPr>
            <a:spAutoFit/>
          </a:bodyPr>
          <a:lstStyle/>
          <a:p>
            <a:r>
              <a:rPr lang="en-GB" b="1"/>
              <a:t>Sq. monkeys</a:t>
            </a:r>
          </a:p>
          <a:p>
            <a:endParaRPr lang="en-GB"/>
          </a:p>
          <a:p>
            <a:r>
              <a:rPr lang="en-GB"/>
              <a:t>1 alpha male</a:t>
            </a:r>
          </a:p>
          <a:p>
            <a:r>
              <a:rPr lang="en-GB"/>
              <a:t>6 adult females</a:t>
            </a:r>
          </a:p>
          <a:p>
            <a:r>
              <a:rPr lang="en-GB"/>
              <a:t>2 male infants</a:t>
            </a:r>
          </a:p>
          <a:p>
            <a:r>
              <a:rPr lang="en-GB"/>
              <a:t>1 female infant</a:t>
            </a:r>
          </a:p>
          <a:p>
            <a:endParaRPr lang="en-GB"/>
          </a:p>
          <a:p>
            <a:endParaRPr lang="en-GB"/>
          </a:p>
          <a:p>
            <a:endParaRPr lang="en-GB"/>
          </a:p>
          <a:p>
            <a:r>
              <a:rPr lang="en-GB"/>
              <a:t>Total = 10</a:t>
            </a:r>
          </a:p>
          <a:p>
            <a:endParaRPr lang="en-GB"/>
          </a:p>
          <a:p>
            <a:r>
              <a:rPr lang="en-GB" b="1"/>
              <a:t>3.7.0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813"/>
            <a:ext cx="9144000" cy="1143000"/>
          </a:xfrm>
        </p:spPr>
        <p:txBody>
          <a:bodyPr rtlCol="0">
            <a:normAutofit fontScale="90000"/>
          </a:bodyPr>
          <a:lstStyle/>
          <a:p>
            <a:pPr fontAlgn="auto">
              <a:spcAft>
                <a:spcPts val="0"/>
              </a:spcAft>
              <a:defRPr/>
            </a:pPr>
            <a:r>
              <a:rPr lang="en-GB" dirty="0" smtClean="0"/>
              <a:t>2. Formulate </a:t>
            </a:r>
            <a:r>
              <a:rPr lang="en-GB" dirty="0"/>
              <a:t>H</a:t>
            </a:r>
            <a:r>
              <a:rPr lang="en-GB" dirty="0" smtClean="0"/>
              <a:t>ypotheses</a:t>
            </a:r>
            <a:r>
              <a:rPr lang="en-GB" dirty="0"/>
              <a:t/>
            </a:r>
            <a:br>
              <a:rPr lang="en-GB" dirty="0"/>
            </a:br>
            <a:endParaRPr lang="en-GB" dirty="0"/>
          </a:p>
        </p:txBody>
      </p:sp>
      <p:sp>
        <p:nvSpPr>
          <p:cNvPr id="19459" name="Content Placeholder 2"/>
          <p:cNvSpPr>
            <a:spLocks noGrp="1"/>
          </p:cNvSpPr>
          <p:nvPr>
            <p:ph idx="1"/>
          </p:nvPr>
        </p:nvSpPr>
        <p:spPr>
          <a:xfrm>
            <a:off x="179388" y="1439863"/>
            <a:ext cx="7416800" cy="5084762"/>
          </a:xfrm>
        </p:spPr>
        <p:txBody>
          <a:bodyPr/>
          <a:lstStyle/>
          <a:p>
            <a:pPr marL="514350" indent="-514350">
              <a:buFont typeface="Calibri" pitchFamily="34" charset="0"/>
              <a:buAutoNum type="arabicPeriod"/>
            </a:pPr>
            <a:r>
              <a:rPr lang="en-GB" smtClean="0"/>
              <a:t>Squirrel monkeys will choose to associate with capuchins, however the capuchins will be dominant over the squirrel monkeys.</a:t>
            </a:r>
          </a:p>
          <a:p>
            <a:pPr marL="514350" indent="-514350">
              <a:buFont typeface="Calibri" pitchFamily="34" charset="0"/>
              <a:buAutoNum type="arabicPeriod"/>
            </a:pPr>
            <a:endParaRPr lang="en-GB" smtClean="0"/>
          </a:p>
          <a:p>
            <a:pPr marL="514350" indent="-514350">
              <a:buFont typeface="Calibri" pitchFamily="34" charset="0"/>
              <a:buAutoNum type="arabicPeriod"/>
            </a:pPr>
            <a:r>
              <a:rPr lang="en-GB" smtClean="0"/>
              <a:t>A change in the enclosure design will have a positive effect on the relationship between the two species.</a:t>
            </a:r>
          </a:p>
          <a:p>
            <a:pPr marL="514350" indent="-514350">
              <a:buFont typeface="Arial" charset="0"/>
              <a:buNone/>
            </a:pPr>
            <a:endParaRPr lang="en-GB" smtClean="0"/>
          </a:p>
          <a:p>
            <a:pPr marL="514350" indent="-514350">
              <a:buFont typeface="Arial" charset="0"/>
              <a:buNone/>
            </a:pPr>
            <a:endParaRPr lang="en-GB" smtClean="0"/>
          </a:p>
          <a:p>
            <a:pPr marL="514350" indent="-514350">
              <a:buFont typeface="Arial" charset="0"/>
              <a:buNone/>
            </a:pPr>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113"/>
            <a:ext cx="8229600" cy="1143000"/>
          </a:xfrm>
        </p:spPr>
        <p:txBody>
          <a:bodyPr rtlCol="0">
            <a:normAutofit fontScale="90000"/>
          </a:bodyPr>
          <a:lstStyle/>
          <a:p>
            <a:pPr fontAlgn="auto">
              <a:spcAft>
                <a:spcPts val="0"/>
              </a:spcAft>
              <a:defRPr/>
            </a:pPr>
            <a:r>
              <a:rPr lang="en-GB" dirty="0" smtClean="0"/>
              <a:t>3. Choose </a:t>
            </a:r>
            <a:r>
              <a:rPr lang="en-GB" dirty="0"/>
              <a:t>behavioural measures and research design (methods</a:t>
            </a:r>
            <a:r>
              <a:rPr lang="en-GB" dirty="0" smtClean="0"/>
              <a:t>)</a:t>
            </a:r>
            <a:r>
              <a:rPr lang="en-GB" dirty="0"/>
              <a:t/>
            </a:r>
            <a:br>
              <a:rPr lang="en-GB" dirty="0"/>
            </a:br>
            <a:endParaRPr lang="en-GB" dirty="0"/>
          </a:p>
        </p:txBody>
      </p:sp>
      <p:sp>
        <p:nvSpPr>
          <p:cNvPr id="3" name="Content Placeholder 2"/>
          <p:cNvSpPr>
            <a:spLocks noGrp="1"/>
          </p:cNvSpPr>
          <p:nvPr>
            <p:ph idx="1"/>
          </p:nvPr>
        </p:nvSpPr>
        <p:spPr>
          <a:xfrm>
            <a:off x="457200" y="2027238"/>
            <a:ext cx="7283450" cy="4281487"/>
          </a:xfrm>
        </p:spPr>
        <p:txBody>
          <a:bodyPr rtlCol="0">
            <a:normAutofit lnSpcReduction="10000"/>
          </a:bodyPr>
          <a:lstStyle/>
          <a:p>
            <a:pPr marL="0" indent="0" fontAlgn="auto">
              <a:spcAft>
                <a:spcPts val="0"/>
              </a:spcAft>
              <a:buFont typeface="Arial" pitchFamily="34" charset="0"/>
              <a:buNone/>
              <a:defRPr/>
            </a:pPr>
            <a:r>
              <a:rPr lang="en-GB" b="1" dirty="0"/>
              <a:t>Hypothesis 1 </a:t>
            </a:r>
            <a:r>
              <a:rPr lang="en-GB" b="1" dirty="0" smtClean="0"/>
              <a:t>- </a:t>
            </a:r>
            <a:r>
              <a:rPr lang="en-GB" dirty="0"/>
              <a:t>Squirrel monkeys will choose to associate with capuchins, however the capuchins will be dominant over the squirrel monkeys.</a:t>
            </a:r>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b="1" dirty="0" smtClean="0"/>
              <a:t>Behavioural measure</a:t>
            </a:r>
          </a:p>
          <a:p>
            <a:pPr marL="0" indent="0" fontAlgn="auto">
              <a:spcAft>
                <a:spcPts val="0"/>
              </a:spcAft>
              <a:buFont typeface="Arial" pitchFamily="34" charset="0"/>
              <a:buNone/>
              <a:defRPr/>
            </a:pPr>
            <a:r>
              <a:rPr lang="en-GB" dirty="0" smtClean="0"/>
              <a:t>Record species associations, and the direction of the associations.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113"/>
            <a:ext cx="8229600" cy="1143000"/>
          </a:xfrm>
        </p:spPr>
        <p:txBody>
          <a:bodyPr rtlCol="0">
            <a:normAutofit fontScale="90000"/>
          </a:bodyPr>
          <a:lstStyle/>
          <a:p>
            <a:pPr fontAlgn="auto">
              <a:spcAft>
                <a:spcPts val="0"/>
              </a:spcAft>
              <a:defRPr/>
            </a:pPr>
            <a:r>
              <a:rPr lang="en-GB" dirty="0" smtClean="0"/>
              <a:t>3. Choose </a:t>
            </a:r>
            <a:r>
              <a:rPr lang="en-GB" dirty="0"/>
              <a:t>behavioural measures and research design (methods</a:t>
            </a:r>
            <a:r>
              <a:rPr lang="en-GB" dirty="0" smtClean="0"/>
              <a:t>)</a:t>
            </a:r>
            <a:r>
              <a:rPr lang="en-GB" dirty="0"/>
              <a:t/>
            </a:r>
            <a:br>
              <a:rPr lang="en-GB" dirty="0"/>
            </a:br>
            <a:endParaRPr lang="en-GB" dirty="0"/>
          </a:p>
        </p:txBody>
      </p:sp>
      <p:sp>
        <p:nvSpPr>
          <p:cNvPr id="3" name="Content Placeholder 2"/>
          <p:cNvSpPr>
            <a:spLocks noGrp="1"/>
          </p:cNvSpPr>
          <p:nvPr>
            <p:ph idx="1"/>
          </p:nvPr>
        </p:nvSpPr>
        <p:spPr>
          <a:xfrm>
            <a:off x="457200" y="2027238"/>
            <a:ext cx="7283450" cy="4281487"/>
          </a:xfrm>
        </p:spPr>
        <p:txBody>
          <a:bodyPr/>
          <a:lstStyle/>
          <a:p>
            <a:pPr marL="0" indent="0">
              <a:buFont typeface="Arial" charset="0"/>
              <a:buNone/>
            </a:pPr>
            <a:r>
              <a:rPr lang="en-GB" b="1" smtClean="0"/>
              <a:t>Hypothesis 2 - </a:t>
            </a:r>
            <a:r>
              <a:rPr lang="en-GB" smtClean="0"/>
              <a:t>A change in the enclosure design will have a positive effect on the relationship between the two species.</a:t>
            </a:r>
          </a:p>
          <a:p>
            <a:pPr marL="0" indent="0">
              <a:buFont typeface="Arial" charset="0"/>
              <a:buNone/>
            </a:pPr>
            <a:endParaRPr lang="en-GB" smtClean="0"/>
          </a:p>
          <a:p>
            <a:pPr marL="0" indent="0">
              <a:buFont typeface="Arial" charset="0"/>
              <a:buNone/>
            </a:pPr>
            <a:r>
              <a:rPr lang="en-GB" b="1" smtClean="0"/>
              <a:t>Behavioural measure</a:t>
            </a:r>
          </a:p>
          <a:p>
            <a:pPr marL="0" indent="0">
              <a:buFont typeface="Arial" charset="0"/>
              <a:buNone/>
            </a:pPr>
            <a:r>
              <a:rPr lang="en-GB" smtClean="0"/>
              <a:t>Record species interactions before and after the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rtlCol="0">
            <a:normAutofit/>
          </a:bodyPr>
          <a:lstStyle/>
          <a:p>
            <a:pPr fontAlgn="auto">
              <a:spcAft>
                <a:spcPts val="0"/>
              </a:spcAft>
              <a:defRPr/>
            </a:pPr>
            <a:r>
              <a:rPr lang="en-GB" dirty="0" smtClean="0"/>
              <a:t>Learning Outcomes</a:t>
            </a:r>
            <a:endParaRPr lang="en-GB" dirty="0"/>
          </a:p>
        </p:txBody>
      </p:sp>
      <p:sp>
        <p:nvSpPr>
          <p:cNvPr id="3" name="Content Placeholder 2"/>
          <p:cNvSpPr>
            <a:spLocks noGrp="1"/>
          </p:cNvSpPr>
          <p:nvPr>
            <p:ph idx="1"/>
          </p:nvPr>
        </p:nvSpPr>
        <p:spPr>
          <a:xfrm>
            <a:off x="457200" y="981075"/>
            <a:ext cx="8435975" cy="4176713"/>
          </a:xfrm>
        </p:spPr>
        <p:txBody>
          <a:bodyPr rtlCol="0">
            <a:normAutofit fontScale="70000" lnSpcReduction="20000"/>
          </a:bodyPr>
          <a:lstStyle/>
          <a:p>
            <a:pPr marL="0" indent="0" fontAlgn="auto">
              <a:spcAft>
                <a:spcPts val="0"/>
              </a:spcAft>
              <a:buFont typeface="Arial" pitchFamily="34" charset="0"/>
              <a:buNone/>
              <a:defRPr/>
            </a:pPr>
            <a:r>
              <a:rPr lang="en-GB" b="1" dirty="0" smtClean="0"/>
              <a:t>Background</a:t>
            </a:r>
          </a:p>
          <a:p>
            <a:pPr fontAlgn="auto">
              <a:spcAft>
                <a:spcPts val="0"/>
              </a:spcAft>
              <a:buFont typeface="Arial" pitchFamily="34" charset="0"/>
              <a:buChar char="•"/>
              <a:defRPr/>
            </a:pPr>
            <a:r>
              <a:rPr lang="en-GB" dirty="0" smtClean="0"/>
              <a:t>Define animal behaviour and discuss what causes it.</a:t>
            </a:r>
          </a:p>
          <a:p>
            <a:pPr fontAlgn="auto">
              <a:spcAft>
                <a:spcPts val="0"/>
              </a:spcAft>
              <a:buFont typeface="Arial" pitchFamily="34" charset="0"/>
              <a:buChar char="•"/>
              <a:defRPr/>
            </a:pPr>
            <a:r>
              <a:rPr lang="en-GB" dirty="0" smtClean="0"/>
              <a:t>Understand why we study animal behaviour.</a:t>
            </a:r>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b="1" dirty="0" smtClean="0"/>
              <a:t>Measuring Behaviour</a:t>
            </a:r>
          </a:p>
          <a:p>
            <a:pPr fontAlgn="auto">
              <a:spcAft>
                <a:spcPts val="0"/>
              </a:spcAft>
              <a:buFont typeface="Arial" pitchFamily="34" charset="0"/>
              <a:buChar char="•"/>
              <a:defRPr/>
            </a:pPr>
            <a:r>
              <a:rPr lang="en-GB" dirty="0" smtClean="0"/>
              <a:t>Understand how we study animal behaviour (research methods).</a:t>
            </a:r>
          </a:p>
          <a:p>
            <a:pPr fontAlgn="auto">
              <a:spcAft>
                <a:spcPts val="0"/>
              </a:spcAft>
              <a:buFont typeface="Arial" pitchFamily="34" charset="0"/>
              <a:buChar char="•"/>
              <a:defRPr/>
            </a:pPr>
            <a:r>
              <a:rPr lang="en-GB" dirty="0" smtClean="0"/>
              <a:t>Create and categorise a portion of an </a:t>
            </a:r>
            <a:r>
              <a:rPr lang="en-GB" dirty="0" err="1" smtClean="0"/>
              <a:t>ethogram</a:t>
            </a:r>
            <a:r>
              <a:rPr lang="en-GB" dirty="0" smtClean="0"/>
              <a:t> of primate behaviours.</a:t>
            </a:r>
          </a:p>
          <a:p>
            <a:pPr fontAlgn="auto">
              <a:spcAft>
                <a:spcPts val="0"/>
              </a:spcAft>
              <a:buFont typeface="Arial" pitchFamily="34" charset="0"/>
              <a:buChar char="•"/>
              <a:defRPr/>
            </a:pPr>
            <a:r>
              <a:rPr lang="en-GB" dirty="0" smtClean="0"/>
              <a:t>Create an activity budget from a video of primate behaviour.</a:t>
            </a:r>
          </a:p>
          <a:p>
            <a:pPr fontAlgn="auto">
              <a:spcAft>
                <a:spcPts val="0"/>
              </a:spcAft>
              <a:buFont typeface="Arial" pitchFamily="34" charset="0"/>
              <a:buChar char="•"/>
              <a:defRPr/>
            </a:pPr>
            <a:r>
              <a:rPr lang="en-GB" dirty="0" smtClean="0"/>
              <a:t>Understand the concepts of latency, frequency and duration.</a:t>
            </a:r>
          </a:p>
          <a:p>
            <a:pPr fontAlgn="auto">
              <a:spcAft>
                <a:spcPts val="0"/>
              </a:spcAft>
              <a:buFont typeface="Arial" pitchFamily="34" charset="0"/>
              <a:buChar char="•"/>
              <a:defRPr/>
            </a:pPr>
            <a:r>
              <a:rPr lang="en-GB" dirty="0" smtClean="0"/>
              <a:t>Use various techniques to record primate behaviour (scan/focal).</a:t>
            </a:r>
          </a:p>
          <a:p>
            <a:pPr fontAlgn="auto">
              <a:spcAft>
                <a:spcPts val="0"/>
              </a:spcAft>
              <a:buFont typeface="Arial" pitchFamily="34" charset="0"/>
              <a:buChar char="•"/>
              <a:defRPr/>
            </a:pPr>
            <a:r>
              <a:rPr lang="en-GB" dirty="0" smtClean="0"/>
              <a:t>Recognise the problems of anthropomorphism in a behaviour study.</a:t>
            </a:r>
            <a:endParaRPr lang="en-GB" dirty="0"/>
          </a:p>
        </p:txBody>
      </p:sp>
      <p:pic>
        <p:nvPicPr>
          <p:cNvPr id="5124" name="Picture 2" descr="E:\Photos\Kenny primates\Primate (37).jpg"/>
          <p:cNvPicPr>
            <a:picLocks noChangeAspect="1" noChangeArrowheads="1"/>
          </p:cNvPicPr>
          <p:nvPr/>
        </p:nvPicPr>
        <p:blipFill>
          <a:blip r:embed="rId3" cstate="print"/>
          <a:srcRect/>
          <a:stretch>
            <a:fillRect/>
          </a:stretch>
        </p:blipFill>
        <p:spPr bwMode="auto">
          <a:xfrm>
            <a:off x="0" y="4797425"/>
            <a:ext cx="3016250"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43813" cy="4852988"/>
          </a:xfrm>
        </p:spPr>
        <p:txBody>
          <a:bodyPr rtlCol="0">
            <a:normAutofit/>
          </a:bodyPr>
          <a:lstStyle/>
          <a:p>
            <a:pPr fontAlgn="auto">
              <a:spcAft>
                <a:spcPts val="0"/>
              </a:spcAft>
              <a:buFont typeface="Arial" pitchFamily="34" charset="0"/>
              <a:buChar char="•"/>
              <a:defRPr/>
            </a:pPr>
            <a:r>
              <a:rPr lang="en-GB" b="1" dirty="0"/>
              <a:t>Ethogram  - </a:t>
            </a:r>
            <a:r>
              <a:rPr lang="en-GB" dirty="0" smtClean="0"/>
              <a:t>A </a:t>
            </a:r>
            <a:r>
              <a:rPr lang="en-GB" dirty="0"/>
              <a:t>comprehensive list, inventory, or description of </a:t>
            </a:r>
            <a:r>
              <a:rPr lang="en-GB" b="1" u="sng" dirty="0" smtClean="0"/>
              <a:t>all</a:t>
            </a:r>
            <a:r>
              <a:rPr lang="en-GB" dirty="0" smtClean="0"/>
              <a:t> the behaviours </a:t>
            </a:r>
            <a:r>
              <a:rPr lang="en-GB" dirty="0"/>
              <a:t>of an </a:t>
            </a:r>
            <a:r>
              <a:rPr lang="en-GB" dirty="0" smtClean="0"/>
              <a:t>organism. </a:t>
            </a:r>
          </a:p>
          <a:p>
            <a:pPr marL="0" indent="0" fontAlgn="auto">
              <a:spcAft>
                <a:spcPts val="0"/>
              </a:spcAft>
              <a:buFont typeface="Arial" pitchFamily="34" charset="0"/>
              <a:buNone/>
              <a:defRPr/>
            </a:pPr>
            <a:endParaRPr lang="en-GB" dirty="0" smtClean="0"/>
          </a:p>
          <a:p>
            <a:pPr fontAlgn="auto">
              <a:spcAft>
                <a:spcPts val="0"/>
              </a:spcAft>
              <a:buFont typeface="Arial" pitchFamily="34" charset="0"/>
              <a:buChar char="•"/>
              <a:defRPr/>
            </a:pPr>
            <a:r>
              <a:rPr lang="en-GB" dirty="0" smtClean="0"/>
              <a:t>A complete ethogram of all the behaviour for one species is very long and so we will be creating portions of </a:t>
            </a:r>
            <a:r>
              <a:rPr lang="en-GB" dirty="0" err="1" smtClean="0"/>
              <a:t>ethograms</a:t>
            </a:r>
            <a:r>
              <a:rPr lang="en-GB" dirty="0"/>
              <a:t>.</a:t>
            </a:r>
          </a:p>
          <a:p>
            <a:pPr marL="0" indent="0" fontAlgn="auto">
              <a:spcAft>
                <a:spcPts val="0"/>
              </a:spcAft>
              <a:buFont typeface="Arial" pitchFamily="34" charset="0"/>
              <a:buNone/>
              <a:defRPr/>
            </a:pPr>
            <a:endParaRPr lang="en-GB" dirty="0"/>
          </a:p>
        </p:txBody>
      </p:sp>
      <p:sp>
        <p:nvSpPr>
          <p:cNvPr id="3" name="Title 2"/>
          <p:cNvSpPr>
            <a:spLocks noGrp="1"/>
          </p:cNvSpPr>
          <p:nvPr>
            <p:ph type="title"/>
          </p:nvPr>
        </p:nvSpPr>
        <p:spPr>
          <a:xfrm>
            <a:off x="0" y="115888"/>
            <a:ext cx="9144000" cy="1143000"/>
          </a:xfrm>
        </p:spPr>
        <p:txBody>
          <a:bodyPr rtlCol="0">
            <a:normAutofit fontScale="90000"/>
          </a:bodyPr>
          <a:lstStyle/>
          <a:p>
            <a:pPr fontAlgn="auto">
              <a:spcAft>
                <a:spcPts val="0"/>
              </a:spcAft>
              <a:defRPr/>
            </a:pPr>
            <a:r>
              <a:rPr lang="en-GB" dirty="0"/>
              <a:t>4. Define each </a:t>
            </a:r>
            <a:r>
              <a:rPr lang="en-GB" dirty="0" smtClean="0"/>
              <a:t>measure</a:t>
            </a:r>
            <a:br>
              <a:rPr lang="en-GB" dirty="0" smtClean="0"/>
            </a:br>
            <a:r>
              <a:rPr lang="en-GB" dirty="0" smtClean="0"/>
              <a:t>Ethogram</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412875"/>
            <a:ext cx="8229600" cy="720725"/>
          </a:xfrm>
        </p:spPr>
        <p:txBody>
          <a:bodyPr/>
          <a:lstStyle/>
          <a:p>
            <a:pPr marL="0" indent="0" algn="ctr">
              <a:buFont typeface="Arial" charset="0"/>
              <a:buNone/>
            </a:pPr>
            <a:r>
              <a:rPr lang="en-GB" smtClean="0"/>
              <a:t>Say what you see, not what you think !</a:t>
            </a:r>
          </a:p>
          <a:p>
            <a:pPr marL="0" indent="0" algn="ctr">
              <a:buFont typeface="Arial" charset="0"/>
              <a:buNone/>
            </a:pPr>
            <a:endParaRPr lang="en-GB" smtClean="0"/>
          </a:p>
        </p:txBody>
      </p:sp>
      <p:sp>
        <p:nvSpPr>
          <p:cNvPr id="2" name="Title 1"/>
          <p:cNvSpPr>
            <a:spLocks noGrp="1"/>
          </p:cNvSpPr>
          <p:nvPr>
            <p:ph type="title"/>
          </p:nvPr>
        </p:nvSpPr>
        <p:spPr>
          <a:xfrm>
            <a:off x="0" y="485775"/>
            <a:ext cx="9144000" cy="1143000"/>
          </a:xfrm>
        </p:spPr>
        <p:txBody>
          <a:bodyPr rtlCol="0">
            <a:normAutofit fontScale="90000"/>
          </a:bodyPr>
          <a:lstStyle/>
          <a:p>
            <a:pPr fontAlgn="auto">
              <a:spcAft>
                <a:spcPts val="0"/>
              </a:spcAft>
              <a:defRPr/>
            </a:pPr>
            <a:r>
              <a:rPr lang="en-GB" dirty="0" smtClean="0"/>
              <a:t>4. Define </a:t>
            </a:r>
            <a:r>
              <a:rPr lang="en-GB" dirty="0"/>
              <a:t>each </a:t>
            </a:r>
            <a:r>
              <a:rPr lang="en-GB" dirty="0" smtClean="0"/>
              <a:t>measure</a:t>
            </a:r>
            <a:br>
              <a:rPr lang="en-GB" dirty="0" smtClean="0"/>
            </a:br>
            <a:r>
              <a:rPr lang="en-GB" dirty="0" smtClean="0"/>
              <a:t>(Behaviour Categories and Definitions)</a:t>
            </a:r>
            <a:r>
              <a:rPr lang="en-GB" dirty="0"/>
              <a:t/>
            </a:r>
            <a:br>
              <a:rPr lang="en-GB" dirty="0"/>
            </a:br>
            <a:endParaRPr lang="en-GB" dirty="0"/>
          </a:p>
        </p:txBody>
      </p:sp>
      <p:graphicFrame>
        <p:nvGraphicFramePr>
          <p:cNvPr id="4" name="Table 3"/>
          <p:cNvGraphicFramePr>
            <a:graphicFrameLocks noGrp="1"/>
          </p:cNvGraphicFramePr>
          <p:nvPr/>
        </p:nvGraphicFramePr>
        <p:xfrm>
          <a:off x="250825" y="2060575"/>
          <a:ext cx="8712968" cy="4659832"/>
        </p:xfrm>
        <a:graphic>
          <a:graphicData uri="http://schemas.openxmlformats.org/drawingml/2006/table">
            <a:tbl>
              <a:tblPr firstRow="1" bandRow="1">
                <a:tableStyleId>{C083E6E3-FA7D-4D7B-A595-EF9225AFEA82}</a:tableStyleId>
              </a:tblPr>
              <a:tblGrid>
                <a:gridCol w="2088232"/>
                <a:gridCol w="6624736"/>
              </a:tblGrid>
              <a:tr h="456298">
                <a:tc>
                  <a:txBody>
                    <a:bodyPr/>
                    <a:lstStyle/>
                    <a:p>
                      <a:r>
                        <a:rPr lang="en-GB" dirty="0" smtClean="0"/>
                        <a:t>Behaviour Category</a:t>
                      </a:r>
                      <a:endParaRPr lang="en-GB" dirty="0"/>
                    </a:p>
                  </a:txBody>
                  <a:tcPr/>
                </a:tc>
                <a:tc>
                  <a:txBody>
                    <a:bodyPr/>
                    <a:lstStyle/>
                    <a:p>
                      <a:r>
                        <a:rPr lang="en-GB" dirty="0" smtClean="0"/>
                        <a:t>Definition</a:t>
                      </a:r>
                      <a:endParaRPr lang="en-GB" dirty="0"/>
                    </a:p>
                  </a:txBody>
                  <a:tcPr/>
                </a:tc>
              </a:tr>
              <a:tr h="612232">
                <a:tc>
                  <a:txBody>
                    <a:bodyPr/>
                    <a:lstStyle/>
                    <a:p>
                      <a:r>
                        <a:rPr lang="en-GB" dirty="0" smtClean="0"/>
                        <a:t>Aggression</a:t>
                      </a:r>
                      <a:endParaRPr lang="en-GB" dirty="0"/>
                    </a:p>
                  </a:txBody>
                  <a:tcPr>
                    <a:solidFill>
                      <a:srgbClr val="9BBB59">
                        <a:alpha val="34902"/>
                      </a:srgbClr>
                    </a:solidFill>
                  </a:tcPr>
                </a:tc>
                <a:tc>
                  <a:txBody>
                    <a:bodyPr/>
                    <a:lstStyle/>
                    <a:p>
                      <a:r>
                        <a:rPr lang="en-GB" dirty="0" smtClean="0"/>
                        <a:t>Chasing, biting, hitting or screaming at another monkey. May include threat displays,</a:t>
                      </a:r>
                      <a:r>
                        <a:rPr lang="en-GB" baseline="0" dirty="0" smtClean="0"/>
                        <a:t> such as shaking branches or lunging at another.</a:t>
                      </a:r>
                      <a:endParaRPr lang="en-GB" dirty="0"/>
                    </a:p>
                  </a:txBody>
                  <a:tcPr>
                    <a:solidFill>
                      <a:srgbClr val="9BBB59">
                        <a:alpha val="34902"/>
                      </a:srgbClr>
                    </a:solidFill>
                  </a:tcPr>
                </a:tc>
              </a:tr>
              <a:tr h="612232">
                <a:tc>
                  <a:txBody>
                    <a:bodyPr/>
                    <a:lstStyle/>
                    <a:p>
                      <a:r>
                        <a:rPr lang="en-GB" dirty="0" smtClean="0"/>
                        <a:t>Play</a:t>
                      </a:r>
                      <a:endParaRPr lang="en-GB" dirty="0"/>
                    </a:p>
                  </a:txBody>
                  <a:tcPr/>
                </a:tc>
                <a:tc>
                  <a:txBody>
                    <a:bodyPr/>
                    <a:lstStyle/>
                    <a:p>
                      <a:r>
                        <a:rPr lang="en-GB" dirty="0" smtClean="0"/>
                        <a:t>One monkey chases or wrestles with another, in a non-aggressive</a:t>
                      </a:r>
                      <a:r>
                        <a:rPr lang="en-GB" baseline="0" dirty="0" smtClean="0"/>
                        <a:t> manner.</a:t>
                      </a:r>
                      <a:endParaRPr lang="en-GB" dirty="0"/>
                    </a:p>
                  </a:txBody>
                  <a:tcPr/>
                </a:tc>
              </a:tr>
              <a:tr h="456298">
                <a:tc>
                  <a:txBody>
                    <a:bodyPr/>
                    <a:lstStyle/>
                    <a:p>
                      <a:r>
                        <a:rPr lang="en-GB" dirty="0" smtClean="0"/>
                        <a:t>Resting alone</a:t>
                      </a:r>
                      <a:endParaRPr lang="en-GB" dirty="0"/>
                    </a:p>
                  </a:txBody>
                  <a:tcPr>
                    <a:solidFill>
                      <a:srgbClr val="9BBB59">
                        <a:alpha val="34902"/>
                      </a:srgbClr>
                    </a:solidFill>
                  </a:tcPr>
                </a:tc>
                <a:tc>
                  <a:txBody>
                    <a:bodyPr/>
                    <a:lstStyle/>
                    <a:p>
                      <a:r>
                        <a:rPr lang="en-GB" dirty="0" smtClean="0"/>
                        <a:t>Lying</a:t>
                      </a:r>
                      <a:r>
                        <a:rPr lang="en-GB" baseline="0" dirty="0" smtClean="0"/>
                        <a:t> or sitting away from the group</a:t>
                      </a:r>
                      <a:endParaRPr lang="en-GB" dirty="0"/>
                    </a:p>
                  </a:txBody>
                  <a:tcPr>
                    <a:solidFill>
                      <a:srgbClr val="9BBB59">
                        <a:alpha val="34902"/>
                      </a:srgbClr>
                    </a:solidFill>
                  </a:tcPr>
                </a:tc>
              </a:tr>
              <a:tr h="456298">
                <a:tc>
                  <a:txBody>
                    <a:bodyPr/>
                    <a:lstStyle/>
                    <a:p>
                      <a:r>
                        <a:rPr lang="en-GB" dirty="0" smtClean="0"/>
                        <a:t>Resting together</a:t>
                      </a:r>
                      <a:endParaRPr lang="en-GB" dirty="0"/>
                    </a:p>
                  </a:txBody>
                  <a:tcPr>
                    <a:solidFill>
                      <a:srgbClr val="FFFFFF">
                        <a:alpha val="50196"/>
                      </a:srgbClr>
                    </a:solidFill>
                  </a:tcPr>
                </a:tc>
                <a:tc>
                  <a:txBody>
                    <a:bodyPr/>
                    <a:lstStyle/>
                    <a:p>
                      <a:r>
                        <a:rPr lang="en-GB" dirty="0" smtClean="0"/>
                        <a:t>Lying or</a:t>
                      </a:r>
                      <a:r>
                        <a:rPr lang="en-GB" baseline="0" dirty="0" smtClean="0"/>
                        <a:t> sitting in contact with another monkey</a:t>
                      </a:r>
                      <a:endParaRPr lang="en-GB" dirty="0"/>
                    </a:p>
                  </a:txBody>
                  <a:tcPr>
                    <a:solidFill>
                      <a:srgbClr val="FFFFFF">
                        <a:alpha val="50196"/>
                      </a:srgbClr>
                    </a:solidFill>
                  </a:tcPr>
                </a:tc>
              </a:tr>
              <a:tr h="456298">
                <a:tc>
                  <a:txBody>
                    <a:bodyPr/>
                    <a:lstStyle/>
                    <a:p>
                      <a:r>
                        <a:rPr lang="en-GB" dirty="0" smtClean="0"/>
                        <a:t>Feeding</a:t>
                      </a:r>
                      <a:endParaRPr lang="en-GB" dirty="0"/>
                    </a:p>
                  </a:txBody>
                  <a:tcPr>
                    <a:solidFill>
                      <a:srgbClr val="9BBB59">
                        <a:alpha val="34902"/>
                      </a:srgbClr>
                    </a:solidFill>
                  </a:tcPr>
                </a:tc>
                <a:tc>
                  <a:txBody>
                    <a:bodyPr/>
                    <a:lstStyle/>
                    <a:p>
                      <a:r>
                        <a:rPr lang="en-GB" dirty="0" smtClean="0"/>
                        <a:t>Searching for/manipulating/ingesting food</a:t>
                      </a:r>
                      <a:endParaRPr lang="en-GB" dirty="0"/>
                    </a:p>
                  </a:txBody>
                  <a:tcPr>
                    <a:solidFill>
                      <a:srgbClr val="9BBB59">
                        <a:alpha val="34902"/>
                      </a:srgbClr>
                    </a:solidFill>
                  </a:tcPr>
                </a:tc>
              </a:tr>
              <a:tr h="612232">
                <a:tc>
                  <a:txBody>
                    <a:bodyPr/>
                    <a:lstStyle/>
                    <a:p>
                      <a:r>
                        <a:rPr lang="en-GB" dirty="0" smtClean="0"/>
                        <a:t>Moving  alone</a:t>
                      </a:r>
                      <a:endParaRPr lang="en-GB" dirty="0"/>
                    </a:p>
                  </a:txBody>
                  <a:tcPr>
                    <a:solidFill>
                      <a:srgbClr val="FFFFFF">
                        <a:alpha val="50196"/>
                      </a:srgbClr>
                    </a:solidFill>
                  </a:tcPr>
                </a:tc>
                <a:tc>
                  <a:txBody>
                    <a:bodyPr/>
                    <a:lstStyle/>
                    <a:p>
                      <a:r>
                        <a:rPr lang="en-GB" dirty="0" err="1" smtClean="0"/>
                        <a:t>Locomoting</a:t>
                      </a:r>
                      <a:r>
                        <a:rPr lang="en-GB" dirty="0" smtClean="0"/>
                        <a:t> across the ground or in the trees </a:t>
                      </a:r>
                    </a:p>
                    <a:p>
                      <a:r>
                        <a:rPr lang="en-GB" dirty="0" smtClean="0"/>
                        <a:t>without another</a:t>
                      </a:r>
                      <a:r>
                        <a:rPr lang="en-GB" baseline="0" dirty="0" smtClean="0"/>
                        <a:t> monkey.</a:t>
                      </a:r>
                      <a:endParaRPr lang="en-GB" dirty="0"/>
                    </a:p>
                  </a:txBody>
                  <a:tcPr>
                    <a:solidFill>
                      <a:srgbClr val="FFFFFF">
                        <a:alpha val="50196"/>
                      </a:srgbClr>
                    </a:solidFill>
                  </a:tcPr>
                </a:tc>
              </a:tr>
              <a:tr h="874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Moving together</a:t>
                      </a:r>
                    </a:p>
                    <a:p>
                      <a:endParaRPr lang="en-GB" dirty="0"/>
                    </a:p>
                  </a:txBody>
                  <a:tcPr>
                    <a:solidFill>
                      <a:srgbClr val="9BBB59">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Locomoting</a:t>
                      </a:r>
                      <a:r>
                        <a:rPr lang="en-GB" dirty="0" smtClean="0"/>
                        <a:t> across the ground or in the trees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a:t>
                      </a:r>
                      <a:r>
                        <a:rPr lang="en-GB" baseline="0" dirty="0" smtClean="0"/>
                        <a:t> </a:t>
                      </a:r>
                      <a:r>
                        <a:rPr lang="en-GB" dirty="0" smtClean="0"/>
                        <a:t>another</a:t>
                      </a:r>
                      <a:r>
                        <a:rPr lang="en-GB" baseline="0" dirty="0" smtClean="0"/>
                        <a:t> monkey.</a:t>
                      </a:r>
                      <a:endParaRPr lang="en-GB" dirty="0" smtClean="0"/>
                    </a:p>
                    <a:p>
                      <a:endParaRPr lang="en-GB" dirty="0"/>
                    </a:p>
                  </a:txBody>
                  <a:tcPr>
                    <a:solidFill>
                      <a:srgbClr val="9BBB59">
                        <a:alpha val="34902"/>
                      </a:srgb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747996" y="44624"/>
            <a:ext cx="1288500" cy="1224136"/>
          </a:xfrm>
          <a:prstGeom prst="ellipse">
            <a:avLst/>
          </a:prstGeom>
          <a:solidFill>
            <a:schemeClr val="bg1"/>
          </a:solidFill>
          <a:ln>
            <a:solidFill>
              <a:schemeClr val="accent3">
                <a:lumMod val="75000"/>
              </a:schemeClr>
            </a:solid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itle 2"/>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Design Part of an Ethogram</a:t>
            </a:r>
            <a:endParaRPr lang="en-GB" dirty="0"/>
          </a:p>
        </p:txBody>
      </p:sp>
      <p:sp>
        <p:nvSpPr>
          <p:cNvPr id="24584" name="Rectangle 1"/>
          <p:cNvSpPr>
            <a:spLocks noChangeArrowheads="1"/>
          </p:cNvSpPr>
          <p:nvPr/>
        </p:nvSpPr>
        <p:spPr bwMode="auto">
          <a:xfrm>
            <a:off x="323850" y="5445125"/>
            <a:ext cx="6985000" cy="923925"/>
          </a:xfrm>
          <a:prstGeom prst="rect">
            <a:avLst/>
          </a:prstGeom>
          <a:noFill/>
          <a:ln w="9525">
            <a:noFill/>
            <a:miter lim="800000"/>
            <a:headEnd/>
            <a:tailEnd/>
          </a:ln>
        </p:spPr>
        <p:txBody>
          <a:bodyPr>
            <a:spAutoFit/>
          </a:bodyPr>
          <a:lstStyle/>
          <a:p>
            <a:r>
              <a:rPr lang="en-GB"/>
              <a:t>Living Links website - </a:t>
            </a:r>
            <a:r>
              <a:rPr lang="en-GB">
                <a:hlinkClick r:id="rId4"/>
              </a:rPr>
              <a:t>http://www.living-links.org/resources/materials-for-teachers/measuring-behaviour-lesson-plan/</a:t>
            </a:r>
            <a:r>
              <a:rPr lang="en-GB"/>
              <a:t>  </a:t>
            </a:r>
          </a:p>
          <a:p>
            <a:r>
              <a:rPr lang="en-GB"/>
              <a:t>Vimeo -  </a:t>
            </a:r>
            <a:r>
              <a:rPr lang="en-GB">
                <a:hlinkClick r:id="rId5"/>
              </a:rPr>
              <a:t>http://vimeo.com/channels/livinglinks/45906210</a:t>
            </a:r>
            <a:r>
              <a:rPr lang="en-GB"/>
              <a:t> </a:t>
            </a:r>
          </a:p>
        </p:txBody>
      </p:sp>
      <p:pic>
        <p:nvPicPr>
          <p:cNvPr id="24585" name="Picture 3"/>
          <p:cNvPicPr>
            <a:picLocks noChangeAspect="1" noChangeArrowheads="1"/>
          </p:cNvPicPr>
          <p:nvPr/>
        </p:nvPicPr>
        <p:blipFill>
          <a:blip r:embed="rId6" cstate="print"/>
          <a:srcRect/>
          <a:stretch>
            <a:fillRect/>
          </a:stretch>
        </p:blipFill>
        <p:spPr bwMode="auto">
          <a:xfrm>
            <a:off x="7667625" y="-25400"/>
            <a:ext cx="1441450" cy="1117600"/>
          </a:xfrm>
          <a:prstGeom prst="rect">
            <a:avLst/>
          </a:prstGeom>
          <a:noFill/>
          <a:ln w="9525">
            <a:noFill/>
            <a:miter lim="800000"/>
            <a:headEnd/>
            <a:tailEnd/>
          </a:ln>
          <a:effectLst/>
        </p:spPr>
      </p:pic>
      <p:pic>
        <p:nvPicPr>
          <p:cNvPr id="8" name="Student Resource - Design an Ethogram for a Primate Behaviour Study.avi">
            <a:hlinkClick r:id="" action="ppaction://media"/>
          </p:cNvPr>
          <p:cNvPicPr>
            <a:picLocks noRot="1" noChangeAspect="1"/>
          </p:cNvPicPr>
          <p:nvPr>
            <a:videoFile r:link="rId1"/>
          </p:nvPr>
        </p:nvPicPr>
        <p:blipFill>
          <a:blip r:embed="rId7" cstate="print"/>
          <a:stretch>
            <a:fillRect/>
          </a:stretch>
        </p:blipFill>
        <p:spPr>
          <a:xfrm>
            <a:off x="971600" y="1403775"/>
            <a:ext cx="6480720" cy="364540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549275"/>
            <a:ext cx="9110662" cy="1143000"/>
          </a:xfrm>
        </p:spPr>
        <p:txBody>
          <a:bodyPr rtlCol="0">
            <a:normAutofit fontScale="90000"/>
          </a:bodyPr>
          <a:lstStyle/>
          <a:p>
            <a:pPr algn="l" fontAlgn="auto">
              <a:spcAft>
                <a:spcPts val="0"/>
              </a:spcAft>
              <a:defRPr/>
            </a:pPr>
            <a:r>
              <a:rPr lang="en-GB" dirty="0" smtClean="0">
                <a:solidFill>
                  <a:schemeClr val="accent3">
                    <a:lumMod val="50000"/>
                  </a:schemeClr>
                </a:solidFill>
              </a:rPr>
              <a:t>5. Select </a:t>
            </a:r>
            <a:r>
              <a:rPr lang="en-GB" dirty="0">
                <a:solidFill>
                  <a:schemeClr val="accent3">
                    <a:lumMod val="50000"/>
                  </a:schemeClr>
                </a:solidFill>
              </a:rPr>
              <a:t>the appropriate </a:t>
            </a:r>
            <a:r>
              <a:rPr lang="en-GB" dirty="0" smtClean="0">
                <a:solidFill>
                  <a:schemeClr val="accent3">
                    <a:lumMod val="50000"/>
                  </a:schemeClr>
                </a:solidFill>
              </a:rPr>
              <a:t/>
            </a:r>
            <a:br>
              <a:rPr lang="en-GB" dirty="0" smtClean="0">
                <a:solidFill>
                  <a:schemeClr val="accent3">
                    <a:lumMod val="50000"/>
                  </a:schemeClr>
                </a:solidFill>
              </a:rPr>
            </a:br>
            <a:r>
              <a:rPr lang="en-GB" dirty="0" smtClean="0">
                <a:solidFill>
                  <a:schemeClr val="accent3">
                    <a:lumMod val="50000"/>
                  </a:schemeClr>
                </a:solidFill>
              </a:rPr>
              <a:t>recording methods</a:t>
            </a:r>
            <a:r>
              <a:rPr lang="en-GB" dirty="0"/>
              <a:t/>
            </a:r>
            <a:br>
              <a:rPr lang="en-GB" dirty="0"/>
            </a:br>
            <a:endParaRPr lang="en-GB" dirty="0"/>
          </a:p>
        </p:txBody>
      </p:sp>
      <p:sp>
        <p:nvSpPr>
          <p:cNvPr id="6" name="Content Placeholder 5"/>
          <p:cNvSpPr>
            <a:spLocks noGrp="1"/>
          </p:cNvSpPr>
          <p:nvPr>
            <p:ph sz="half" idx="1"/>
          </p:nvPr>
        </p:nvSpPr>
        <p:spPr>
          <a:xfrm>
            <a:off x="457200" y="1557338"/>
            <a:ext cx="5627688" cy="2581275"/>
          </a:xfrm>
        </p:spPr>
        <p:txBody>
          <a:bodyPr rtlCol="0">
            <a:normAutofit fontScale="70000" lnSpcReduction="20000"/>
          </a:bodyPr>
          <a:lstStyle/>
          <a:p>
            <a:pPr marL="0" indent="0" fontAlgn="auto">
              <a:spcAft>
                <a:spcPts val="0"/>
              </a:spcAft>
              <a:buFont typeface="Arial" pitchFamily="34" charset="0"/>
              <a:buNone/>
              <a:defRPr/>
            </a:pPr>
            <a:r>
              <a:rPr lang="en-GB" b="1" dirty="0" smtClean="0"/>
              <a:t>Focal</a:t>
            </a:r>
          </a:p>
          <a:p>
            <a:pPr marL="0" indent="0" fontAlgn="auto">
              <a:spcAft>
                <a:spcPts val="0"/>
              </a:spcAft>
              <a:buFont typeface="Arial" pitchFamily="34" charset="0"/>
              <a:buNone/>
              <a:defRPr/>
            </a:pPr>
            <a:r>
              <a:rPr lang="en-GB" dirty="0">
                <a:latin typeface="+mj-lt"/>
              </a:rPr>
              <a:t>Observing one individual for a specified amount of time and recording  </a:t>
            </a:r>
            <a:r>
              <a:rPr lang="en-GB" dirty="0" smtClean="0">
                <a:latin typeface="+mj-lt"/>
              </a:rPr>
              <a:t>their </a:t>
            </a:r>
            <a:r>
              <a:rPr lang="en-GB" dirty="0">
                <a:latin typeface="+mj-lt"/>
              </a:rPr>
              <a:t>behaviour</a:t>
            </a:r>
            <a:r>
              <a:rPr lang="en-GB" dirty="0" smtClean="0">
                <a:latin typeface="+mj-lt"/>
              </a:rPr>
              <a:t>.</a:t>
            </a:r>
          </a:p>
          <a:p>
            <a:pPr marL="0" indent="0" fontAlgn="auto">
              <a:spcAft>
                <a:spcPts val="0"/>
              </a:spcAft>
              <a:buFont typeface="Arial" pitchFamily="34" charset="0"/>
              <a:buNone/>
              <a:defRPr/>
            </a:pPr>
            <a:endParaRPr lang="en-GB" dirty="0" smtClean="0">
              <a:latin typeface="+mj-lt"/>
            </a:endParaRPr>
          </a:p>
          <a:p>
            <a:pPr marL="0" indent="0" fontAlgn="auto">
              <a:spcAft>
                <a:spcPts val="0"/>
              </a:spcAft>
              <a:buFont typeface="Arial" pitchFamily="34" charset="0"/>
              <a:buNone/>
              <a:defRPr/>
            </a:pPr>
            <a:r>
              <a:rPr lang="en-GB" dirty="0" smtClean="0">
                <a:latin typeface="+mj-lt"/>
              </a:rPr>
              <a:t>Example Use- A study looking at the number of aggressive interactions by a specified individual.</a:t>
            </a:r>
          </a:p>
        </p:txBody>
      </p:sp>
      <p:sp>
        <p:nvSpPr>
          <p:cNvPr id="7" name="Content Placeholder 6"/>
          <p:cNvSpPr>
            <a:spLocks noGrp="1"/>
          </p:cNvSpPr>
          <p:nvPr>
            <p:ph sz="half" idx="2"/>
          </p:nvPr>
        </p:nvSpPr>
        <p:spPr>
          <a:xfrm>
            <a:off x="468313" y="4292600"/>
            <a:ext cx="5975350" cy="2160588"/>
          </a:xfrm>
        </p:spPr>
        <p:txBody>
          <a:bodyPr rtlCol="0">
            <a:normAutofit fontScale="70000" lnSpcReduction="20000"/>
          </a:bodyPr>
          <a:lstStyle/>
          <a:p>
            <a:pPr marL="0" indent="0" fontAlgn="auto">
              <a:spcAft>
                <a:spcPts val="0"/>
              </a:spcAft>
              <a:buFont typeface="Arial" pitchFamily="34" charset="0"/>
              <a:buNone/>
              <a:defRPr/>
            </a:pPr>
            <a:r>
              <a:rPr lang="en-GB" b="1" dirty="0" smtClean="0"/>
              <a:t>Scan</a:t>
            </a:r>
          </a:p>
          <a:p>
            <a:pPr marL="0" indent="0" fontAlgn="auto">
              <a:spcAft>
                <a:spcPts val="0"/>
              </a:spcAft>
              <a:buFont typeface="Arial" pitchFamily="34" charset="0"/>
              <a:buNone/>
              <a:defRPr/>
            </a:pPr>
            <a:r>
              <a:rPr lang="en-GB" dirty="0">
                <a:cs typeface="Calibri" pitchFamily="34" charset="0"/>
              </a:rPr>
              <a:t>A group of individuals is scanned at regular intervals and the behaviour of each one is recorded. </a:t>
            </a:r>
            <a:endParaRPr lang="en-GB" dirty="0" smtClean="0">
              <a:cs typeface="Calibri" pitchFamily="34" charset="0"/>
            </a:endParaRPr>
          </a:p>
          <a:p>
            <a:pPr marL="0" indent="0" fontAlgn="auto">
              <a:spcAft>
                <a:spcPts val="0"/>
              </a:spcAft>
              <a:buFont typeface="Arial" pitchFamily="34" charset="0"/>
              <a:buNone/>
              <a:defRPr/>
            </a:pPr>
            <a:endParaRPr lang="en-GB" dirty="0">
              <a:cs typeface="Calibri" pitchFamily="34" charset="0"/>
            </a:endParaRPr>
          </a:p>
          <a:p>
            <a:pPr marL="0" indent="0" fontAlgn="auto">
              <a:spcAft>
                <a:spcPts val="0"/>
              </a:spcAft>
              <a:buFont typeface="Arial" pitchFamily="34" charset="0"/>
              <a:buNone/>
              <a:defRPr/>
            </a:pPr>
            <a:r>
              <a:rPr lang="en-GB" dirty="0" smtClean="0">
                <a:cs typeface="Calibri" pitchFamily="34" charset="0"/>
              </a:rPr>
              <a:t>Example Use – A study looking at enclosure use by an entire group of animals.</a:t>
            </a:r>
          </a:p>
          <a:p>
            <a:pPr marL="0" indent="0" fontAlgn="auto">
              <a:spcAft>
                <a:spcPts val="0"/>
              </a:spcAft>
              <a:buFont typeface="Arial" pitchFamily="34" charset="0"/>
              <a:buNone/>
              <a:defRPr/>
            </a:pPr>
            <a:endParaRPr lang="en-GB" b="1" dirty="0"/>
          </a:p>
        </p:txBody>
      </p:sp>
      <p:pic>
        <p:nvPicPr>
          <p:cNvPr id="25605" name="Picture 2" descr="E:\Photos\Kenny primates\Chimps\Chimp 06.jpg"/>
          <p:cNvPicPr>
            <a:picLocks noChangeAspect="1" noChangeArrowheads="1"/>
          </p:cNvPicPr>
          <p:nvPr/>
        </p:nvPicPr>
        <p:blipFill>
          <a:blip r:embed="rId3" cstate="print"/>
          <a:srcRect/>
          <a:stretch>
            <a:fillRect/>
          </a:stretch>
        </p:blipFill>
        <p:spPr bwMode="auto">
          <a:xfrm>
            <a:off x="6510338" y="73025"/>
            <a:ext cx="2592387" cy="672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3" cstate="print"/>
          <a:srcRect/>
          <a:stretch>
            <a:fillRect/>
          </a:stretch>
        </p:blipFill>
        <p:spPr bwMode="auto">
          <a:xfrm>
            <a:off x="7364413" y="115888"/>
            <a:ext cx="1671637" cy="1281112"/>
          </a:xfrm>
          <a:prstGeom prst="rect">
            <a:avLst/>
          </a:prstGeom>
          <a:noFill/>
          <a:ln w="9525">
            <a:noFill/>
            <a:miter lim="800000"/>
            <a:headEnd/>
            <a:tailEnd/>
          </a:ln>
        </p:spPr>
      </p:pic>
      <p:sp>
        <p:nvSpPr>
          <p:cNvPr id="2" name="Title 1"/>
          <p:cNvSpPr>
            <a:spLocks noGrp="1"/>
          </p:cNvSpPr>
          <p:nvPr>
            <p:ph type="title"/>
          </p:nvPr>
        </p:nvSpPr>
        <p:spPr>
          <a:xfrm>
            <a:off x="250825" y="115888"/>
            <a:ext cx="6913563" cy="1143000"/>
          </a:xfrm>
        </p:spPr>
        <p:txBody>
          <a:bodyPr rtlCol="0">
            <a:noAutofit/>
          </a:bodyPr>
          <a:lstStyle/>
          <a:p>
            <a:pPr algn="l" fontAlgn="auto">
              <a:spcAft>
                <a:spcPts val="0"/>
              </a:spcAft>
              <a:defRPr/>
            </a:pPr>
            <a:r>
              <a:rPr lang="en-GB" sz="4000" dirty="0" smtClean="0">
                <a:solidFill>
                  <a:schemeClr val="accent3">
                    <a:lumMod val="50000"/>
                  </a:schemeClr>
                </a:solidFill>
              </a:rPr>
              <a:t>What kind of data do you want to record?</a:t>
            </a:r>
            <a:endParaRPr lang="en-GB" sz="4000" dirty="0">
              <a:solidFill>
                <a:schemeClr val="accent3">
                  <a:lumMod val="50000"/>
                </a:schemeClr>
              </a:solidFill>
            </a:endParaRPr>
          </a:p>
        </p:txBody>
      </p:sp>
      <p:sp>
        <p:nvSpPr>
          <p:cNvPr id="3" name="Content Placeholder 2"/>
          <p:cNvSpPr>
            <a:spLocks noGrp="1"/>
          </p:cNvSpPr>
          <p:nvPr>
            <p:ph sz="half" idx="1"/>
          </p:nvPr>
        </p:nvSpPr>
        <p:spPr>
          <a:xfrm>
            <a:off x="395288" y="1927225"/>
            <a:ext cx="4176712" cy="4525963"/>
          </a:xfrm>
        </p:spPr>
        <p:txBody>
          <a:bodyPr/>
          <a:lstStyle/>
          <a:p>
            <a:pPr marL="0" indent="0">
              <a:buFont typeface="Arial" charset="0"/>
              <a:buNone/>
            </a:pPr>
            <a:r>
              <a:rPr lang="en-GB" b="1" smtClean="0"/>
              <a:t>State</a:t>
            </a:r>
          </a:p>
          <a:p>
            <a:pPr marL="0" indent="0">
              <a:buFont typeface="Arial" charset="0"/>
              <a:buNone/>
            </a:pPr>
            <a:r>
              <a:rPr lang="en-GB" smtClean="0"/>
              <a:t>Behaviours that occur for an extended duration.</a:t>
            </a:r>
          </a:p>
          <a:p>
            <a:pPr marL="0" indent="0">
              <a:buFont typeface="Arial" charset="0"/>
              <a:buNone/>
            </a:pPr>
            <a:endParaRPr lang="en-GB" smtClean="0"/>
          </a:p>
          <a:p>
            <a:pPr marL="0" indent="0">
              <a:buFont typeface="Arial" charset="0"/>
              <a:buNone/>
            </a:pPr>
            <a:endParaRPr lang="en-GB" smtClean="0"/>
          </a:p>
          <a:p>
            <a:pPr marL="0" indent="0">
              <a:buFont typeface="Arial" charset="0"/>
              <a:buNone/>
            </a:pPr>
            <a:r>
              <a:rPr lang="en-GB" smtClean="0"/>
              <a:t>Examples -  Lying, walking, foraging, sleeping.</a:t>
            </a:r>
          </a:p>
        </p:txBody>
      </p:sp>
      <p:sp>
        <p:nvSpPr>
          <p:cNvPr id="4" name="Content Placeholder 3"/>
          <p:cNvSpPr>
            <a:spLocks noGrp="1"/>
          </p:cNvSpPr>
          <p:nvPr>
            <p:ph sz="half" idx="2"/>
          </p:nvPr>
        </p:nvSpPr>
        <p:spPr>
          <a:xfrm>
            <a:off x="4648200" y="1927225"/>
            <a:ext cx="4038600" cy="4525963"/>
          </a:xfrm>
        </p:spPr>
        <p:txBody>
          <a:bodyPr/>
          <a:lstStyle/>
          <a:p>
            <a:pPr marL="0" indent="0">
              <a:buFont typeface="Arial" charset="0"/>
              <a:buNone/>
            </a:pPr>
            <a:r>
              <a:rPr lang="en-GB" b="1" smtClean="0"/>
              <a:t>Events</a:t>
            </a:r>
          </a:p>
          <a:p>
            <a:pPr marL="0" indent="0">
              <a:buFont typeface="Arial" charset="0"/>
              <a:buNone/>
            </a:pPr>
            <a:r>
              <a:rPr lang="en-US" smtClean="0"/>
              <a:t>Behaviors that are short in duration and generally counted rather than timed</a:t>
            </a:r>
            <a:endParaRPr lang="en-GB" smtClean="0"/>
          </a:p>
          <a:p>
            <a:pPr marL="0" indent="0">
              <a:buFont typeface="Arial" charset="0"/>
              <a:buNone/>
            </a:pPr>
            <a:endParaRPr lang="en-GB" smtClean="0"/>
          </a:p>
          <a:p>
            <a:pPr marL="0" indent="0">
              <a:buFont typeface="Arial" charset="0"/>
              <a:buNone/>
            </a:pPr>
            <a:r>
              <a:rPr lang="en-GB" smtClean="0"/>
              <a:t>Examples - Fighting, yawning, sneezing, vocalising.</a:t>
            </a:r>
          </a:p>
        </p:txBody>
      </p:sp>
      <p:pic>
        <p:nvPicPr>
          <p:cNvPr id="26630" name="Picture 2"/>
          <p:cNvPicPr>
            <a:picLocks noChangeAspect="1" noChangeArrowheads="1"/>
          </p:cNvPicPr>
          <p:nvPr/>
        </p:nvPicPr>
        <p:blipFill>
          <a:blip r:embed="rId4" cstate="print"/>
          <a:srcRect l="39227" t="33635" r="20845" b="6252"/>
          <a:stretch>
            <a:fillRect/>
          </a:stretch>
        </p:blipFill>
        <p:spPr bwMode="auto">
          <a:xfrm>
            <a:off x="90488" y="5373688"/>
            <a:ext cx="1673225" cy="1416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cstate="print"/>
          <a:srcRect/>
          <a:stretch>
            <a:fillRect/>
          </a:stretch>
        </p:blipFill>
        <p:spPr bwMode="auto">
          <a:xfrm>
            <a:off x="7434263" y="44450"/>
            <a:ext cx="1601787" cy="1287463"/>
          </a:xfrm>
          <a:prstGeom prst="rect">
            <a:avLst/>
          </a:prstGeom>
          <a:noFill/>
          <a:ln w="9525">
            <a:noFill/>
            <a:miter lim="800000"/>
            <a:headEnd/>
            <a:tailEnd/>
          </a:ln>
          <a:effectLst/>
        </p:spPr>
      </p:pic>
      <p:sp>
        <p:nvSpPr>
          <p:cNvPr id="2" name="Title 1"/>
          <p:cNvSpPr>
            <a:spLocks noGrp="1"/>
          </p:cNvSpPr>
          <p:nvPr>
            <p:ph type="title"/>
          </p:nvPr>
        </p:nvSpPr>
        <p:spPr>
          <a:xfrm>
            <a:off x="457200" y="44450"/>
            <a:ext cx="8229600" cy="1143000"/>
          </a:xfrm>
        </p:spPr>
        <p:txBody>
          <a:bodyPr rtlCol="0">
            <a:normAutofit/>
          </a:bodyPr>
          <a:lstStyle/>
          <a:p>
            <a:pPr fontAlgn="auto">
              <a:spcAft>
                <a:spcPts val="0"/>
              </a:spcAft>
              <a:defRPr/>
            </a:pPr>
            <a:r>
              <a:rPr lang="en-GB" dirty="0" smtClean="0">
                <a:solidFill>
                  <a:schemeClr val="accent3">
                    <a:lumMod val="50000"/>
                  </a:schemeClr>
                </a:solidFill>
              </a:rPr>
              <a:t>Let’s Try a Focal</a:t>
            </a:r>
            <a:endParaRPr lang="en-GB" dirty="0">
              <a:solidFill>
                <a:schemeClr val="accent3">
                  <a:lumMod val="50000"/>
                </a:schemeClr>
              </a:solidFill>
            </a:endParaRPr>
          </a:p>
        </p:txBody>
      </p:sp>
      <p:sp>
        <p:nvSpPr>
          <p:cNvPr id="27652" name="Rectangle 4"/>
          <p:cNvSpPr>
            <a:spLocks noChangeArrowheads="1"/>
          </p:cNvSpPr>
          <p:nvPr/>
        </p:nvSpPr>
        <p:spPr bwMode="auto">
          <a:xfrm>
            <a:off x="179388" y="5445125"/>
            <a:ext cx="7345362" cy="1200150"/>
          </a:xfrm>
          <a:prstGeom prst="rect">
            <a:avLst/>
          </a:prstGeom>
          <a:noFill/>
          <a:ln w="9525">
            <a:noFill/>
            <a:miter lim="800000"/>
            <a:headEnd/>
            <a:tailEnd/>
          </a:ln>
        </p:spPr>
        <p:txBody>
          <a:bodyPr>
            <a:spAutoFit/>
          </a:bodyPr>
          <a:lstStyle/>
          <a:p>
            <a:r>
              <a:rPr lang="en-GB"/>
              <a:t>Living Links website - </a:t>
            </a:r>
            <a:r>
              <a:rPr lang="en-GB">
                <a:hlinkClick r:id="rId5"/>
              </a:rPr>
              <a:t>http://www.living-links.org/resources/materials-for-teachers/measuring-behaviour-lesson-plan/</a:t>
            </a:r>
            <a:r>
              <a:rPr lang="en-GB"/>
              <a:t>   </a:t>
            </a:r>
          </a:p>
          <a:p>
            <a:endParaRPr lang="en-GB"/>
          </a:p>
          <a:p>
            <a:r>
              <a:rPr lang="en-GB"/>
              <a:t>Vimeo - </a:t>
            </a:r>
            <a:r>
              <a:rPr lang="en-GB">
                <a:hlinkClick r:id="rId6"/>
              </a:rPr>
              <a:t>http://vimeo.com/13796260</a:t>
            </a:r>
            <a:r>
              <a:rPr lang="en-GB"/>
              <a:t> </a:t>
            </a:r>
          </a:p>
        </p:txBody>
      </p:sp>
      <p:pic>
        <p:nvPicPr>
          <p:cNvPr id="27655" name="Picture 3"/>
          <p:cNvPicPr>
            <a:picLocks noChangeAspect="1" noChangeArrowheads="1"/>
          </p:cNvPicPr>
          <p:nvPr/>
        </p:nvPicPr>
        <p:blipFill>
          <a:blip r:embed="rId7" cstate="print"/>
          <a:srcRect/>
          <a:stretch>
            <a:fillRect/>
          </a:stretch>
        </p:blipFill>
        <p:spPr bwMode="auto">
          <a:xfrm>
            <a:off x="7667625" y="30163"/>
            <a:ext cx="1368425" cy="1062037"/>
          </a:xfrm>
          <a:prstGeom prst="rect">
            <a:avLst/>
          </a:prstGeom>
          <a:noFill/>
          <a:ln w="9525">
            <a:noFill/>
            <a:miter lim="800000"/>
            <a:headEnd/>
            <a:tailEnd/>
          </a:ln>
          <a:effectLst/>
        </p:spPr>
      </p:pic>
      <p:pic>
        <p:nvPicPr>
          <p:cNvPr id="8" name="Student resource - 15 minute Animal Behaviour sampling video.avi">
            <a:hlinkClick r:id="" action="ppaction://media"/>
          </p:cNvPr>
          <p:cNvPicPr>
            <a:picLocks noRot="1" noChangeAspect="1"/>
          </p:cNvPicPr>
          <p:nvPr>
            <a:videoFile r:link="rId1"/>
          </p:nvPr>
        </p:nvPicPr>
        <p:blipFill>
          <a:blip r:embed="rId8" cstate="print"/>
          <a:stretch>
            <a:fillRect/>
          </a:stretch>
        </p:blipFill>
        <p:spPr>
          <a:xfrm>
            <a:off x="971600" y="1403774"/>
            <a:ext cx="6416713" cy="36094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7434263" y="44450"/>
            <a:ext cx="1601787" cy="1287463"/>
          </a:xfrm>
          <a:prstGeom prst="rect">
            <a:avLst/>
          </a:prstGeom>
          <a:noFill/>
          <a:ln w="9525">
            <a:noFill/>
            <a:miter lim="800000"/>
            <a:headEnd/>
            <a:tailEnd/>
          </a:ln>
          <a:effectLst/>
        </p:spPr>
      </p:pic>
      <p:sp>
        <p:nvSpPr>
          <p:cNvPr id="2" name="Title 1"/>
          <p:cNvSpPr>
            <a:spLocks noGrp="1"/>
          </p:cNvSpPr>
          <p:nvPr>
            <p:ph type="title"/>
          </p:nvPr>
        </p:nvSpPr>
        <p:spPr>
          <a:xfrm>
            <a:off x="457200" y="115888"/>
            <a:ext cx="8229600" cy="1143000"/>
          </a:xfrm>
        </p:spPr>
        <p:txBody>
          <a:bodyPr rtlCol="0">
            <a:normAutofit/>
          </a:bodyPr>
          <a:lstStyle/>
          <a:p>
            <a:pPr fontAlgn="auto">
              <a:spcAft>
                <a:spcPts val="0"/>
              </a:spcAft>
              <a:defRPr/>
            </a:pPr>
            <a:r>
              <a:rPr lang="en-GB" dirty="0" smtClean="0">
                <a:solidFill>
                  <a:schemeClr val="accent3">
                    <a:lumMod val="50000"/>
                  </a:schemeClr>
                </a:solidFill>
              </a:rPr>
              <a:t>Let’s Try a Scan</a:t>
            </a:r>
            <a:endParaRPr lang="en-GB" dirty="0">
              <a:solidFill>
                <a:schemeClr val="accent3">
                  <a:lumMod val="50000"/>
                </a:schemeClr>
              </a:solidFill>
            </a:endParaRPr>
          </a:p>
        </p:txBody>
      </p:sp>
      <p:sp>
        <p:nvSpPr>
          <p:cNvPr id="28676" name="Rectangle 4"/>
          <p:cNvSpPr>
            <a:spLocks noChangeArrowheads="1"/>
          </p:cNvSpPr>
          <p:nvPr/>
        </p:nvSpPr>
        <p:spPr bwMode="auto">
          <a:xfrm>
            <a:off x="395288" y="5529263"/>
            <a:ext cx="6913562" cy="923925"/>
          </a:xfrm>
          <a:prstGeom prst="rect">
            <a:avLst/>
          </a:prstGeom>
          <a:noFill/>
          <a:ln w="9525">
            <a:noFill/>
            <a:miter lim="800000"/>
            <a:headEnd/>
            <a:tailEnd/>
          </a:ln>
        </p:spPr>
        <p:txBody>
          <a:bodyPr>
            <a:spAutoFit/>
          </a:bodyPr>
          <a:lstStyle/>
          <a:p>
            <a:r>
              <a:rPr lang="en-GB"/>
              <a:t>Living Links website  - </a:t>
            </a:r>
            <a:r>
              <a:rPr lang="en-GB">
                <a:hlinkClick r:id="rId4"/>
              </a:rPr>
              <a:t>http://www.living-links.org/resources/materials-for-teachers/measuring-behaviour-lesson-plan/</a:t>
            </a:r>
            <a:endParaRPr lang="en-GB"/>
          </a:p>
          <a:p>
            <a:endParaRPr lang="en-GB"/>
          </a:p>
        </p:txBody>
      </p:sp>
      <p:sp>
        <p:nvSpPr>
          <p:cNvPr id="28677" name="Rectangle 5"/>
          <p:cNvSpPr>
            <a:spLocks noChangeArrowheads="1"/>
          </p:cNvSpPr>
          <p:nvPr/>
        </p:nvSpPr>
        <p:spPr bwMode="auto">
          <a:xfrm>
            <a:off x="400050" y="6224588"/>
            <a:ext cx="3956050" cy="369887"/>
          </a:xfrm>
          <a:prstGeom prst="rect">
            <a:avLst/>
          </a:prstGeom>
          <a:noFill/>
          <a:ln w="9525">
            <a:noFill/>
            <a:miter lim="800000"/>
            <a:headEnd/>
            <a:tailEnd/>
          </a:ln>
        </p:spPr>
        <p:txBody>
          <a:bodyPr>
            <a:spAutoFit/>
          </a:bodyPr>
          <a:lstStyle/>
          <a:p>
            <a:r>
              <a:rPr lang="en-GB"/>
              <a:t>Vimeo  - </a:t>
            </a:r>
            <a:r>
              <a:rPr lang="en-GB">
                <a:hlinkClick r:id="rId5"/>
              </a:rPr>
              <a:t>http://vimeo.com/45246079</a:t>
            </a:r>
            <a:r>
              <a:rPr lang="en-GB"/>
              <a:t> </a:t>
            </a:r>
          </a:p>
        </p:txBody>
      </p:sp>
      <p:pic>
        <p:nvPicPr>
          <p:cNvPr id="28678" name="Picture 2"/>
          <p:cNvPicPr>
            <a:picLocks noChangeAspect="1" noChangeArrowheads="1"/>
          </p:cNvPicPr>
          <p:nvPr/>
        </p:nvPicPr>
        <p:blipFill>
          <a:blip r:embed="rId6" cstate="print"/>
          <a:srcRect/>
          <a:stretch>
            <a:fillRect/>
          </a:stretch>
        </p:blipFill>
        <p:spPr bwMode="auto">
          <a:xfrm>
            <a:off x="1244600" y="1171575"/>
            <a:ext cx="6654800" cy="3744913"/>
          </a:xfrm>
          <a:prstGeom prst="rect">
            <a:avLst/>
          </a:prstGeom>
          <a:noFill/>
          <a:ln w="9525">
            <a:noFill/>
            <a:miter lim="800000"/>
            <a:headEnd/>
            <a:tailEnd/>
          </a:ln>
          <a:effectLst/>
        </p:spPr>
      </p:pic>
      <p:sp>
        <p:nvSpPr>
          <p:cNvPr id="28679" name="TextBox 7"/>
          <p:cNvSpPr txBox="1">
            <a:spLocks noChangeArrowheads="1"/>
          </p:cNvSpPr>
          <p:nvPr/>
        </p:nvSpPr>
        <p:spPr bwMode="auto">
          <a:xfrm>
            <a:off x="1244600" y="5013325"/>
            <a:ext cx="6654800" cy="369888"/>
          </a:xfrm>
          <a:prstGeom prst="rect">
            <a:avLst/>
          </a:prstGeom>
          <a:solidFill>
            <a:schemeClr val="tx1"/>
          </a:solidFill>
          <a:ln w="9525">
            <a:noFill/>
            <a:miter lim="800000"/>
            <a:headEnd/>
            <a:tailEnd/>
          </a:ln>
        </p:spPr>
        <p:txBody>
          <a:bodyPr>
            <a:spAutoFit/>
          </a:bodyPr>
          <a:lstStyle/>
          <a:p>
            <a:pPr algn="ctr"/>
            <a:r>
              <a:rPr lang="en-GB" b="1">
                <a:solidFill>
                  <a:srgbClr val="FFFFFF"/>
                </a:solidFill>
              </a:rPr>
              <a:t>SCREEN SHOT ONLY</a:t>
            </a:r>
          </a:p>
        </p:txBody>
      </p:sp>
      <p:pic>
        <p:nvPicPr>
          <p:cNvPr id="28680" name="Picture 3"/>
          <p:cNvPicPr>
            <a:picLocks noChangeAspect="1" noChangeArrowheads="1"/>
          </p:cNvPicPr>
          <p:nvPr/>
        </p:nvPicPr>
        <p:blipFill>
          <a:blip r:embed="rId7" cstate="print"/>
          <a:srcRect/>
          <a:stretch>
            <a:fillRect/>
          </a:stretch>
        </p:blipFill>
        <p:spPr bwMode="auto">
          <a:xfrm>
            <a:off x="7667625" y="-25400"/>
            <a:ext cx="1441450" cy="111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57213"/>
            <a:ext cx="9144000" cy="1143000"/>
          </a:xfrm>
        </p:spPr>
        <p:txBody>
          <a:bodyPr rtlCol="0">
            <a:normAutofit fontScale="90000"/>
          </a:bodyPr>
          <a:lstStyle/>
          <a:p>
            <a:pPr algn="l" fontAlgn="auto">
              <a:spcAft>
                <a:spcPts val="0"/>
              </a:spcAft>
              <a:defRPr/>
            </a:pPr>
            <a:r>
              <a:rPr lang="en-GB" dirty="0" smtClean="0">
                <a:solidFill>
                  <a:schemeClr val="accent3">
                    <a:lumMod val="50000"/>
                  </a:schemeClr>
                </a:solidFill>
              </a:rPr>
              <a:t>5. Select </a:t>
            </a:r>
            <a:r>
              <a:rPr lang="en-GB" dirty="0">
                <a:solidFill>
                  <a:schemeClr val="accent3">
                    <a:lumMod val="50000"/>
                  </a:schemeClr>
                </a:solidFill>
              </a:rPr>
              <a:t>the appropriate </a:t>
            </a:r>
            <a:r>
              <a:rPr lang="en-GB" dirty="0" smtClean="0">
                <a:solidFill>
                  <a:schemeClr val="accent3">
                    <a:lumMod val="50000"/>
                  </a:schemeClr>
                </a:solidFill>
              </a:rPr>
              <a:t>recording methods</a:t>
            </a:r>
            <a:r>
              <a:rPr lang="en-GB" dirty="0"/>
              <a:t/>
            </a:r>
            <a:br>
              <a:rPr lang="en-GB" dirty="0"/>
            </a:br>
            <a:endParaRPr lang="en-GB" dirty="0"/>
          </a:p>
        </p:txBody>
      </p:sp>
      <p:sp>
        <p:nvSpPr>
          <p:cNvPr id="6" name="Content Placeholder 5"/>
          <p:cNvSpPr>
            <a:spLocks noGrp="1"/>
          </p:cNvSpPr>
          <p:nvPr>
            <p:ph sz="half" idx="1"/>
          </p:nvPr>
        </p:nvSpPr>
        <p:spPr>
          <a:xfrm>
            <a:off x="323850" y="1711325"/>
            <a:ext cx="5049838" cy="3013075"/>
          </a:xfrm>
        </p:spPr>
        <p:txBody>
          <a:bodyPr rtlCol="0">
            <a:normAutofit fontScale="92500" lnSpcReduction="20000"/>
          </a:bodyPr>
          <a:lstStyle/>
          <a:p>
            <a:pPr marL="0" indent="0" fontAlgn="auto">
              <a:spcAft>
                <a:spcPts val="0"/>
              </a:spcAft>
              <a:buFont typeface="Arial" pitchFamily="34" charset="0"/>
              <a:buNone/>
              <a:defRPr/>
            </a:pPr>
            <a:r>
              <a:rPr lang="en-GB" b="1" i="1" dirty="0" smtClean="0">
                <a:cs typeface="Calibri" pitchFamily="34" charset="0"/>
              </a:rPr>
              <a:t>Ad libitum </a:t>
            </a:r>
            <a:r>
              <a:rPr lang="en-GB" b="1" dirty="0">
                <a:cs typeface="Calibri" pitchFamily="34" charset="0"/>
              </a:rPr>
              <a:t>Sampling </a:t>
            </a:r>
            <a:r>
              <a:rPr lang="en-GB" b="1" dirty="0" smtClean="0">
                <a:cs typeface="Calibri" pitchFamily="34" charset="0"/>
              </a:rPr>
              <a:t>– </a:t>
            </a:r>
            <a:r>
              <a:rPr lang="en-GB" dirty="0" smtClean="0"/>
              <a:t>Observer </a:t>
            </a:r>
            <a:r>
              <a:rPr lang="en-GB" dirty="0"/>
              <a:t>records key behaviours of </a:t>
            </a:r>
            <a:r>
              <a:rPr lang="en-GB" dirty="0" smtClean="0"/>
              <a:t>interest whenever </a:t>
            </a:r>
            <a:r>
              <a:rPr lang="en-GB" dirty="0"/>
              <a:t>they occur</a:t>
            </a:r>
            <a:r>
              <a:rPr lang="en-GB" dirty="0" smtClean="0">
                <a:cs typeface="Calibri" pitchFamily="34" charset="0"/>
              </a:rPr>
              <a:t>.</a:t>
            </a:r>
            <a:endParaRPr lang="en-GB" dirty="0">
              <a:cs typeface="Calibri" pitchFamily="34" charset="0"/>
            </a:endParaRPr>
          </a:p>
          <a:p>
            <a:pPr marL="0" indent="0" fontAlgn="auto">
              <a:spcAft>
                <a:spcPts val="0"/>
              </a:spcAft>
              <a:buFont typeface="Arial" pitchFamily="34" charset="0"/>
              <a:buNone/>
              <a:defRPr/>
            </a:pPr>
            <a:endParaRPr lang="en-GB" b="1" dirty="0" smtClean="0"/>
          </a:p>
          <a:p>
            <a:pPr marL="0" indent="0" fontAlgn="auto">
              <a:spcAft>
                <a:spcPts val="0"/>
              </a:spcAft>
              <a:buFont typeface="Arial" pitchFamily="34" charset="0"/>
              <a:buNone/>
              <a:defRPr/>
            </a:pPr>
            <a:r>
              <a:rPr lang="en-GB" b="1" dirty="0" smtClean="0"/>
              <a:t>Continuous Sampling</a:t>
            </a:r>
          </a:p>
          <a:p>
            <a:pPr marL="0" indent="0" fontAlgn="auto">
              <a:spcAft>
                <a:spcPts val="0"/>
              </a:spcAft>
              <a:buFont typeface="Arial" pitchFamily="34" charset="0"/>
              <a:buNone/>
              <a:defRPr/>
            </a:pPr>
            <a:r>
              <a:rPr lang="en-GB" dirty="0">
                <a:cs typeface="Calibri" pitchFamily="34" charset="0"/>
              </a:rPr>
              <a:t>All </a:t>
            </a:r>
            <a:r>
              <a:rPr lang="en-GB" dirty="0" smtClean="0">
                <a:cs typeface="Calibri" pitchFamily="34" charset="0"/>
              </a:rPr>
              <a:t>occurrences of </a:t>
            </a:r>
            <a:r>
              <a:rPr lang="en-GB" dirty="0">
                <a:cs typeface="Calibri" pitchFamily="34" charset="0"/>
              </a:rPr>
              <a:t>behaviour are recorded. When they start and when they stop</a:t>
            </a:r>
            <a:r>
              <a:rPr lang="en-GB" dirty="0" smtClean="0">
                <a:cs typeface="Calibri" pitchFamily="34" charset="0"/>
              </a:rPr>
              <a:t>. </a:t>
            </a:r>
            <a:endParaRPr lang="en-GB" dirty="0">
              <a:cs typeface="Calibri" pitchFamily="34" charset="0"/>
            </a:endParaRPr>
          </a:p>
          <a:p>
            <a:pPr marL="0" indent="0" fontAlgn="auto">
              <a:spcAft>
                <a:spcPts val="0"/>
              </a:spcAft>
              <a:buFont typeface="Arial" pitchFamily="34" charset="0"/>
              <a:buNone/>
              <a:defRPr/>
            </a:pPr>
            <a:endParaRPr lang="en-GB" b="1" dirty="0"/>
          </a:p>
        </p:txBody>
      </p:sp>
      <p:sp>
        <p:nvSpPr>
          <p:cNvPr id="7" name="Content Placeholder 6"/>
          <p:cNvSpPr>
            <a:spLocks noGrp="1"/>
          </p:cNvSpPr>
          <p:nvPr>
            <p:ph sz="half" idx="2"/>
          </p:nvPr>
        </p:nvSpPr>
        <p:spPr>
          <a:xfrm>
            <a:off x="323850" y="4941888"/>
            <a:ext cx="5472113" cy="1655762"/>
          </a:xfrm>
        </p:spPr>
        <p:txBody>
          <a:bodyPr rtlCol="0">
            <a:normAutofit fontScale="92500" lnSpcReduction="20000"/>
          </a:bodyPr>
          <a:lstStyle/>
          <a:p>
            <a:pPr marL="0" indent="0" fontAlgn="auto">
              <a:spcAft>
                <a:spcPts val="0"/>
              </a:spcAft>
              <a:buFont typeface="Arial" pitchFamily="34" charset="0"/>
              <a:buNone/>
              <a:defRPr/>
            </a:pPr>
            <a:r>
              <a:rPr lang="en-GB" b="1" dirty="0" smtClean="0"/>
              <a:t>Point/Instantaneous Time Sampling</a:t>
            </a:r>
          </a:p>
          <a:p>
            <a:pPr marL="0" indent="0" fontAlgn="auto">
              <a:spcAft>
                <a:spcPts val="0"/>
              </a:spcAft>
              <a:buFont typeface="Arial" pitchFamily="34" charset="0"/>
              <a:buNone/>
              <a:defRPr/>
            </a:pPr>
            <a:r>
              <a:rPr lang="en-GB" dirty="0">
                <a:cs typeface="Calibri" pitchFamily="34" charset="0"/>
              </a:rPr>
              <a:t>Behaviour is sampled periodically at regular intervals</a:t>
            </a:r>
            <a:r>
              <a:rPr lang="en-GB" dirty="0" smtClean="0">
                <a:cs typeface="Calibri" pitchFamily="34" charset="0"/>
              </a:rPr>
              <a:t>. </a:t>
            </a:r>
            <a:endParaRPr lang="en-GB" dirty="0">
              <a:cs typeface="Calibri" pitchFamily="34" charset="0"/>
            </a:endParaRPr>
          </a:p>
          <a:p>
            <a:pPr marL="0" indent="0" fontAlgn="auto">
              <a:spcAft>
                <a:spcPts val="0"/>
              </a:spcAft>
              <a:buFont typeface="Arial" pitchFamily="34" charset="0"/>
              <a:buNone/>
              <a:defRPr/>
            </a:pPr>
            <a:endParaRPr lang="en-GB" b="1" dirty="0">
              <a:cs typeface="Calibri" pitchFamily="34" charset="0"/>
            </a:endParaRPr>
          </a:p>
          <a:p>
            <a:pPr marL="0" indent="0" fontAlgn="auto">
              <a:spcAft>
                <a:spcPts val="0"/>
              </a:spcAft>
              <a:buFont typeface="Arial" pitchFamily="34" charset="0"/>
              <a:buNone/>
              <a:defRPr/>
            </a:pPr>
            <a:endParaRPr lang="en-GB" b="1" dirty="0"/>
          </a:p>
        </p:txBody>
      </p:sp>
      <p:pic>
        <p:nvPicPr>
          <p:cNvPr id="29701" name="Picture 3"/>
          <p:cNvPicPr>
            <a:picLocks noChangeAspect="1"/>
          </p:cNvPicPr>
          <p:nvPr/>
        </p:nvPicPr>
        <p:blipFill>
          <a:blip r:embed="rId3" cstate="print"/>
          <a:srcRect/>
          <a:stretch>
            <a:fillRect/>
          </a:stretch>
        </p:blipFill>
        <p:spPr bwMode="auto">
          <a:xfrm>
            <a:off x="6130925" y="4168775"/>
            <a:ext cx="2951163" cy="2620963"/>
          </a:xfrm>
          <a:prstGeom prst="rect">
            <a:avLst/>
          </a:prstGeom>
          <a:noFill/>
          <a:ln w="9525">
            <a:noFill/>
            <a:miter lim="800000"/>
            <a:headEnd/>
            <a:tailEnd/>
          </a:ln>
        </p:spPr>
      </p:pic>
      <p:pic>
        <p:nvPicPr>
          <p:cNvPr id="29702" name="Picture 4"/>
          <p:cNvPicPr>
            <a:picLocks noChangeAspect="1"/>
          </p:cNvPicPr>
          <p:nvPr/>
        </p:nvPicPr>
        <p:blipFill>
          <a:blip r:embed="rId4" cstate="print"/>
          <a:srcRect/>
          <a:stretch>
            <a:fillRect/>
          </a:stretch>
        </p:blipFill>
        <p:spPr bwMode="auto">
          <a:xfrm>
            <a:off x="6130925" y="836613"/>
            <a:ext cx="2951163" cy="330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9875"/>
            <a:ext cx="9144000" cy="1143000"/>
          </a:xfrm>
        </p:spPr>
        <p:txBody>
          <a:bodyPr rtlCol="0">
            <a:normAutofit fontScale="90000"/>
          </a:bodyPr>
          <a:lstStyle/>
          <a:p>
            <a:pPr fontAlgn="auto">
              <a:spcAft>
                <a:spcPts val="0"/>
              </a:spcAft>
              <a:defRPr/>
            </a:pPr>
            <a:r>
              <a:rPr lang="en-GB" dirty="0" smtClean="0"/>
              <a:t>Which recording methods were used in </a:t>
            </a:r>
            <a:br>
              <a:rPr lang="en-GB" dirty="0" smtClean="0"/>
            </a:br>
            <a:r>
              <a:rPr lang="en-GB" dirty="0" smtClean="0"/>
              <a:t>Living together?</a:t>
            </a:r>
            <a:endParaRPr lang="en-GB" dirty="0"/>
          </a:p>
        </p:txBody>
      </p:sp>
      <p:sp>
        <p:nvSpPr>
          <p:cNvPr id="8" name="TextBox 7"/>
          <p:cNvSpPr txBox="1">
            <a:spLocks noChangeArrowheads="1"/>
          </p:cNvSpPr>
          <p:nvPr/>
        </p:nvSpPr>
        <p:spPr bwMode="auto">
          <a:xfrm>
            <a:off x="4716463" y="3201988"/>
            <a:ext cx="3816350" cy="830262"/>
          </a:xfrm>
          <a:prstGeom prst="rect">
            <a:avLst/>
          </a:prstGeom>
          <a:noFill/>
          <a:ln w="9525">
            <a:noFill/>
            <a:miter lim="800000"/>
            <a:headEnd/>
            <a:tailEnd/>
          </a:ln>
        </p:spPr>
        <p:txBody>
          <a:bodyPr>
            <a:spAutoFit/>
          </a:bodyPr>
          <a:lstStyle/>
          <a:p>
            <a:r>
              <a:rPr lang="en-GB" sz="4800" b="1"/>
              <a:t>Instantaneous</a:t>
            </a:r>
          </a:p>
        </p:txBody>
      </p:sp>
      <p:sp>
        <p:nvSpPr>
          <p:cNvPr id="10" name="TextBox 9"/>
          <p:cNvSpPr txBox="1">
            <a:spLocks noChangeArrowheads="1"/>
          </p:cNvSpPr>
          <p:nvPr/>
        </p:nvSpPr>
        <p:spPr bwMode="auto">
          <a:xfrm>
            <a:off x="1630363" y="3201988"/>
            <a:ext cx="1657350" cy="830262"/>
          </a:xfrm>
          <a:prstGeom prst="rect">
            <a:avLst/>
          </a:prstGeom>
          <a:noFill/>
          <a:ln w="9525">
            <a:noFill/>
            <a:miter lim="800000"/>
            <a:headEnd/>
            <a:tailEnd/>
          </a:ln>
        </p:spPr>
        <p:txBody>
          <a:bodyPr>
            <a:spAutoFit/>
          </a:bodyPr>
          <a:lstStyle/>
          <a:p>
            <a:r>
              <a:rPr lang="en-GB" sz="4800" b="1"/>
              <a:t>Scan</a:t>
            </a:r>
          </a:p>
        </p:txBody>
      </p:sp>
      <p:sp>
        <p:nvSpPr>
          <p:cNvPr id="30725" name="TextBox 10"/>
          <p:cNvSpPr txBox="1">
            <a:spLocks noChangeArrowheads="1"/>
          </p:cNvSpPr>
          <p:nvPr/>
        </p:nvSpPr>
        <p:spPr bwMode="auto">
          <a:xfrm>
            <a:off x="4716463" y="2198688"/>
            <a:ext cx="3816350" cy="831850"/>
          </a:xfrm>
          <a:prstGeom prst="rect">
            <a:avLst/>
          </a:prstGeom>
          <a:noFill/>
          <a:ln w="9525">
            <a:noFill/>
            <a:miter lim="800000"/>
            <a:headEnd/>
            <a:tailEnd/>
          </a:ln>
        </p:spPr>
        <p:txBody>
          <a:bodyPr>
            <a:spAutoFit/>
          </a:bodyPr>
          <a:lstStyle/>
          <a:p>
            <a:r>
              <a:rPr lang="en-GB" sz="4800" b="1"/>
              <a:t>Continuous</a:t>
            </a:r>
          </a:p>
        </p:txBody>
      </p:sp>
      <p:sp>
        <p:nvSpPr>
          <p:cNvPr id="30726" name="TextBox 11"/>
          <p:cNvSpPr txBox="1">
            <a:spLocks noChangeArrowheads="1"/>
          </p:cNvSpPr>
          <p:nvPr/>
        </p:nvSpPr>
        <p:spPr bwMode="auto">
          <a:xfrm>
            <a:off x="1630363" y="2198688"/>
            <a:ext cx="1657350" cy="831850"/>
          </a:xfrm>
          <a:prstGeom prst="rect">
            <a:avLst/>
          </a:prstGeom>
          <a:noFill/>
          <a:ln w="9525">
            <a:noFill/>
            <a:miter lim="800000"/>
            <a:headEnd/>
            <a:tailEnd/>
          </a:ln>
        </p:spPr>
        <p:txBody>
          <a:bodyPr>
            <a:spAutoFit/>
          </a:bodyPr>
          <a:lstStyle/>
          <a:p>
            <a:r>
              <a:rPr lang="en-GB" sz="4800" b="1"/>
              <a:t>Focal</a:t>
            </a:r>
          </a:p>
        </p:txBody>
      </p:sp>
      <p:sp>
        <p:nvSpPr>
          <p:cNvPr id="9" name="TextBox 8"/>
          <p:cNvSpPr txBox="1">
            <a:spLocks noChangeArrowheads="1"/>
          </p:cNvSpPr>
          <p:nvPr/>
        </p:nvSpPr>
        <p:spPr bwMode="auto">
          <a:xfrm>
            <a:off x="4787900" y="4292600"/>
            <a:ext cx="1655763" cy="831850"/>
          </a:xfrm>
          <a:prstGeom prst="rect">
            <a:avLst/>
          </a:prstGeom>
          <a:noFill/>
          <a:ln w="9525">
            <a:noFill/>
            <a:miter lim="800000"/>
            <a:headEnd/>
            <a:tailEnd/>
          </a:ln>
        </p:spPr>
        <p:txBody>
          <a:bodyPr>
            <a:spAutoFit/>
          </a:bodyPr>
          <a:lstStyle/>
          <a:p>
            <a:r>
              <a:rPr lang="en-GB" sz="4800" b="1" i="1"/>
              <a:t>Ad lib</a:t>
            </a:r>
          </a:p>
        </p:txBody>
      </p:sp>
      <p:pic>
        <p:nvPicPr>
          <p:cNvPr id="30728" name="Picture 12" descr="_NAM8451cutout capuchins.png"/>
          <p:cNvPicPr>
            <a:picLocks noChangeAspect="1"/>
          </p:cNvPicPr>
          <p:nvPr/>
        </p:nvPicPr>
        <p:blipFill>
          <a:blip r:embed="rId3" cstate="print"/>
          <a:srcRect/>
          <a:stretch>
            <a:fillRect/>
          </a:stretch>
        </p:blipFill>
        <p:spPr bwMode="auto">
          <a:xfrm>
            <a:off x="0" y="4508500"/>
            <a:ext cx="4027488"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3D69B"/>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2000" fill="hold"/>
                                        <p:tgtEl>
                                          <p:spTgt spid="9"/>
                                        </p:tgtEl>
                                        <p:attrNameLst>
                                          <p:attrName>fillcolor</p:attrName>
                                        </p:attrNameLst>
                                      </p:cBhvr>
                                      <p:to>
                                        <a:srgbClr val="C3D69B"/>
                                      </p:to>
                                    </p:animClr>
                                    <p:set>
                                      <p:cBhvr>
                                        <p:cTn id="13" dur="2000" fill="hold"/>
                                        <p:tgtEl>
                                          <p:spTgt spid="9"/>
                                        </p:tgtEl>
                                        <p:attrNameLst>
                                          <p:attrName>fill.type</p:attrName>
                                        </p:attrNameLst>
                                      </p:cBhvr>
                                      <p:to>
                                        <p:strVal val="solid"/>
                                      </p:to>
                                    </p:set>
                                    <p:set>
                                      <p:cBhvr>
                                        <p:cTn id="14" dur="2000" fill="hold"/>
                                        <p:tgtEl>
                                          <p:spTgt spid="9"/>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8"/>
                                        </p:tgtEl>
                                        <p:attrNameLst>
                                          <p:attrName>fillcolor</p:attrName>
                                        </p:attrNameLst>
                                      </p:cBhvr>
                                      <p:to>
                                        <a:srgbClr val="C3D69B"/>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3" cstate="print"/>
          <a:srcRect/>
          <a:stretch>
            <a:fillRect/>
          </a:stretch>
        </p:blipFill>
        <p:spPr bwMode="auto">
          <a:xfrm>
            <a:off x="6011863" y="1574800"/>
            <a:ext cx="2952750" cy="4157663"/>
          </a:xfrm>
          <a:prstGeom prst="rect">
            <a:avLst/>
          </a:prstGeom>
          <a:noFill/>
          <a:ln w="9525">
            <a:noFill/>
            <a:miter lim="800000"/>
            <a:headEnd/>
            <a:tailEnd/>
          </a:ln>
        </p:spPr>
      </p:pic>
      <p:pic>
        <p:nvPicPr>
          <p:cNvPr id="31747" name="Picture 2"/>
          <p:cNvPicPr>
            <a:picLocks noChangeAspect="1" noChangeArrowheads="1"/>
          </p:cNvPicPr>
          <p:nvPr/>
        </p:nvPicPr>
        <p:blipFill>
          <a:blip r:embed="rId4" cstate="print"/>
          <a:srcRect/>
          <a:stretch>
            <a:fillRect/>
          </a:stretch>
        </p:blipFill>
        <p:spPr bwMode="auto">
          <a:xfrm>
            <a:off x="7434263" y="44450"/>
            <a:ext cx="1601787" cy="1287463"/>
          </a:xfrm>
          <a:prstGeom prst="rect">
            <a:avLst/>
          </a:prstGeom>
          <a:noFill/>
          <a:ln w="9525">
            <a:noFill/>
            <a:miter lim="800000"/>
            <a:headEnd/>
            <a:tailEnd/>
          </a:ln>
          <a:effectLst/>
        </p:spPr>
      </p:pic>
      <p:sp>
        <p:nvSpPr>
          <p:cNvPr id="2" name="Content Placeholder 1"/>
          <p:cNvSpPr>
            <a:spLocks noGrp="1"/>
          </p:cNvSpPr>
          <p:nvPr>
            <p:ph idx="1"/>
          </p:nvPr>
        </p:nvSpPr>
        <p:spPr>
          <a:xfrm>
            <a:off x="457200" y="1495425"/>
            <a:ext cx="5483225" cy="4525963"/>
          </a:xfrm>
        </p:spPr>
        <p:txBody>
          <a:bodyPr rtlCol="0">
            <a:normAutofit fontScale="92500" lnSpcReduction="20000"/>
          </a:bodyPr>
          <a:lstStyle/>
          <a:p>
            <a:pPr marL="0" indent="0" fontAlgn="auto">
              <a:spcAft>
                <a:spcPts val="0"/>
              </a:spcAft>
              <a:buFont typeface="Arial" pitchFamily="34" charset="0"/>
              <a:buNone/>
              <a:defRPr/>
            </a:pPr>
            <a:r>
              <a:rPr lang="en-GB" b="1" dirty="0" smtClean="0">
                <a:solidFill>
                  <a:schemeClr val="accent3">
                    <a:lumMod val="50000"/>
                  </a:schemeClr>
                </a:solidFill>
              </a:rPr>
              <a:t>Latency</a:t>
            </a:r>
            <a:r>
              <a:rPr lang="en-GB" dirty="0" smtClean="0">
                <a:solidFill>
                  <a:schemeClr val="accent3">
                    <a:lumMod val="50000"/>
                  </a:schemeClr>
                </a:solidFill>
              </a:rPr>
              <a:t> </a:t>
            </a:r>
            <a:r>
              <a:rPr lang="en-GB" dirty="0" smtClean="0"/>
              <a:t>– Is the time (sec, min, </a:t>
            </a:r>
            <a:r>
              <a:rPr lang="en-GB" dirty="0" err="1" smtClean="0"/>
              <a:t>hrs</a:t>
            </a:r>
            <a:r>
              <a:rPr lang="en-GB" dirty="0" smtClean="0"/>
              <a:t>) from a specific event to the start of a behaviour. </a:t>
            </a:r>
          </a:p>
          <a:p>
            <a:pPr marL="0" indent="0" fontAlgn="auto">
              <a:spcAft>
                <a:spcPts val="0"/>
              </a:spcAft>
              <a:buFont typeface="Arial" pitchFamily="34" charset="0"/>
              <a:buNone/>
              <a:defRPr/>
            </a:pPr>
            <a:endParaRPr lang="en-GB" dirty="0"/>
          </a:p>
          <a:p>
            <a:pPr marL="0" indent="0" fontAlgn="auto">
              <a:spcAft>
                <a:spcPts val="0"/>
              </a:spcAft>
              <a:buFont typeface="Arial" pitchFamily="34" charset="0"/>
              <a:buNone/>
              <a:defRPr/>
            </a:pPr>
            <a:r>
              <a:rPr lang="en-GB" b="1" dirty="0" smtClean="0">
                <a:solidFill>
                  <a:schemeClr val="accent3">
                    <a:lumMod val="50000"/>
                  </a:schemeClr>
                </a:solidFill>
              </a:rPr>
              <a:t>Frequency - </a:t>
            </a:r>
            <a:r>
              <a:rPr lang="en-GB" dirty="0" smtClean="0"/>
              <a:t> the number of times a behaviour is displayed per unit of time.</a:t>
            </a:r>
          </a:p>
          <a:p>
            <a:pPr marL="0" indent="0" fontAlgn="auto">
              <a:spcAft>
                <a:spcPts val="0"/>
              </a:spcAft>
              <a:buFont typeface="Arial" pitchFamily="34" charset="0"/>
              <a:buNone/>
              <a:defRPr/>
            </a:pPr>
            <a:endParaRPr lang="en-GB" dirty="0"/>
          </a:p>
          <a:p>
            <a:pPr marL="0" indent="0" fontAlgn="auto">
              <a:spcAft>
                <a:spcPts val="0"/>
              </a:spcAft>
              <a:buFont typeface="Arial" pitchFamily="34" charset="0"/>
              <a:buNone/>
              <a:defRPr/>
            </a:pPr>
            <a:r>
              <a:rPr lang="en-GB" b="1" dirty="0" smtClean="0">
                <a:solidFill>
                  <a:schemeClr val="accent3">
                    <a:lumMod val="50000"/>
                  </a:schemeClr>
                </a:solidFill>
              </a:rPr>
              <a:t>Duration – </a:t>
            </a:r>
            <a:r>
              <a:rPr lang="en-GB" dirty="0" smtClean="0"/>
              <a:t>The length of time that a single behaviour lasts.</a:t>
            </a:r>
            <a:endParaRPr lang="en-GB" b="1" dirty="0" smtClean="0"/>
          </a:p>
          <a:p>
            <a:pPr marL="0" indent="0" fontAlgn="auto">
              <a:spcAft>
                <a:spcPts val="0"/>
              </a:spcAft>
              <a:buFont typeface="Arial" pitchFamily="34" charset="0"/>
              <a:buNone/>
              <a:defRPr/>
            </a:pPr>
            <a:endParaRPr lang="en-GB" dirty="0"/>
          </a:p>
          <a:p>
            <a:pPr marL="0" indent="0" fontAlgn="auto">
              <a:spcAft>
                <a:spcPts val="0"/>
              </a:spcAft>
              <a:buFont typeface="Arial" pitchFamily="34" charset="0"/>
              <a:buNone/>
              <a:defRPr/>
            </a:pPr>
            <a:endParaRPr lang="en-GB" dirty="0"/>
          </a:p>
        </p:txBody>
      </p:sp>
      <p:sp>
        <p:nvSpPr>
          <p:cNvPr id="3" name="Title 2"/>
          <p:cNvSpPr>
            <a:spLocks noGrp="1"/>
          </p:cNvSpPr>
          <p:nvPr>
            <p:ph type="title"/>
          </p:nvPr>
        </p:nvSpPr>
        <p:spPr>
          <a:xfrm>
            <a:off x="323850" y="44450"/>
            <a:ext cx="8820150" cy="1143000"/>
          </a:xfrm>
        </p:spPr>
        <p:txBody>
          <a:bodyPr rtlCol="0">
            <a:normAutofit/>
          </a:bodyPr>
          <a:lstStyle/>
          <a:p>
            <a:pPr algn="l" fontAlgn="auto">
              <a:spcAft>
                <a:spcPts val="0"/>
              </a:spcAft>
              <a:defRPr/>
            </a:pPr>
            <a:r>
              <a:rPr lang="en-GB" dirty="0"/>
              <a:t>L</a:t>
            </a:r>
            <a:r>
              <a:rPr lang="en-GB" dirty="0" smtClean="0"/>
              <a:t>atency, frequency &amp; duration</a:t>
            </a:r>
            <a:endParaRPr lang="en-GB" dirty="0"/>
          </a:p>
        </p:txBody>
      </p:sp>
      <p:pic>
        <p:nvPicPr>
          <p:cNvPr id="31750" name="Picture 2"/>
          <p:cNvPicPr>
            <a:picLocks noChangeAspect="1" noChangeArrowheads="1"/>
          </p:cNvPicPr>
          <p:nvPr/>
        </p:nvPicPr>
        <p:blipFill>
          <a:blip r:embed="rId5" cstate="print"/>
          <a:srcRect/>
          <a:stretch>
            <a:fillRect/>
          </a:stretch>
        </p:blipFill>
        <p:spPr bwMode="auto">
          <a:xfrm>
            <a:off x="7705725" y="3175"/>
            <a:ext cx="1438275" cy="1116013"/>
          </a:xfrm>
          <a:prstGeom prst="rect">
            <a:avLst/>
          </a:prstGeom>
          <a:noFill/>
          <a:ln w="9525">
            <a:noFill/>
            <a:miter lim="800000"/>
            <a:headEnd/>
            <a:tailEnd/>
          </a:ln>
          <a:effectLst/>
        </p:spPr>
      </p:pic>
      <p:pic>
        <p:nvPicPr>
          <p:cNvPr id="31751" name="Picture 4"/>
          <p:cNvPicPr>
            <a:picLocks noChangeAspect="1" noChangeArrowheads="1"/>
          </p:cNvPicPr>
          <p:nvPr/>
        </p:nvPicPr>
        <p:blipFill>
          <a:blip r:embed="rId6" cstate="print"/>
          <a:srcRect/>
          <a:stretch>
            <a:fillRect/>
          </a:stretch>
        </p:blipFill>
        <p:spPr bwMode="auto">
          <a:xfrm>
            <a:off x="7127875" y="4068763"/>
            <a:ext cx="1908175" cy="281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907704" y="1556793"/>
            <a:ext cx="5256584" cy="4899984"/>
          </a:xfrm>
          <a:prstGeom prst="ellipse">
            <a:avLst/>
          </a:prstGeom>
          <a:solidFill>
            <a:schemeClr val="bg1"/>
          </a:solidFill>
          <a:ln>
            <a:solidFill>
              <a:schemeClr val="accent3">
                <a:lumMod val="75000"/>
              </a:schemeClr>
            </a:solid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149" name="Picture 3"/>
          <p:cNvPicPr>
            <a:picLocks noChangeAspect="1"/>
          </p:cNvPicPr>
          <p:nvPr/>
        </p:nvPicPr>
        <p:blipFill>
          <a:blip r:embed="rId3" cstate="print"/>
          <a:srcRect/>
          <a:stretch>
            <a:fillRect/>
          </a:stretch>
        </p:blipFill>
        <p:spPr bwMode="auto">
          <a:xfrm>
            <a:off x="1684338" y="1989138"/>
            <a:ext cx="5191125" cy="4032250"/>
          </a:xfrm>
          <a:prstGeom prst="rect">
            <a:avLst/>
          </a:prstGeom>
          <a:noFill/>
          <a:ln w="9525">
            <a:noFill/>
            <a:miter lim="800000"/>
            <a:headEnd/>
            <a:tailEnd/>
          </a:ln>
        </p:spPr>
      </p:pic>
      <p:sp>
        <p:nvSpPr>
          <p:cNvPr id="6" name="TextBox 5"/>
          <p:cNvSpPr txBox="1"/>
          <p:nvPr/>
        </p:nvSpPr>
        <p:spPr>
          <a:xfrm>
            <a:off x="0" y="476250"/>
            <a:ext cx="9144000" cy="708025"/>
          </a:xfrm>
          <a:prstGeom prst="rect">
            <a:avLst/>
          </a:prstGeom>
          <a:noFill/>
        </p:spPr>
        <p:txBody>
          <a:bodyPr>
            <a:spAutoFit/>
          </a:bodyPr>
          <a:lstStyle/>
          <a:p>
            <a:pPr algn="ctr" fontAlgn="auto">
              <a:spcBef>
                <a:spcPts val="0"/>
              </a:spcBef>
              <a:spcAft>
                <a:spcPts val="0"/>
              </a:spcAft>
              <a:defRPr/>
            </a:pPr>
            <a:r>
              <a:rPr lang="en-GB" sz="4000" b="1" dirty="0">
                <a:solidFill>
                  <a:schemeClr val="accent3">
                    <a:lumMod val="50000"/>
                  </a:schemeClr>
                </a:solidFill>
                <a:latin typeface="+mn-lt"/>
                <a:cs typeface="+mn-cs"/>
              </a:rPr>
              <a:t>Student Activity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7524328" y="747924"/>
            <a:ext cx="1512168" cy="1440160"/>
          </a:xfrm>
          <a:prstGeom prst="ellipse">
            <a:avLst/>
          </a:prstGeom>
          <a:solidFill>
            <a:schemeClr val="bg1"/>
          </a:solidFill>
          <a:ln>
            <a:solidFill>
              <a:schemeClr val="accent3">
                <a:lumMod val="75000"/>
              </a:schemeClr>
            </a:solid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539750" y="414338"/>
            <a:ext cx="8604250" cy="1143000"/>
          </a:xfrm>
        </p:spPr>
        <p:txBody>
          <a:bodyPr rtlCol="0">
            <a:normAutofit fontScale="90000"/>
          </a:bodyPr>
          <a:lstStyle/>
          <a:p>
            <a:pPr algn="l" fontAlgn="auto">
              <a:spcAft>
                <a:spcPts val="0"/>
              </a:spcAft>
              <a:defRPr/>
            </a:pPr>
            <a:r>
              <a:rPr lang="en-GB" dirty="0" smtClean="0"/>
              <a:t>6. Practice </a:t>
            </a:r>
            <a:r>
              <a:rPr lang="en-GB" dirty="0"/>
              <a:t>the recording methods</a:t>
            </a:r>
            <a:br>
              <a:rPr lang="en-GB" dirty="0"/>
            </a:br>
            <a:endParaRPr lang="en-GB" dirty="0"/>
          </a:p>
        </p:txBody>
      </p:sp>
      <p:sp>
        <p:nvSpPr>
          <p:cNvPr id="32774" name="Content Placeholder 2"/>
          <p:cNvSpPr>
            <a:spLocks noGrp="1"/>
          </p:cNvSpPr>
          <p:nvPr>
            <p:ph idx="1"/>
          </p:nvPr>
        </p:nvSpPr>
        <p:spPr>
          <a:xfrm>
            <a:off x="457200" y="1268413"/>
            <a:ext cx="8229600" cy="1800225"/>
          </a:xfrm>
        </p:spPr>
        <p:txBody>
          <a:bodyPr/>
          <a:lstStyle/>
          <a:p>
            <a:pPr marL="0" indent="0">
              <a:buFont typeface="Arial" charset="0"/>
              <a:buNone/>
            </a:pPr>
            <a:r>
              <a:rPr lang="en-GB" smtClean="0"/>
              <a:t>Capuchin and chimpanzee videos</a:t>
            </a:r>
          </a:p>
          <a:p>
            <a:pPr marL="0" indent="0">
              <a:buFont typeface="Arial" charset="0"/>
              <a:buNone/>
            </a:pPr>
            <a:endParaRPr lang="en-GB" smtClean="0"/>
          </a:p>
        </p:txBody>
      </p:sp>
      <p:pic>
        <p:nvPicPr>
          <p:cNvPr id="32775" name="Picture 2" descr="http://www.living-links.org/images/SQUIcamBUTTON2.jpg">
            <a:hlinkClick r:id="rId3"/>
          </p:cNvPr>
          <p:cNvPicPr>
            <a:picLocks noChangeAspect="1" noChangeArrowheads="1"/>
          </p:cNvPicPr>
          <p:nvPr/>
        </p:nvPicPr>
        <p:blipFill>
          <a:blip r:embed="rId4" cstate="print"/>
          <a:srcRect/>
          <a:stretch>
            <a:fillRect/>
          </a:stretch>
        </p:blipFill>
        <p:spPr bwMode="auto">
          <a:xfrm>
            <a:off x="7235825" y="5445125"/>
            <a:ext cx="1779588" cy="1268413"/>
          </a:xfrm>
          <a:prstGeom prst="rect">
            <a:avLst/>
          </a:prstGeom>
          <a:noFill/>
          <a:ln w="9525">
            <a:noFill/>
            <a:miter lim="800000"/>
            <a:headEnd/>
            <a:tailEnd/>
          </a:ln>
        </p:spPr>
      </p:pic>
      <p:pic>
        <p:nvPicPr>
          <p:cNvPr id="32776" name="Picture 3"/>
          <p:cNvPicPr>
            <a:picLocks noChangeAspect="1" noChangeArrowheads="1"/>
          </p:cNvPicPr>
          <p:nvPr/>
        </p:nvPicPr>
        <p:blipFill>
          <a:blip r:embed="rId5" cstate="print"/>
          <a:srcRect/>
          <a:stretch>
            <a:fillRect/>
          </a:stretch>
        </p:blipFill>
        <p:spPr bwMode="auto">
          <a:xfrm>
            <a:off x="7524750" y="908050"/>
            <a:ext cx="1439863" cy="1119188"/>
          </a:xfrm>
          <a:prstGeom prst="rect">
            <a:avLst/>
          </a:prstGeom>
          <a:noFill/>
          <a:ln w="9525">
            <a:noFill/>
            <a:miter lim="800000"/>
            <a:headEnd/>
            <a:tailEnd/>
          </a:ln>
        </p:spPr>
      </p:pic>
      <p:sp>
        <p:nvSpPr>
          <p:cNvPr id="32777" name="TextBox 5"/>
          <p:cNvSpPr txBox="1">
            <a:spLocks noChangeArrowheads="1"/>
          </p:cNvSpPr>
          <p:nvPr/>
        </p:nvSpPr>
        <p:spPr bwMode="auto">
          <a:xfrm>
            <a:off x="323850" y="5229225"/>
            <a:ext cx="6769100" cy="1477963"/>
          </a:xfrm>
          <a:prstGeom prst="rect">
            <a:avLst/>
          </a:prstGeom>
          <a:noFill/>
          <a:ln w="9525">
            <a:noFill/>
            <a:miter lim="800000"/>
            <a:headEnd/>
            <a:tailEnd/>
          </a:ln>
        </p:spPr>
        <p:txBody>
          <a:bodyPr>
            <a:spAutoFit/>
          </a:bodyPr>
          <a:lstStyle/>
          <a:p>
            <a:r>
              <a:rPr lang="en-GB"/>
              <a:t>Extra challenge – Live Squirrel Monkey Cam</a:t>
            </a:r>
          </a:p>
          <a:p>
            <a:r>
              <a:rPr lang="en-GB">
                <a:hlinkClick r:id="rId6"/>
              </a:rPr>
              <a:t>http://www.edinburghzoo.org.uk/monkeycam.html</a:t>
            </a:r>
            <a:r>
              <a:rPr lang="en-GB"/>
              <a:t> </a:t>
            </a:r>
          </a:p>
          <a:p>
            <a:r>
              <a:rPr lang="en-GB"/>
              <a:t>or Live Snow Monkey Cam</a:t>
            </a:r>
          </a:p>
          <a:p>
            <a:r>
              <a:rPr lang="en-GB">
                <a:hlinkClick r:id="rId7"/>
              </a:rPr>
              <a:t>http://www.highlandwildlifepark.org/snow-monkey-webcam</a:t>
            </a:r>
            <a:r>
              <a:rPr lang="en-GB"/>
              <a:t> </a:t>
            </a:r>
          </a:p>
          <a:p>
            <a:endParaRPr lang="en-GB"/>
          </a:p>
        </p:txBody>
      </p:sp>
      <p:pic>
        <p:nvPicPr>
          <p:cNvPr id="32778" name="Picture 3"/>
          <p:cNvPicPr>
            <a:picLocks noChangeAspect="1" noChangeArrowheads="1"/>
          </p:cNvPicPr>
          <p:nvPr/>
        </p:nvPicPr>
        <p:blipFill>
          <a:blip r:embed="rId8" cstate="print"/>
          <a:srcRect/>
          <a:stretch>
            <a:fillRect/>
          </a:stretch>
        </p:blipFill>
        <p:spPr bwMode="auto">
          <a:xfrm>
            <a:off x="468313" y="2090738"/>
            <a:ext cx="3360737" cy="1914525"/>
          </a:xfrm>
          <a:prstGeom prst="rect">
            <a:avLst/>
          </a:prstGeom>
          <a:noFill/>
          <a:ln w="9525">
            <a:noFill/>
            <a:miter lim="800000"/>
            <a:headEnd/>
            <a:tailEnd/>
          </a:ln>
          <a:effectLst/>
        </p:spPr>
      </p:pic>
      <p:pic>
        <p:nvPicPr>
          <p:cNvPr id="32779" name="Picture 2"/>
          <p:cNvPicPr>
            <a:picLocks noChangeAspect="1" noChangeArrowheads="1"/>
          </p:cNvPicPr>
          <p:nvPr/>
        </p:nvPicPr>
        <p:blipFill>
          <a:blip r:embed="rId9" cstate="print"/>
          <a:srcRect/>
          <a:stretch>
            <a:fillRect/>
          </a:stretch>
        </p:blipFill>
        <p:spPr bwMode="auto">
          <a:xfrm>
            <a:off x="4067175" y="2090738"/>
            <a:ext cx="3403600" cy="191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0013"/>
            <a:ext cx="9144000" cy="1143001"/>
          </a:xfrm>
        </p:spPr>
        <p:txBody>
          <a:bodyPr rtlCol="0">
            <a:normAutofit fontScale="90000"/>
          </a:bodyPr>
          <a:lstStyle/>
          <a:p>
            <a:pPr fontAlgn="auto">
              <a:spcAft>
                <a:spcPts val="0"/>
              </a:spcAft>
              <a:defRPr/>
            </a:pPr>
            <a:r>
              <a:rPr lang="en-GB" dirty="0" smtClean="0"/>
              <a:t>7. Collect the Data</a:t>
            </a:r>
            <a:br>
              <a:rPr lang="en-GB" dirty="0" smtClean="0"/>
            </a:br>
            <a:r>
              <a:rPr lang="en-GB" sz="3100" dirty="0" smtClean="0"/>
              <a:t>Example Data sheet</a:t>
            </a:r>
            <a:endParaRPr lang="en-GB" sz="3100" dirty="0"/>
          </a:p>
        </p:txBody>
      </p:sp>
      <p:graphicFrame>
        <p:nvGraphicFramePr>
          <p:cNvPr id="4" name="Group 3569"/>
          <p:cNvGraphicFramePr>
            <a:graphicFrameLocks noGrp="1"/>
          </p:cNvGraphicFramePr>
          <p:nvPr>
            <p:ph sz="half" idx="4294967295"/>
          </p:nvPr>
        </p:nvGraphicFramePr>
        <p:xfrm>
          <a:off x="373063" y="1873250"/>
          <a:ext cx="8447083" cy="4407221"/>
        </p:xfrm>
        <a:graphic>
          <a:graphicData uri="http://schemas.openxmlformats.org/drawingml/2006/table">
            <a:tbl>
              <a:tblPr>
                <a:tableStyleId>{616DA210-FB5B-4158-B5E0-FEB733F419BA}</a:tableStyleId>
              </a:tblPr>
              <a:tblGrid>
                <a:gridCol w="1254405"/>
                <a:gridCol w="488922"/>
                <a:gridCol w="488922"/>
                <a:gridCol w="468052"/>
                <a:gridCol w="468052"/>
                <a:gridCol w="468052"/>
                <a:gridCol w="468052"/>
                <a:gridCol w="468052"/>
                <a:gridCol w="468052"/>
                <a:gridCol w="468052"/>
                <a:gridCol w="569473"/>
                <a:gridCol w="568797"/>
                <a:gridCol w="504056"/>
                <a:gridCol w="648072"/>
                <a:gridCol w="648072"/>
              </a:tblGrid>
              <a:tr h="792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effectLst/>
                        </a:rPr>
                        <a:t>Behaviour/time</a:t>
                      </a:r>
                      <a:endParaRPr kumimoji="0" lang="en-US" sz="1800" b="1" i="0" u="none" strike="noStrike" cap="none" normalizeH="0" baseline="0" dirty="0" smtClean="0">
                        <a:ln>
                          <a:noFill/>
                        </a:ln>
                        <a:solidFill>
                          <a:schemeClr val="bg1"/>
                        </a:solidFill>
                        <a:effectLst/>
                        <a:latin typeface="Times New Roman" pitchFamily="18" charset="0"/>
                      </a:endParaRPr>
                    </a:p>
                  </a:txBody>
                  <a:tcPr horzOverflow="overflow">
                    <a:solidFill>
                      <a:srgbClr val="FFFFFF">
                        <a:alpha val="50196"/>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Resting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Moving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Feeding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Other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Cap nearest </a:t>
                      </a:r>
                      <a:r>
                        <a:rPr kumimoji="0" lang="en-US" sz="1200" b="1" i="0" u="none" strike="noStrike" cap="none" normalizeH="0" baseline="0" dirty="0" err="1" smtClean="0">
                          <a:ln>
                            <a:noFill/>
                          </a:ln>
                          <a:solidFill>
                            <a:schemeClr val="tx1"/>
                          </a:solidFill>
                          <a:effectLst/>
                          <a:latin typeface="+mn-lt"/>
                        </a:rPr>
                        <a:t>neighbour</a:t>
                      </a: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err="1" smtClean="0">
                          <a:ln>
                            <a:noFill/>
                          </a:ln>
                          <a:solidFill>
                            <a:schemeClr val="tx1"/>
                          </a:solidFill>
                          <a:effectLst/>
                          <a:latin typeface="+mn-lt"/>
                        </a:rPr>
                        <a:t>Squir</a:t>
                      </a:r>
                      <a:r>
                        <a:rPr kumimoji="0" lang="en-US" sz="1200" b="1" i="0" u="none" strike="noStrike" cap="none" normalizeH="0" baseline="0" dirty="0" smtClean="0">
                          <a:ln>
                            <a:noFill/>
                          </a:ln>
                          <a:solidFill>
                            <a:schemeClr val="tx1"/>
                          </a:solidFill>
                          <a:effectLst/>
                          <a:latin typeface="+mn-lt"/>
                        </a:rPr>
                        <a:t> nearest </a:t>
                      </a:r>
                      <a:r>
                        <a:rPr kumimoji="0" lang="en-US" sz="1200" b="1" i="0" u="none" strike="noStrike" cap="none" normalizeH="0" baseline="0" dirty="0" err="1" smtClean="0">
                          <a:ln>
                            <a:noFill/>
                          </a:ln>
                          <a:solidFill>
                            <a:schemeClr val="tx1"/>
                          </a:solidFill>
                          <a:effectLst/>
                          <a:latin typeface="+mn-lt"/>
                        </a:rPr>
                        <a:t>neighbour</a:t>
                      </a: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Out of View</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mn-lt"/>
                        </a:rPr>
                        <a:t>Cap           </a:t>
                      </a:r>
                      <a:r>
                        <a:rPr kumimoji="0" lang="en-US" sz="1200" b="1" i="0" u="none" strike="noStrike" cap="none" normalizeH="0" baseline="0" dirty="0" err="1" smtClean="0">
                          <a:ln>
                            <a:noFill/>
                          </a:ln>
                          <a:solidFill>
                            <a:schemeClr val="tx1"/>
                          </a:solidFill>
                          <a:effectLst/>
                          <a:latin typeface="+mn-lt"/>
                        </a:rPr>
                        <a:t>Squir</a:t>
                      </a:r>
                      <a:endParaRPr kumimoji="0" lang="en-US" sz="1200" b="1"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hMerge="1">
                  <a:txBody>
                    <a:bodyPr/>
                    <a:lstStyle/>
                    <a:p>
                      <a:endParaRPr lang="en-GB"/>
                    </a:p>
                  </a:txBody>
                  <a:tcPr/>
                </a:tc>
              </a:tr>
              <a:tr h="467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smtClean="0">
                          <a:ln>
                            <a:noFill/>
                          </a:ln>
                          <a:effectLst/>
                        </a:rPr>
                        <a:t>Start</a:t>
                      </a:r>
                      <a:endParaRPr kumimoji="0" lang="en-US" sz="1800" b="0" i="0" u="none" strike="noStrike" cap="none" normalizeH="0" baseline="0" smtClean="0">
                        <a:ln>
                          <a:noFill/>
                        </a:ln>
                        <a:solidFill>
                          <a:schemeClr val="bg1"/>
                        </a:solidFill>
                        <a:effectLst/>
                        <a:latin typeface="Times New Roman" pitchFamily="18" charset="0"/>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r>
              <a:tr h="467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 min</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r>
              <a:tr h="467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10 min</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r>
              <a:tr h="81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15 min</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r>
              <a:tr h="467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20 min</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r>
              <a:tr h="81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25 min</a:t>
                      </a: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solidFill>
                      <a:srgbClr val="FFFFFF">
                        <a:alpha val="50196"/>
                      </a:srgbClr>
                    </a:solidFill>
                  </a:tcPr>
                </a:tc>
              </a:tr>
            </a:tbl>
          </a:graphicData>
        </a:graphic>
      </p:graphicFrame>
      <p:sp>
        <p:nvSpPr>
          <p:cNvPr id="5" name="Text Box 3571"/>
          <p:cNvSpPr txBox="1">
            <a:spLocks noChangeArrowheads="1"/>
          </p:cNvSpPr>
          <p:nvPr/>
        </p:nvSpPr>
        <p:spPr bwMode="auto">
          <a:xfrm>
            <a:off x="395288" y="1412875"/>
            <a:ext cx="748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en-GB" b="1" dirty="0">
                <a:latin typeface="+mn-lt"/>
              </a:rPr>
              <a:t>Time:		Date: 			Weather:</a:t>
            </a:r>
            <a:endParaRPr lang="en-US" b="1" dirty="0">
              <a:latin typeface="+mn-lt"/>
            </a:endParaRPr>
          </a:p>
        </p:txBody>
      </p:sp>
      <p:sp>
        <p:nvSpPr>
          <p:cNvPr id="33919" name="Rectangle 1"/>
          <p:cNvSpPr>
            <a:spLocks noChangeArrowheads="1"/>
          </p:cNvSpPr>
          <p:nvPr/>
        </p:nvSpPr>
        <p:spPr bwMode="auto">
          <a:xfrm>
            <a:off x="539750" y="1042988"/>
            <a:ext cx="7820025" cy="369887"/>
          </a:xfrm>
          <a:prstGeom prst="rect">
            <a:avLst/>
          </a:prstGeom>
          <a:noFill/>
          <a:ln w="9525">
            <a:noFill/>
            <a:miter lim="800000"/>
            <a:headEnd/>
            <a:tailEnd/>
          </a:ln>
        </p:spPr>
        <p:txBody>
          <a:bodyPr wrap="none">
            <a:spAutoFit/>
          </a:bodyPr>
          <a:lstStyle/>
          <a:p>
            <a:pPr fontAlgn="b"/>
            <a:r>
              <a:rPr lang="en-US" b="1"/>
              <a:t>EAST Wing Scan Sampling Check Sheet – </a:t>
            </a:r>
            <a:r>
              <a:rPr lang="en-US"/>
              <a:t>5 Capuchins (C) , 10 Squirrel Monkeys (S)</a:t>
            </a:r>
          </a:p>
        </p:txBody>
      </p:sp>
      <p:cxnSp>
        <p:nvCxnSpPr>
          <p:cNvPr id="7" name="Straight Connector 6"/>
          <p:cNvCxnSpPr/>
          <p:nvPr/>
        </p:nvCxnSpPr>
        <p:spPr>
          <a:xfrm>
            <a:off x="5364163" y="1916113"/>
            <a:ext cx="0" cy="42497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1341438"/>
          <a:ext cx="7200800" cy="5431087"/>
        </p:xfrm>
        <a:graphic>
          <a:graphicData uri="http://schemas.openxmlformats.org/drawingml/2006/table">
            <a:tbl>
              <a:tblPr firstRow="1" bandRow="1">
                <a:tableStyleId>{C083E6E3-FA7D-4D7B-A595-EF9225AFEA82}</a:tableStyleId>
              </a:tblPr>
              <a:tblGrid>
                <a:gridCol w="1725812"/>
                <a:gridCol w="5474988"/>
              </a:tblGrid>
              <a:tr h="512707">
                <a:tc>
                  <a:txBody>
                    <a:bodyPr/>
                    <a:lstStyle/>
                    <a:p>
                      <a:r>
                        <a:rPr lang="en-GB" dirty="0" smtClean="0"/>
                        <a:t>Behaviour</a:t>
                      </a:r>
                      <a:endParaRPr lang="en-GB" dirty="0"/>
                    </a:p>
                  </a:txBody>
                  <a:tcPr/>
                </a:tc>
                <a:tc>
                  <a:txBody>
                    <a:bodyPr/>
                    <a:lstStyle/>
                    <a:p>
                      <a:r>
                        <a:rPr lang="en-GB" dirty="0" smtClean="0"/>
                        <a:t>Definition</a:t>
                      </a:r>
                      <a:endParaRPr lang="en-GB" dirty="0"/>
                    </a:p>
                  </a:txBody>
                  <a:tcPr/>
                </a:tc>
              </a:tr>
              <a:tr h="719209">
                <a:tc>
                  <a:txBody>
                    <a:bodyPr/>
                    <a:lstStyle/>
                    <a:p>
                      <a:r>
                        <a:rPr lang="en-GB" dirty="0" smtClean="0"/>
                        <a:t>Aggression</a:t>
                      </a:r>
                      <a:endParaRPr lang="en-GB" dirty="0"/>
                    </a:p>
                  </a:txBody>
                  <a:tcPr>
                    <a:solidFill>
                      <a:srgbClr val="9BBB59">
                        <a:alpha val="34902"/>
                      </a:srgbClr>
                    </a:solidFill>
                  </a:tcPr>
                </a:tc>
                <a:tc>
                  <a:txBody>
                    <a:bodyPr/>
                    <a:lstStyle/>
                    <a:p>
                      <a:r>
                        <a:rPr lang="en-GB" dirty="0" smtClean="0"/>
                        <a:t>Chasing, biting, hitting or screaming at another monkey. May include threat displays,</a:t>
                      </a:r>
                      <a:r>
                        <a:rPr lang="en-GB" baseline="0" dirty="0" smtClean="0"/>
                        <a:t> such as shaking branches or  lunging at another.</a:t>
                      </a:r>
                      <a:endParaRPr lang="en-GB" dirty="0"/>
                    </a:p>
                  </a:txBody>
                  <a:tcPr>
                    <a:solidFill>
                      <a:srgbClr val="9BBB59">
                        <a:alpha val="34902"/>
                      </a:srgbClr>
                    </a:solidFill>
                  </a:tcPr>
                </a:tc>
              </a:tr>
              <a:tr h="719209">
                <a:tc>
                  <a:txBody>
                    <a:bodyPr/>
                    <a:lstStyle/>
                    <a:p>
                      <a:r>
                        <a:rPr lang="en-GB" dirty="0" smtClean="0"/>
                        <a:t>Play</a:t>
                      </a:r>
                      <a:endParaRPr lang="en-GB" dirty="0"/>
                    </a:p>
                  </a:txBody>
                  <a:tcPr/>
                </a:tc>
                <a:tc>
                  <a:txBody>
                    <a:bodyPr/>
                    <a:lstStyle/>
                    <a:p>
                      <a:r>
                        <a:rPr lang="en-GB" dirty="0" smtClean="0"/>
                        <a:t>One monkey chases or wrestles with another, in a non-aggressive</a:t>
                      </a:r>
                      <a:r>
                        <a:rPr lang="en-GB" baseline="0" dirty="0" smtClean="0"/>
                        <a:t> manner.</a:t>
                      </a:r>
                      <a:endParaRPr lang="en-GB" dirty="0"/>
                    </a:p>
                  </a:txBody>
                  <a:tcPr/>
                </a:tc>
              </a:tr>
              <a:tr h="512707">
                <a:tc>
                  <a:txBody>
                    <a:bodyPr/>
                    <a:lstStyle/>
                    <a:p>
                      <a:r>
                        <a:rPr lang="en-GB" dirty="0" smtClean="0"/>
                        <a:t>Resting alone</a:t>
                      </a:r>
                      <a:endParaRPr lang="en-GB" dirty="0"/>
                    </a:p>
                  </a:txBody>
                  <a:tcPr>
                    <a:solidFill>
                      <a:srgbClr val="9BBB59">
                        <a:alpha val="34902"/>
                      </a:srgbClr>
                    </a:solidFill>
                  </a:tcPr>
                </a:tc>
                <a:tc>
                  <a:txBody>
                    <a:bodyPr/>
                    <a:lstStyle/>
                    <a:p>
                      <a:r>
                        <a:rPr lang="en-GB" dirty="0" smtClean="0"/>
                        <a:t>Lying</a:t>
                      </a:r>
                      <a:r>
                        <a:rPr lang="en-GB" baseline="0" dirty="0" smtClean="0"/>
                        <a:t> or sitting away from the group</a:t>
                      </a:r>
                      <a:endParaRPr lang="en-GB" dirty="0"/>
                    </a:p>
                  </a:txBody>
                  <a:tcPr>
                    <a:solidFill>
                      <a:srgbClr val="9BBB59">
                        <a:alpha val="34902"/>
                      </a:srgbClr>
                    </a:solidFill>
                  </a:tcPr>
                </a:tc>
              </a:tr>
              <a:tr h="512707">
                <a:tc>
                  <a:txBody>
                    <a:bodyPr/>
                    <a:lstStyle/>
                    <a:p>
                      <a:r>
                        <a:rPr lang="en-GB" dirty="0" smtClean="0"/>
                        <a:t>Resting together</a:t>
                      </a:r>
                      <a:endParaRPr lang="en-GB" dirty="0"/>
                    </a:p>
                  </a:txBody>
                  <a:tcPr>
                    <a:solidFill>
                      <a:srgbClr val="FFFFFF">
                        <a:alpha val="50196"/>
                      </a:srgbClr>
                    </a:solidFill>
                  </a:tcPr>
                </a:tc>
                <a:tc>
                  <a:txBody>
                    <a:bodyPr/>
                    <a:lstStyle/>
                    <a:p>
                      <a:r>
                        <a:rPr lang="en-GB" dirty="0" smtClean="0"/>
                        <a:t>Lying or</a:t>
                      </a:r>
                      <a:r>
                        <a:rPr lang="en-GB" baseline="0" dirty="0" smtClean="0"/>
                        <a:t> sitting in contact with another monkey</a:t>
                      </a:r>
                      <a:endParaRPr lang="en-GB" dirty="0"/>
                    </a:p>
                  </a:txBody>
                  <a:tcPr>
                    <a:solidFill>
                      <a:srgbClr val="FFFFFF">
                        <a:alpha val="50196"/>
                      </a:srgbClr>
                    </a:solidFill>
                  </a:tcPr>
                </a:tc>
              </a:tr>
              <a:tr h="512707">
                <a:tc>
                  <a:txBody>
                    <a:bodyPr/>
                    <a:lstStyle/>
                    <a:p>
                      <a:r>
                        <a:rPr lang="en-GB" dirty="0" smtClean="0"/>
                        <a:t>Feeding</a:t>
                      </a:r>
                      <a:endParaRPr lang="en-GB" dirty="0"/>
                    </a:p>
                  </a:txBody>
                  <a:tcPr>
                    <a:solidFill>
                      <a:srgbClr val="9BBB59">
                        <a:alpha val="34902"/>
                      </a:srgbClr>
                    </a:solidFill>
                  </a:tcPr>
                </a:tc>
                <a:tc>
                  <a:txBody>
                    <a:bodyPr/>
                    <a:lstStyle/>
                    <a:p>
                      <a:r>
                        <a:rPr lang="en-GB" dirty="0" smtClean="0"/>
                        <a:t>Searching for/manipulating/ingesting food</a:t>
                      </a:r>
                      <a:endParaRPr lang="en-GB" dirty="0"/>
                    </a:p>
                  </a:txBody>
                  <a:tcPr>
                    <a:solidFill>
                      <a:srgbClr val="9BBB59">
                        <a:alpha val="34902"/>
                      </a:srgbClr>
                    </a:solidFill>
                  </a:tcPr>
                </a:tc>
              </a:tr>
              <a:tr h="719209">
                <a:tc>
                  <a:txBody>
                    <a:bodyPr/>
                    <a:lstStyle/>
                    <a:p>
                      <a:r>
                        <a:rPr lang="en-GB" dirty="0" smtClean="0"/>
                        <a:t>Moving  alone</a:t>
                      </a:r>
                      <a:endParaRPr lang="en-GB" dirty="0"/>
                    </a:p>
                  </a:txBody>
                  <a:tcPr>
                    <a:solidFill>
                      <a:srgbClr val="FFFFFF">
                        <a:alpha val="50196"/>
                      </a:srgbClr>
                    </a:solidFill>
                  </a:tcPr>
                </a:tc>
                <a:tc>
                  <a:txBody>
                    <a:bodyPr/>
                    <a:lstStyle/>
                    <a:p>
                      <a:r>
                        <a:rPr lang="en-GB" dirty="0" err="1" smtClean="0"/>
                        <a:t>Locomoting</a:t>
                      </a:r>
                      <a:r>
                        <a:rPr lang="en-GB" dirty="0" smtClean="0"/>
                        <a:t> across the ground or in the trees </a:t>
                      </a:r>
                    </a:p>
                    <a:p>
                      <a:r>
                        <a:rPr lang="en-GB" dirty="0" smtClean="0"/>
                        <a:t>without another</a:t>
                      </a:r>
                      <a:r>
                        <a:rPr lang="en-GB" baseline="0" dirty="0" smtClean="0"/>
                        <a:t> monkey.</a:t>
                      </a:r>
                      <a:endParaRPr lang="en-GB" dirty="0"/>
                    </a:p>
                  </a:txBody>
                  <a:tcPr>
                    <a:solidFill>
                      <a:srgbClr val="FFFFFF">
                        <a:alpha val="50196"/>
                      </a:srgbClr>
                    </a:solidFill>
                  </a:tcPr>
                </a:tc>
              </a:tr>
              <a:tr h="1027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Moving together</a:t>
                      </a:r>
                    </a:p>
                    <a:p>
                      <a:endParaRPr lang="en-GB" dirty="0"/>
                    </a:p>
                  </a:txBody>
                  <a:tcPr>
                    <a:solidFill>
                      <a:srgbClr val="9BBB59">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Locomoting</a:t>
                      </a:r>
                      <a:r>
                        <a:rPr lang="en-GB" dirty="0" smtClean="0"/>
                        <a:t> across the ground or in the trees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a:t>
                      </a:r>
                      <a:r>
                        <a:rPr lang="en-GB" baseline="0" dirty="0" smtClean="0"/>
                        <a:t> </a:t>
                      </a:r>
                      <a:r>
                        <a:rPr lang="en-GB" dirty="0" smtClean="0"/>
                        <a:t>another</a:t>
                      </a:r>
                      <a:r>
                        <a:rPr lang="en-GB" baseline="0" dirty="0" smtClean="0"/>
                        <a:t> monkey in non-aggressive manner.</a:t>
                      </a:r>
                      <a:endParaRPr lang="en-GB" dirty="0" smtClean="0"/>
                    </a:p>
                    <a:p>
                      <a:endParaRPr lang="en-GB" dirty="0"/>
                    </a:p>
                  </a:txBody>
                  <a:tcPr>
                    <a:solidFill>
                      <a:srgbClr val="9BBB59">
                        <a:alpha val="34902"/>
                      </a:srgbClr>
                    </a:solidFill>
                  </a:tcPr>
                </a:tc>
              </a:tr>
            </a:tbl>
          </a:graphicData>
        </a:graphic>
      </p:graphicFrame>
      <p:graphicFrame>
        <p:nvGraphicFramePr>
          <p:cNvPr id="5" name="Table 4"/>
          <p:cNvGraphicFramePr>
            <a:graphicFrameLocks noGrp="1"/>
          </p:cNvGraphicFramePr>
          <p:nvPr/>
        </p:nvGraphicFramePr>
        <p:xfrm>
          <a:off x="7235825" y="1268413"/>
          <a:ext cx="1584176" cy="5243439"/>
        </p:xfrm>
        <a:graphic>
          <a:graphicData uri="http://schemas.openxmlformats.org/drawingml/2006/table">
            <a:tbl>
              <a:tblPr firstRow="1" bandRow="1">
                <a:tableStyleId>{2D5ABB26-0587-4C30-8999-92F81FD0307C}</a:tableStyleId>
              </a:tblPr>
              <a:tblGrid>
                <a:gridCol w="1584176"/>
              </a:tblGrid>
              <a:tr h="720991">
                <a:tc>
                  <a:txBody>
                    <a:bodyPr/>
                    <a:lstStyle/>
                    <a:p>
                      <a:pPr algn="ctr"/>
                      <a:r>
                        <a:rPr lang="en-GB" b="1" dirty="0" smtClean="0"/>
                        <a:t>Type of Interaction</a:t>
                      </a:r>
                      <a:endParaRPr lang="en-GB" b="1" dirty="0"/>
                    </a:p>
                  </a:txBody>
                  <a:tcPr>
                    <a:noFill/>
                  </a:tcPr>
                </a:tc>
              </a:tr>
              <a:tr h="720991">
                <a:tc>
                  <a:txBody>
                    <a:bodyPr/>
                    <a:lstStyle/>
                    <a:p>
                      <a:pPr algn="ctr"/>
                      <a:r>
                        <a:rPr lang="en-GB" sz="3000" b="1" dirty="0" smtClean="0"/>
                        <a:t>_</a:t>
                      </a:r>
                      <a:endParaRPr lang="en-GB" sz="3000" b="1" dirty="0"/>
                    </a:p>
                  </a:txBody>
                  <a:tcPr>
                    <a:noFill/>
                  </a:tcPr>
                </a:tc>
              </a:tr>
              <a:tr h="790266">
                <a:tc>
                  <a:txBody>
                    <a:bodyPr/>
                    <a:lstStyle/>
                    <a:p>
                      <a:pPr algn="ctr"/>
                      <a:r>
                        <a:rPr lang="en-GB" sz="3000" b="1" dirty="0" smtClean="0"/>
                        <a:t>+</a:t>
                      </a:r>
                      <a:endParaRPr lang="en-GB" sz="3000" b="1" dirty="0"/>
                    </a:p>
                  </a:txBody>
                  <a:tcPr>
                    <a:noFill/>
                  </a:tcPr>
                </a:tc>
              </a:tr>
              <a:tr h="504056">
                <a:tc>
                  <a:txBody>
                    <a:bodyPr/>
                    <a:lstStyle/>
                    <a:p>
                      <a:pPr algn="ctr"/>
                      <a:r>
                        <a:rPr lang="en-GB" sz="3000" b="1" dirty="0" smtClean="0"/>
                        <a:t>N</a:t>
                      </a:r>
                      <a:endParaRPr lang="en-GB" sz="3000" b="1" dirty="0"/>
                    </a:p>
                  </a:txBody>
                  <a:tcPr>
                    <a:noFill/>
                  </a:tcPr>
                </a:tc>
              </a:tr>
              <a:tr h="428992">
                <a:tc>
                  <a:txBody>
                    <a:bodyPr/>
                    <a:lstStyle/>
                    <a:p>
                      <a:pPr algn="ctr"/>
                      <a:r>
                        <a:rPr lang="en-GB" sz="3000" b="1" dirty="0" smtClean="0"/>
                        <a:t>+</a:t>
                      </a:r>
                      <a:endParaRPr lang="en-GB" sz="3000" b="1" dirty="0"/>
                    </a:p>
                  </a:txBody>
                  <a:tcPr>
                    <a:noFill/>
                  </a:tcPr>
                </a:tc>
              </a:tr>
              <a:tr h="425936">
                <a:tc>
                  <a:txBody>
                    <a:bodyPr/>
                    <a:lstStyle/>
                    <a:p>
                      <a:pPr algn="ctr"/>
                      <a:r>
                        <a:rPr lang="en-GB" sz="3000" b="1" dirty="0" smtClean="0"/>
                        <a:t>N</a:t>
                      </a:r>
                      <a:endParaRPr lang="en-GB" sz="3000" b="1" dirty="0"/>
                    </a:p>
                  </a:txBody>
                  <a:tcPr>
                    <a:noFill/>
                  </a:tcPr>
                </a:tc>
              </a:tr>
              <a:tr h="644280">
                <a:tc>
                  <a:txBody>
                    <a:bodyPr/>
                    <a:lstStyle/>
                    <a:p>
                      <a:pPr algn="ctr"/>
                      <a:r>
                        <a:rPr lang="en-GB" sz="3000" b="1" dirty="0" smtClean="0"/>
                        <a:t>N</a:t>
                      </a:r>
                      <a:endParaRPr lang="en-GB" sz="3000" b="1" dirty="0"/>
                    </a:p>
                  </a:txBody>
                  <a:tcPr>
                    <a:noFill/>
                  </a:tcPr>
                </a:tc>
              </a:tr>
              <a:tr h="720991">
                <a:tc>
                  <a:txBody>
                    <a:bodyPr/>
                    <a:lstStyle/>
                    <a:p>
                      <a:pPr algn="ctr"/>
                      <a:r>
                        <a:rPr lang="en-GB" sz="3000" b="1" dirty="0" smtClean="0"/>
                        <a:t>+</a:t>
                      </a:r>
                      <a:endParaRPr lang="en-GB" sz="3000" b="1" dirty="0"/>
                    </a:p>
                  </a:txBody>
                  <a:tcPr>
                    <a:noFill/>
                  </a:tcPr>
                </a:tc>
              </a:tr>
            </a:tbl>
          </a:graphicData>
        </a:graphic>
      </p:graphicFrame>
      <p:pic>
        <p:nvPicPr>
          <p:cNvPr id="34847" name="Picture 2"/>
          <p:cNvPicPr>
            <a:picLocks noChangeAspect="1" noChangeArrowheads="1"/>
          </p:cNvPicPr>
          <p:nvPr/>
        </p:nvPicPr>
        <p:blipFill>
          <a:blip r:embed="rId3" cstate="print"/>
          <a:srcRect/>
          <a:stretch>
            <a:fillRect/>
          </a:stretch>
        </p:blipFill>
        <p:spPr bwMode="auto">
          <a:xfrm>
            <a:off x="0" y="0"/>
            <a:ext cx="1438275" cy="1731963"/>
          </a:xfrm>
          <a:prstGeom prst="rect">
            <a:avLst/>
          </a:prstGeom>
          <a:noFill/>
          <a:ln w="9525">
            <a:noFill/>
            <a:miter lim="800000"/>
            <a:headEnd/>
            <a:tailEnd/>
          </a:ln>
          <a:effectLst/>
        </p:spPr>
      </p:pic>
      <p:sp>
        <p:nvSpPr>
          <p:cNvPr id="3" name="Title 2"/>
          <p:cNvSpPr>
            <a:spLocks noGrp="1"/>
          </p:cNvSpPr>
          <p:nvPr>
            <p:ph type="title"/>
          </p:nvPr>
        </p:nvSpPr>
        <p:spPr>
          <a:xfrm>
            <a:off x="0" y="115888"/>
            <a:ext cx="9144000" cy="1143000"/>
          </a:xfrm>
        </p:spPr>
        <p:txBody>
          <a:bodyPr rtlCol="0">
            <a:normAutofit fontScale="90000"/>
          </a:bodyPr>
          <a:lstStyle/>
          <a:p>
            <a:pPr fontAlgn="auto">
              <a:spcAft>
                <a:spcPts val="0"/>
              </a:spcAft>
              <a:defRPr/>
            </a:pPr>
            <a:r>
              <a:rPr lang="en-GB" dirty="0" smtClean="0"/>
              <a:t>Using your </a:t>
            </a:r>
            <a:r>
              <a:rPr lang="en-GB" dirty="0"/>
              <a:t>b</a:t>
            </a:r>
            <a:r>
              <a:rPr lang="en-GB" dirty="0" smtClean="0"/>
              <a:t>ehaviour categories to group data for analysis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1143000"/>
          </a:xfrm>
        </p:spPr>
        <p:txBody>
          <a:bodyPr rtlCol="0">
            <a:normAutofit fontScale="90000"/>
          </a:bodyPr>
          <a:lstStyle/>
          <a:p>
            <a:pPr marL="609600" indent="-609600" fontAlgn="auto">
              <a:spcAft>
                <a:spcPts val="0"/>
              </a:spcAft>
              <a:defRPr/>
            </a:pPr>
            <a:r>
              <a:rPr lang="en-GB" dirty="0" smtClean="0"/>
              <a:t>8. Analyse </a:t>
            </a:r>
            <a:r>
              <a:rPr lang="en-GB" dirty="0"/>
              <a:t>the data</a:t>
            </a:r>
            <a:r>
              <a:rPr lang="en-US" dirty="0"/>
              <a:t/>
            </a:r>
            <a:br>
              <a:rPr lang="en-US" dirty="0"/>
            </a:br>
            <a:endParaRPr lang="en-GB" dirty="0"/>
          </a:p>
        </p:txBody>
      </p:sp>
      <p:graphicFrame>
        <p:nvGraphicFramePr>
          <p:cNvPr id="5" name="Table 4"/>
          <p:cNvGraphicFramePr>
            <a:graphicFrameLocks noGrp="1"/>
          </p:cNvGraphicFramePr>
          <p:nvPr/>
        </p:nvGraphicFramePr>
        <p:xfrm>
          <a:off x="179388" y="1844675"/>
          <a:ext cx="8712967" cy="3018603"/>
        </p:xfrm>
        <a:graphic>
          <a:graphicData uri="http://schemas.openxmlformats.org/drawingml/2006/table">
            <a:tbl>
              <a:tblPr firstRow="1" bandRow="1">
                <a:tableStyleId>{C083E6E3-FA7D-4D7B-A595-EF9225AFEA82}</a:tableStyleId>
              </a:tblPr>
              <a:tblGrid>
                <a:gridCol w="2704025"/>
                <a:gridCol w="1727571"/>
                <a:gridCol w="1352012"/>
                <a:gridCol w="1352012"/>
                <a:gridCol w="1577347"/>
              </a:tblGrid>
              <a:tr h="641163">
                <a:tc>
                  <a:txBody>
                    <a:bodyPr/>
                    <a:lstStyle/>
                    <a:p>
                      <a:r>
                        <a:rPr lang="en-GB" dirty="0" smtClean="0"/>
                        <a:t>Direction</a:t>
                      </a:r>
                      <a:endParaRPr lang="en-GB" dirty="0"/>
                    </a:p>
                  </a:txBody>
                  <a:tcPr/>
                </a:tc>
                <a:tc>
                  <a:txBody>
                    <a:bodyPr/>
                    <a:lstStyle/>
                    <a:p>
                      <a:pPr algn="ctr"/>
                      <a:r>
                        <a:rPr lang="en-GB" dirty="0" smtClean="0"/>
                        <a:t>Negative</a:t>
                      </a:r>
                      <a:endParaRPr lang="en-GB" dirty="0"/>
                    </a:p>
                  </a:txBody>
                  <a:tcPr/>
                </a:tc>
                <a:tc>
                  <a:txBody>
                    <a:bodyPr/>
                    <a:lstStyle/>
                    <a:p>
                      <a:pPr algn="ctr"/>
                      <a:r>
                        <a:rPr lang="en-GB" dirty="0" smtClean="0"/>
                        <a:t>Positive</a:t>
                      </a:r>
                      <a:endParaRPr lang="en-GB" dirty="0"/>
                    </a:p>
                  </a:txBody>
                  <a:tcPr/>
                </a:tc>
                <a:tc>
                  <a:txBody>
                    <a:bodyPr/>
                    <a:lstStyle/>
                    <a:p>
                      <a:pPr algn="ctr"/>
                      <a:r>
                        <a:rPr lang="en-GB" dirty="0" smtClean="0"/>
                        <a:t>Neutral</a:t>
                      </a:r>
                      <a:endParaRPr lang="en-GB" dirty="0"/>
                    </a:p>
                  </a:txBody>
                  <a:tcPr/>
                </a:tc>
                <a:tc>
                  <a:txBody>
                    <a:bodyPr/>
                    <a:lstStyle/>
                    <a:p>
                      <a:pPr algn="ctr"/>
                      <a:r>
                        <a:rPr lang="en-GB" dirty="0" smtClean="0"/>
                        <a:t>Total</a:t>
                      </a:r>
                      <a:endParaRPr lang="en-GB" dirty="0"/>
                    </a:p>
                  </a:txBody>
                  <a:tcPr/>
                </a:tc>
              </a:tr>
              <a:tr h="719209">
                <a:tc>
                  <a:txBody>
                    <a:bodyPr/>
                    <a:lstStyle/>
                    <a:p>
                      <a:r>
                        <a:rPr lang="en-GB" sz="1600" dirty="0" smtClean="0"/>
                        <a:t>Capuchin </a:t>
                      </a:r>
                      <a:r>
                        <a:rPr lang="en-GB" sz="1600" baseline="0" dirty="0" smtClean="0"/>
                        <a:t> to</a:t>
                      </a:r>
                      <a:r>
                        <a:rPr lang="en-GB" sz="1600" dirty="0" smtClean="0"/>
                        <a:t> Squirrel Monkey</a:t>
                      </a:r>
                    </a:p>
                    <a:p>
                      <a:endParaRPr lang="en-GB" sz="1600" dirty="0" smtClean="0"/>
                    </a:p>
                    <a:p>
                      <a:r>
                        <a:rPr lang="en-GB" sz="1600" dirty="0" smtClean="0"/>
                        <a:t>Capuchin to Squirrel monkey then reversed</a:t>
                      </a:r>
                    </a:p>
                    <a:p>
                      <a:endParaRPr lang="en-GB" sz="1600" dirty="0"/>
                    </a:p>
                  </a:txBody>
                  <a:tcPr>
                    <a:solidFill>
                      <a:srgbClr val="9BBB59">
                        <a:alpha val="34902"/>
                      </a:srgbClr>
                    </a:solidFill>
                  </a:tcPr>
                </a:tc>
                <a:tc>
                  <a:txBody>
                    <a:bodyPr/>
                    <a:lstStyle/>
                    <a:p>
                      <a:pPr algn="ctr"/>
                      <a:r>
                        <a:rPr lang="en-GB" sz="1600" dirty="0" smtClean="0"/>
                        <a:t>14</a:t>
                      </a:r>
                    </a:p>
                    <a:p>
                      <a:pPr algn="ctr"/>
                      <a:endParaRPr lang="en-GB" sz="1600" dirty="0" smtClean="0"/>
                    </a:p>
                    <a:p>
                      <a:pPr algn="ctr"/>
                      <a:r>
                        <a:rPr lang="en-GB" sz="1600" dirty="0" smtClean="0"/>
                        <a:t>2</a:t>
                      </a:r>
                      <a:endParaRPr lang="en-GB" sz="1600" dirty="0"/>
                    </a:p>
                  </a:txBody>
                  <a:tcPr>
                    <a:solidFill>
                      <a:srgbClr val="9BBB59">
                        <a:alpha val="34902"/>
                      </a:srgbClr>
                    </a:solidFill>
                  </a:tcPr>
                </a:tc>
                <a:tc>
                  <a:txBody>
                    <a:bodyPr/>
                    <a:lstStyle/>
                    <a:p>
                      <a:pPr algn="ctr"/>
                      <a:r>
                        <a:rPr lang="en-GB" sz="1600" dirty="0" smtClean="0"/>
                        <a:t>10</a:t>
                      </a:r>
                    </a:p>
                    <a:p>
                      <a:pPr algn="ctr"/>
                      <a:endParaRPr lang="en-GB" sz="1600" dirty="0" smtClean="0"/>
                    </a:p>
                    <a:p>
                      <a:pPr algn="ctr"/>
                      <a:r>
                        <a:rPr lang="en-GB" sz="1600" dirty="0" smtClean="0"/>
                        <a:t>8</a:t>
                      </a:r>
                      <a:endParaRPr lang="en-GB" sz="1600" dirty="0"/>
                    </a:p>
                  </a:txBody>
                  <a:tcPr>
                    <a:solidFill>
                      <a:srgbClr val="9BBB59">
                        <a:alpha val="34902"/>
                      </a:srgbClr>
                    </a:solidFill>
                  </a:tcPr>
                </a:tc>
                <a:tc>
                  <a:txBody>
                    <a:bodyPr/>
                    <a:lstStyle/>
                    <a:p>
                      <a:pPr algn="ctr"/>
                      <a:r>
                        <a:rPr lang="en-GB" sz="1600" dirty="0" smtClean="0"/>
                        <a:t>13</a:t>
                      </a:r>
                    </a:p>
                    <a:p>
                      <a:pPr algn="ctr"/>
                      <a:endParaRPr lang="en-GB" sz="1600" dirty="0" smtClean="0"/>
                    </a:p>
                    <a:p>
                      <a:pPr algn="ctr"/>
                      <a:r>
                        <a:rPr lang="en-GB" sz="1600" dirty="0" smtClean="0"/>
                        <a:t>10</a:t>
                      </a:r>
                      <a:endParaRPr lang="en-GB" sz="1600" dirty="0"/>
                    </a:p>
                  </a:txBody>
                  <a:tcPr>
                    <a:solidFill>
                      <a:srgbClr val="9BBB59">
                        <a:alpha val="34902"/>
                      </a:srgbClr>
                    </a:solidFill>
                  </a:tcPr>
                </a:tc>
                <a:tc>
                  <a:txBody>
                    <a:bodyPr/>
                    <a:lstStyle/>
                    <a:p>
                      <a:pPr algn="ctr"/>
                      <a:r>
                        <a:rPr lang="en-GB" sz="1600" dirty="0" smtClean="0"/>
                        <a:t>37</a:t>
                      </a:r>
                    </a:p>
                    <a:p>
                      <a:pPr algn="ctr"/>
                      <a:endParaRPr lang="en-GB" sz="1600" dirty="0" smtClean="0"/>
                    </a:p>
                    <a:p>
                      <a:pPr algn="ctr"/>
                      <a:r>
                        <a:rPr lang="en-GB" sz="1600" dirty="0" smtClean="0"/>
                        <a:t>20</a:t>
                      </a:r>
                      <a:endParaRPr lang="en-GB" sz="1600" dirty="0"/>
                    </a:p>
                  </a:txBody>
                  <a:tcPr>
                    <a:solidFill>
                      <a:srgbClr val="9BBB59">
                        <a:alpha val="34902"/>
                      </a:srgbClr>
                    </a:solidFill>
                  </a:tcPr>
                </a:tc>
              </a:tr>
              <a:tr h="719209">
                <a:tc>
                  <a:txBody>
                    <a:bodyPr/>
                    <a:lstStyle/>
                    <a:p>
                      <a:r>
                        <a:rPr lang="en-GB" sz="1600" dirty="0" smtClean="0"/>
                        <a:t>Squirrel monkey to capuchin</a:t>
                      </a:r>
                    </a:p>
                    <a:p>
                      <a:endParaRPr lang="en-GB" sz="1600" dirty="0" smtClean="0"/>
                    </a:p>
                    <a:p>
                      <a:r>
                        <a:rPr lang="en-GB" sz="1600" dirty="0" smtClean="0"/>
                        <a:t>Squirrel monkey to capuchin then reversed</a:t>
                      </a:r>
                      <a:endParaRPr lang="en-GB" sz="1600" dirty="0"/>
                    </a:p>
                  </a:txBody>
                  <a:tcPr/>
                </a:tc>
                <a:tc>
                  <a:txBody>
                    <a:bodyPr/>
                    <a:lstStyle/>
                    <a:p>
                      <a:pPr algn="ctr"/>
                      <a:r>
                        <a:rPr lang="en-GB" sz="1600" dirty="0" smtClean="0"/>
                        <a:t>13</a:t>
                      </a:r>
                    </a:p>
                    <a:p>
                      <a:pPr algn="ctr"/>
                      <a:endParaRPr lang="en-GB" sz="1600" dirty="0" smtClean="0"/>
                    </a:p>
                    <a:p>
                      <a:pPr algn="ctr"/>
                      <a:r>
                        <a:rPr lang="en-GB" sz="1600" dirty="0" smtClean="0"/>
                        <a:t>4</a:t>
                      </a:r>
                      <a:endParaRPr lang="en-GB" sz="1600" dirty="0"/>
                    </a:p>
                  </a:txBody>
                  <a:tcPr/>
                </a:tc>
                <a:tc>
                  <a:txBody>
                    <a:bodyPr/>
                    <a:lstStyle/>
                    <a:p>
                      <a:pPr algn="ctr"/>
                      <a:r>
                        <a:rPr lang="en-GB" sz="1600" dirty="0" smtClean="0"/>
                        <a:t>4</a:t>
                      </a:r>
                    </a:p>
                    <a:p>
                      <a:pPr algn="ctr"/>
                      <a:endParaRPr lang="en-GB" sz="1600" dirty="0" smtClean="0"/>
                    </a:p>
                    <a:p>
                      <a:pPr algn="ctr"/>
                      <a:r>
                        <a:rPr lang="en-GB" sz="1600" dirty="0" smtClean="0"/>
                        <a:t>9</a:t>
                      </a:r>
                      <a:endParaRPr lang="en-GB" sz="1600" dirty="0"/>
                    </a:p>
                  </a:txBody>
                  <a:tcPr/>
                </a:tc>
                <a:tc>
                  <a:txBody>
                    <a:bodyPr/>
                    <a:lstStyle/>
                    <a:p>
                      <a:pPr algn="ctr"/>
                      <a:r>
                        <a:rPr lang="en-GB" sz="1600" dirty="0" smtClean="0"/>
                        <a:t>4</a:t>
                      </a:r>
                    </a:p>
                    <a:p>
                      <a:pPr algn="ctr"/>
                      <a:endParaRPr lang="en-GB" sz="1600" dirty="0" smtClean="0"/>
                    </a:p>
                    <a:p>
                      <a:pPr algn="ctr"/>
                      <a:r>
                        <a:rPr lang="en-GB" sz="1600" dirty="0" smtClean="0"/>
                        <a:t>6</a:t>
                      </a:r>
                      <a:endParaRPr lang="en-GB" sz="1600" dirty="0"/>
                    </a:p>
                  </a:txBody>
                  <a:tcPr/>
                </a:tc>
                <a:tc>
                  <a:txBody>
                    <a:bodyPr/>
                    <a:lstStyle/>
                    <a:p>
                      <a:pPr algn="ctr"/>
                      <a:r>
                        <a:rPr lang="en-GB" sz="1600" dirty="0" smtClean="0"/>
                        <a:t>21</a:t>
                      </a:r>
                    </a:p>
                    <a:p>
                      <a:pPr algn="ctr"/>
                      <a:endParaRPr lang="en-GB" sz="1600" dirty="0" smtClean="0"/>
                    </a:p>
                    <a:p>
                      <a:pPr algn="ctr"/>
                      <a:r>
                        <a:rPr lang="en-GB" sz="1600" dirty="0" smtClean="0"/>
                        <a:t>19</a:t>
                      </a:r>
                      <a:endParaRPr lang="en-GB" sz="1600" dirty="0"/>
                    </a:p>
                  </a:txBody>
                  <a:tcPr/>
                </a:tc>
              </a:tr>
            </a:tbl>
          </a:graphicData>
        </a:graphic>
      </p:graphicFrame>
      <p:sp>
        <p:nvSpPr>
          <p:cNvPr id="35862" name="TextBox 2"/>
          <p:cNvSpPr txBox="1">
            <a:spLocks noChangeArrowheads="1"/>
          </p:cNvSpPr>
          <p:nvPr/>
        </p:nvSpPr>
        <p:spPr bwMode="auto">
          <a:xfrm>
            <a:off x="179388" y="1454150"/>
            <a:ext cx="7345362" cy="368300"/>
          </a:xfrm>
          <a:prstGeom prst="rect">
            <a:avLst/>
          </a:prstGeom>
          <a:noFill/>
          <a:ln w="9525">
            <a:noFill/>
            <a:miter lim="800000"/>
            <a:headEnd/>
            <a:tailEnd/>
          </a:ln>
        </p:spPr>
        <p:txBody>
          <a:bodyPr>
            <a:spAutoFit/>
          </a:bodyPr>
          <a:lstStyle/>
          <a:p>
            <a:r>
              <a:rPr lang="en-GB"/>
              <a:t>Table - Frequency of directions of interactions between the two species</a:t>
            </a:r>
          </a:p>
        </p:txBody>
      </p:sp>
      <p:sp>
        <p:nvSpPr>
          <p:cNvPr id="35863" name="TextBox 3"/>
          <p:cNvSpPr txBox="1">
            <a:spLocks noChangeArrowheads="1"/>
          </p:cNvSpPr>
          <p:nvPr/>
        </p:nvSpPr>
        <p:spPr bwMode="auto">
          <a:xfrm>
            <a:off x="323850" y="5157788"/>
            <a:ext cx="4608513" cy="646112"/>
          </a:xfrm>
          <a:prstGeom prst="rect">
            <a:avLst/>
          </a:prstGeom>
          <a:noFill/>
          <a:ln w="9525">
            <a:noFill/>
            <a:miter lim="800000"/>
            <a:headEnd/>
            <a:tailEnd/>
          </a:ln>
        </p:spPr>
        <p:txBody>
          <a:bodyPr>
            <a:spAutoFit/>
          </a:bodyPr>
          <a:lstStyle/>
          <a:p>
            <a:r>
              <a:rPr lang="en-GB"/>
              <a:t>In 39 hrs of mixed species observations 97 interspecific interactions were recorded.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Enclosure Change Analysis</a:t>
            </a:r>
            <a:endParaRPr lang="en-GB" dirty="0"/>
          </a:p>
        </p:txBody>
      </p:sp>
      <p:pic>
        <p:nvPicPr>
          <p:cNvPr id="36867" name="Picture 3"/>
          <p:cNvPicPr>
            <a:picLocks noChangeAspect="1" noChangeArrowheads="1"/>
          </p:cNvPicPr>
          <p:nvPr/>
        </p:nvPicPr>
        <p:blipFill>
          <a:blip r:embed="rId3" cstate="print"/>
          <a:srcRect/>
          <a:stretch>
            <a:fillRect/>
          </a:stretch>
        </p:blipFill>
        <p:spPr bwMode="auto">
          <a:xfrm>
            <a:off x="792163" y="1404938"/>
            <a:ext cx="7559675" cy="4545012"/>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cstate="print"/>
          <a:srcRect/>
          <a:stretch>
            <a:fillRect/>
          </a:stretch>
        </p:blipFill>
        <p:spPr bwMode="auto">
          <a:xfrm>
            <a:off x="7164388" y="4041775"/>
            <a:ext cx="1908175" cy="281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7186613" y="125413"/>
            <a:ext cx="1957387" cy="1573212"/>
          </a:xfrm>
          <a:prstGeom prst="rect">
            <a:avLst/>
          </a:prstGeom>
          <a:noFill/>
          <a:ln w="9525">
            <a:noFill/>
            <a:miter lim="800000"/>
            <a:headEnd/>
            <a:tailEnd/>
          </a:ln>
          <a:effectLst/>
        </p:spPr>
      </p:pic>
      <p:sp>
        <p:nvSpPr>
          <p:cNvPr id="2" name="Title 1"/>
          <p:cNvSpPr>
            <a:spLocks noGrp="1"/>
          </p:cNvSpPr>
          <p:nvPr>
            <p:ph type="title"/>
          </p:nvPr>
        </p:nvSpPr>
        <p:spPr>
          <a:xfrm>
            <a:off x="250825" y="341313"/>
            <a:ext cx="8893175" cy="1143000"/>
          </a:xfrm>
        </p:spPr>
        <p:txBody>
          <a:bodyPr rtlCol="0">
            <a:normAutofit fontScale="90000"/>
          </a:bodyPr>
          <a:lstStyle/>
          <a:p>
            <a:pPr marL="609600" indent="-609600" algn="l" fontAlgn="auto">
              <a:spcAft>
                <a:spcPts val="0"/>
              </a:spcAft>
              <a:defRPr/>
            </a:pPr>
            <a:r>
              <a:rPr lang="en-GB" dirty="0" smtClean="0"/>
              <a:t>7&amp;8. Collect and Analyse </a:t>
            </a:r>
            <a:r>
              <a:rPr lang="en-GB" dirty="0"/>
              <a:t>the data</a:t>
            </a:r>
            <a:r>
              <a:rPr lang="en-US" dirty="0"/>
              <a:t/>
            </a:r>
            <a:br>
              <a:rPr lang="en-US" dirty="0"/>
            </a:br>
            <a:endParaRPr lang="en-GB" dirty="0"/>
          </a:p>
        </p:txBody>
      </p:sp>
      <p:sp>
        <p:nvSpPr>
          <p:cNvPr id="3" name="Content Placeholder 2"/>
          <p:cNvSpPr>
            <a:spLocks noGrp="1"/>
          </p:cNvSpPr>
          <p:nvPr>
            <p:ph idx="1"/>
          </p:nvPr>
        </p:nvSpPr>
        <p:spPr>
          <a:xfrm>
            <a:off x="457200" y="1350963"/>
            <a:ext cx="7427913" cy="4814887"/>
          </a:xfrm>
        </p:spPr>
        <p:txBody>
          <a:bodyPr rtlCol="0">
            <a:normAutofit fontScale="92500" lnSpcReduction="20000"/>
          </a:bodyPr>
          <a:lstStyle/>
          <a:p>
            <a:pPr fontAlgn="auto">
              <a:spcAft>
                <a:spcPts val="0"/>
              </a:spcAft>
              <a:buFont typeface="Arial" pitchFamily="34" charset="0"/>
              <a:buChar char="•"/>
              <a:defRPr/>
            </a:pPr>
            <a:r>
              <a:rPr lang="en-GB" dirty="0" smtClean="0"/>
              <a:t>Collect data and create a simple activity budget for the group of chimps.</a:t>
            </a:r>
          </a:p>
          <a:p>
            <a:pPr marL="0" indent="0" fontAlgn="auto">
              <a:spcAft>
                <a:spcPts val="0"/>
              </a:spcAft>
              <a:buFont typeface="Arial" pitchFamily="34" charset="0"/>
              <a:buNone/>
              <a:defRPr/>
            </a:pPr>
            <a:r>
              <a:rPr lang="en-GB" dirty="0" smtClean="0"/>
              <a:t>Or</a:t>
            </a:r>
          </a:p>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en-GB" dirty="0" smtClean="0"/>
              <a:t>Collect the data and create a simple activity budget for the capuchin Popeye.</a:t>
            </a:r>
          </a:p>
          <a:p>
            <a:pPr marL="0" indent="0" fontAlgn="auto">
              <a:spcAft>
                <a:spcPts val="0"/>
              </a:spcAft>
              <a:buFont typeface="Arial" pitchFamily="34" charset="0"/>
              <a:buNone/>
              <a:defRPr/>
            </a:pPr>
            <a:r>
              <a:rPr lang="en-GB" dirty="0" smtClean="0"/>
              <a:t>Or</a:t>
            </a:r>
          </a:p>
          <a:p>
            <a:pPr marL="0" indent="0" fontAlgn="auto">
              <a:spcAft>
                <a:spcPts val="0"/>
              </a:spcAft>
              <a:buFont typeface="Arial" pitchFamily="34" charset="0"/>
              <a:buNone/>
              <a:defRPr/>
            </a:pPr>
            <a:endParaRPr lang="en-GB" dirty="0" smtClean="0"/>
          </a:p>
          <a:p>
            <a:pPr fontAlgn="auto">
              <a:spcAft>
                <a:spcPts val="0"/>
              </a:spcAft>
              <a:buFont typeface="Arial" pitchFamily="34" charset="0"/>
              <a:buChar char="•"/>
              <a:defRPr/>
            </a:pPr>
            <a:r>
              <a:rPr lang="en-GB" dirty="0"/>
              <a:t>Collect the data and create a simple activity budget </a:t>
            </a:r>
            <a:r>
              <a:rPr lang="en-GB" dirty="0" smtClean="0"/>
              <a:t>from the “design an ethogram” video.</a:t>
            </a:r>
            <a:endParaRPr lang="en-GB" dirty="0"/>
          </a:p>
          <a:p>
            <a:pPr marL="0" indent="0" fontAlgn="auto">
              <a:spcAft>
                <a:spcPts val="0"/>
              </a:spcAft>
              <a:buFont typeface="Arial" pitchFamily="34" charset="0"/>
              <a:buNone/>
              <a:defRPr/>
            </a:pPr>
            <a:endParaRPr lang="en-GB" dirty="0"/>
          </a:p>
        </p:txBody>
      </p:sp>
      <p:pic>
        <p:nvPicPr>
          <p:cNvPr id="37893" name="Picture 2"/>
          <p:cNvPicPr>
            <a:picLocks noChangeAspect="1" noChangeArrowheads="1"/>
          </p:cNvPicPr>
          <p:nvPr/>
        </p:nvPicPr>
        <p:blipFill>
          <a:blip r:embed="rId4" cstate="print"/>
          <a:srcRect/>
          <a:stretch>
            <a:fillRect/>
          </a:stretch>
        </p:blipFill>
        <p:spPr bwMode="auto">
          <a:xfrm>
            <a:off x="7524750" y="225425"/>
            <a:ext cx="1438275" cy="1116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4" cstate="print"/>
          <a:srcRect/>
          <a:stretch>
            <a:fillRect/>
          </a:stretch>
        </p:blipFill>
        <p:spPr bwMode="auto">
          <a:xfrm>
            <a:off x="7164388" y="55563"/>
            <a:ext cx="1957387" cy="1573212"/>
          </a:xfrm>
          <a:prstGeom prst="rect">
            <a:avLst/>
          </a:prstGeom>
          <a:noFill/>
          <a:ln w="9525">
            <a:noFill/>
            <a:miter lim="800000"/>
            <a:headEnd/>
            <a:tailEnd/>
          </a:ln>
          <a:effectLst/>
        </p:spPr>
      </p:pic>
      <p:sp>
        <p:nvSpPr>
          <p:cNvPr id="38915" name="Content Placeholder 1"/>
          <p:cNvSpPr>
            <a:spLocks noGrp="1"/>
          </p:cNvSpPr>
          <p:nvPr>
            <p:ph idx="1"/>
          </p:nvPr>
        </p:nvSpPr>
        <p:spPr/>
        <p:txBody>
          <a:bodyPr/>
          <a:lstStyle/>
          <a:p>
            <a:pPr marL="0" indent="0">
              <a:buFont typeface="Arial" charset="0"/>
              <a:buNone/>
            </a:pPr>
            <a:r>
              <a:rPr lang="en-GB" b="1" smtClean="0"/>
              <a:t>Activity Budget – </a:t>
            </a:r>
            <a:r>
              <a:rPr lang="en-GB" smtClean="0"/>
              <a:t>is a graph or table that shows how much time an animal spends in various activities such as, sleeping, eating, climbing etc.</a:t>
            </a:r>
            <a:endParaRPr lang="en-GB" b="1" smtClean="0"/>
          </a:p>
        </p:txBody>
      </p:sp>
      <p:sp>
        <p:nvSpPr>
          <p:cNvPr id="3" name="Title 2"/>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Activity Budget</a:t>
            </a:r>
            <a:endParaRPr lang="en-GB" dirty="0"/>
          </a:p>
        </p:txBody>
      </p:sp>
      <p:graphicFrame>
        <p:nvGraphicFramePr>
          <p:cNvPr id="38917" name="Chart 3"/>
          <p:cNvGraphicFramePr>
            <a:graphicFrameLocks/>
          </p:cNvGraphicFramePr>
          <p:nvPr/>
        </p:nvGraphicFramePr>
        <p:xfrm>
          <a:off x="417513" y="3378200"/>
          <a:ext cx="6245225" cy="3213100"/>
        </p:xfrm>
        <a:graphic>
          <a:graphicData uri="http://schemas.openxmlformats.org/presentationml/2006/ole">
            <mc:AlternateContent xmlns:mc="http://schemas.openxmlformats.org/markup-compatibility/2006">
              <mc:Choice xmlns:v="urn:schemas-microsoft-com:vml" Requires="v">
                <p:oleObj spid="_x0000_s38918" r:id="rId6" imgW="6248942" imgH="3212870" progId="Excel.Chart.8">
                  <p:embed/>
                </p:oleObj>
              </mc:Choice>
              <mc:Fallback>
                <p:oleObj r:id="rId6" imgW="6248942" imgH="3212870" progId="Excel.Chart.8">
                  <p:embed/>
                  <p:pic>
                    <p:nvPicPr>
                      <p:cNvPr id="0" name="Char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13" y="3378200"/>
                        <a:ext cx="6245225" cy="321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8918" name="Picture 3"/>
          <p:cNvPicPr>
            <a:picLocks noChangeAspect="1" noChangeArrowheads="1"/>
          </p:cNvPicPr>
          <p:nvPr/>
        </p:nvPicPr>
        <p:blipFill>
          <a:blip r:embed="rId8" cstate="print"/>
          <a:srcRect/>
          <a:stretch>
            <a:fillRect/>
          </a:stretch>
        </p:blipFill>
        <p:spPr bwMode="auto">
          <a:xfrm>
            <a:off x="7524750" y="150813"/>
            <a:ext cx="1439863" cy="111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9. Draw conclusions</a:t>
            </a:r>
            <a:endParaRPr lang="en-GB"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b="1" dirty="0"/>
              <a:t>Hypothesis 1 - </a:t>
            </a:r>
            <a:r>
              <a:rPr lang="en-GB" dirty="0"/>
              <a:t>Squirrel monkeys will </a:t>
            </a:r>
            <a:r>
              <a:rPr lang="en-GB" dirty="0" smtClean="0"/>
              <a:t>choose to associate with capuchins, </a:t>
            </a:r>
            <a:r>
              <a:rPr lang="en-GB" dirty="0"/>
              <a:t>however the capuchins will be dominant over the squirrel monkeys</a:t>
            </a:r>
            <a:r>
              <a:rPr lang="en-GB" dirty="0" smtClean="0"/>
              <a:t>.</a:t>
            </a:r>
          </a:p>
          <a:p>
            <a:pPr marL="0" indent="0" fontAlgn="auto">
              <a:spcAft>
                <a:spcPts val="0"/>
              </a:spcAft>
              <a:buFont typeface="Arial" pitchFamily="34" charset="0"/>
              <a:buNone/>
              <a:defRPr/>
            </a:pPr>
            <a:endParaRPr lang="en-GB" dirty="0"/>
          </a:p>
          <a:p>
            <a:pPr fontAlgn="auto">
              <a:spcAft>
                <a:spcPts val="0"/>
              </a:spcAft>
              <a:buFont typeface="Arial" pitchFamily="34" charset="0"/>
              <a:buChar char="•"/>
              <a:defRPr/>
            </a:pPr>
            <a:r>
              <a:rPr lang="en-GB" b="1" dirty="0"/>
              <a:t>C</a:t>
            </a:r>
            <a:r>
              <a:rPr lang="en-GB" b="1" dirty="0" smtClean="0"/>
              <a:t>orrect </a:t>
            </a:r>
            <a:r>
              <a:rPr lang="en-GB" dirty="0" smtClean="0"/>
              <a:t>– </a:t>
            </a:r>
            <a:r>
              <a:rPr lang="en-GB" dirty="0"/>
              <a:t>Squirrel monkeys </a:t>
            </a:r>
            <a:r>
              <a:rPr lang="en-GB" dirty="0" smtClean="0"/>
              <a:t>actively choose </a:t>
            </a:r>
            <a:r>
              <a:rPr lang="en-GB" dirty="0"/>
              <a:t>to associate with </a:t>
            </a:r>
            <a:r>
              <a:rPr lang="en-GB" dirty="0" smtClean="0"/>
              <a:t>capuchins</a:t>
            </a:r>
            <a:r>
              <a:rPr lang="en-GB" dirty="0"/>
              <a:t>.</a:t>
            </a:r>
            <a:endParaRPr lang="en-GB" dirty="0" smtClean="0"/>
          </a:p>
          <a:p>
            <a:pPr fontAlgn="auto">
              <a:spcAft>
                <a:spcPts val="0"/>
              </a:spcAft>
              <a:buFont typeface="Arial" pitchFamily="34" charset="0"/>
              <a:buChar char="•"/>
              <a:defRPr/>
            </a:pPr>
            <a:r>
              <a:rPr lang="en-GB" b="1" dirty="0" smtClean="0"/>
              <a:t>Correct </a:t>
            </a:r>
            <a:r>
              <a:rPr lang="en-GB" dirty="0" smtClean="0"/>
              <a:t>- Capuchins did appear to be the dominant of the two species </a:t>
            </a:r>
            <a:r>
              <a:rPr lang="en-GB" sz="2400" i="1" dirty="0" smtClean="0"/>
              <a:t>(in most cases).</a:t>
            </a:r>
            <a:endParaRPr lang="en-GB"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268413"/>
            <a:ext cx="8229600" cy="4525962"/>
          </a:xfrm>
        </p:spPr>
        <p:txBody>
          <a:bodyPr/>
          <a:lstStyle/>
          <a:p>
            <a:r>
              <a:rPr lang="en-GB" b="1" smtClean="0"/>
              <a:t>Hypothesis 2 - </a:t>
            </a:r>
            <a:r>
              <a:rPr lang="en-GB" smtClean="0"/>
              <a:t>A change in the enclosure design will have a positive effect on the relationship between the two species.</a:t>
            </a:r>
          </a:p>
          <a:p>
            <a:endParaRPr lang="en-GB" smtClean="0"/>
          </a:p>
          <a:p>
            <a:r>
              <a:rPr lang="en-GB" b="1" smtClean="0"/>
              <a:t>Correct – </a:t>
            </a:r>
            <a:r>
              <a:rPr lang="en-GB" smtClean="0"/>
              <a:t>The frequency of interaction between the species stayed the same however the proportion of positive interactions increased and negative ones decreased.</a:t>
            </a:r>
          </a:p>
          <a:p>
            <a:endParaRPr lang="en-GB" smtClean="0"/>
          </a:p>
        </p:txBody>
      </p:sp>
      <p:sp>
        <p:nvSpPr>
          <p:cNvPr id="3" name="Title 2"/>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Conclusions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1143000"/>
          </a:xfrm>
        </p:spPr>
        <p:txBody>
          <a:bodyPr rtlCol="0">
            <a:normAutofit/>
          </a:bodyPr>
          <a:lstStyle/>
          <a:p>
            <a:pPr fontAlgn="auto">
              <a:spcAft>
                <a:spcPts val="0"/>
              </a:spcAft>
              <a:defRPr/>
            </a:pPr>
            <a:r>
              <a:rPr lang="en-GB" dirty="0" smtClean="0"/>
              <a:t>Anthropomorphism</a:t>
            </a:r>
            <a:endParaRPr lang="en-GB" dirty="0"/>
          </a:p>
        </p:txBody>
      </p:sp>
      <p:sp>
        <p:nvSpPr>
          <p:cNvPr id="41987" name="Content Placeholder 2"/>
          <p:cNvSpPr>
            <a:spLocks noGrp="1"/>
          </p:cNvSpPr>
          <p:nvPr>
            <p:ph idx="1"/>
          </p:nvPr>
        </p:nvSpPr>
        <p:spPr>
          <a:xfrm>
            <a:off x="457200" y="1268413"/>
            <a:ext cx="8507413" cy="5256212"/>
          </a:xfrm>
        </p:spPr>
        <p:txBody>
          <a:bodyPr/>
          <a:lstStyle/>
          <a:p>
            <a:pPr marL="0" indent="0">
              <a:buFont typeface="Arial" charset="0"/>
              <a:buNone/>
            </a:pPr>
            <a:r>
              <a:rPr lang="en-GB" sz="3600" b="1" smtClean="0"/>
              <a:t>Anthropomorphism – </a:t>
            </a:r>
            <a:r>
              <a:rPr lang="en-GB" sz="3600" smtClean="0"/>
              <a:t>Applying human qualities (emotions or actions) to non-human animals or things.</a:t>
            </a:r>
            <a:r>
              <a:rPr lang="en-GB" sz="3600" b="1" smtClean="0"/>
              <a:t> </a:t>
            </a:r>
          </a:p>
        </p:txBody>
      </p:sp>
      <p:pic>
        <p:nvPicPr>
          <p:cNvPr id="41988" name="Picture 2"/>
          <p:cNvPicPr>
            <a:picLocks noChangeAspect="1" noChangeArrowheads="1"/>
          </p:cNvPicPr>
          <p:nvPr/>
        </p:nvPicPr>
        <p:blipFill>
          <a:blip r:embed="rId3" cstate="print"/>
          <a:srcRect/>
          <a:stretch>
            <a:fillRect/>
          </a:stretch>
        </p:blipFill>
        <p:spPr bwMode="auto">
          <a:xfrm>
            <a:off x="539750" y="3225800"/>
            <a:ext cx="2663825" cy="2940050"/>
          </a:xfrm>
          <a:prstGeom prst="rect">
            <a:avLst/>
          </a:prstGeom>
          <a:noFill/>
          <a:ln w="9525">
            <a:noFill/>
            <a:miter lim="800000"/>
            <a:headEnd/>
            <a:tailEnd/>
          </a:ln>
          <a:effectLst/>
        </p:spPr>
      </p:pic>
      <p:sp>
        <p:nvSpPr>
          <p:cNvPr id="41989" name="TextBox 3"/>
          <p:cNvSpPr txBox="1">
            <a:spLocks noChangeArrowheads="1"/>
          </p:cNvSpPr>
          <p:nvPr/>
        </p:nvSpPr>
        <p:spPr bwMode="auto">
          <a:xfrm>
            <a:off x="3419475" y="5275263"/>
            <a:ext cx="2771775" cy="922337"/>
          </a:xfrm>
          <a:prstGeom prst="rect">
            <a:avLst/>
          </a:prstGeom>
          <a:noFill/>
          <a:ln w="9525">
            <a:noFill/>
            <a:miter lim="800000"/>
            <a:headEnd/>
            <a:tailEnd/>
          </a:ln>
        </p:spPr>
        <p:txBody>
          <a:bodyPr>
            <a:spAutoFit/>
          </a:bodyPr>
          <a:lstStyle/>
          <a:p>
            <a:pPr algn="just"/>
            <a:r>
              <a:rPr lang="en-GB" i="1"/>
              <a:t>Eg. The wind tried to strip the cloak off the man</a:t>
            </a:r>
          </a:p>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What is Animal Behaviour?</a:t>
            </a:r>
            <a:endParaRPr lang="en-GB" dirty="0"/>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GB" b="1" dirty="0" smtClean="0"/>
              <a:t>Animal behaviour -  </a:t>
            </a:r>
            <a:r>
              <a:rPr lang="en-GB" dirty="0" smtClean="0"/>
              <a:t>Is simply what the animal is doing, or how they are reacting.</a:t>
            </a:r>
          </a:p>
          <a:p>
            <a:pPr fontAlgn="auto">
              <a:spcAft>
                <a:spcPts val="0"/>
              </a:spcAft>
              <a:buFont typeface="Arial" pitchFamily="34" charset="0"/>
              <a:buChar char="•"/>
              <a:defRPr/>
            </a:pPr>
            <a:endParaRPr lang="en-GB" dirty="0"/>
          </a:p>
          <a:p>
            <a:pPr marL="0" indent="0" fontAlgn="auto">
              <a:spcAft>
                <a:spcPts val="0"/>
              </a:spcAft>
              <a:buFont typeface="Arial" pitchFamily="34" charset="0"/>
              <a:buNone/>
              <a:defRPr/>
            </a:pPr>
            <a:r>
              <a:rPr lang="en-GB" b="1" dirty="0" smtClean="0"/>
              <a:t>Ethology</a:t>
            </a:r>
            <a:r>
              <a:rPr lang="en-GB" dirty="0" smtClean="0"/>
              <a:t> – Is the study of animal behaviour.</a:t>
            </a:r>
          </a:p>
          <a:p>
            <a:pPr marL="0" indent="0" fontAlgn="auto">
              <a:spcAft>
                <a:spcPts val="0"/>
              </a:spcAft>
              <a:buFont typeface="Arial" pitchFamily="34" charset="0"/>
              <a:buNone/>
              <a:defRPr/>
            </a:pPr>
            <a:endParaRPr lang="en-GB" dirty="0" smtClean="0"/>
          </a:p>
          <a:p>
            <a:pPr marL="0" indent="0" fontAlgn="auto">
              <a:spcAft>
                <a:spcPts val="0"/>
              </a:spcAft>
              <a:buFont typeface="Arial" pitchFamily="34" charset="0"/>
              <a:buNone/>
              <a:defRPr/>
            </a:pPr>
            <a:r>
              <a:rPr lang="en-GB" dirty="0" smtClean="0"/>
              <a:t>‘Ethos’ – character</a:t>
            </a:r>
          </a:p>
          <a:p>
            <a:pPr marL="0" indent="0" fontAlgn="auto">
              <a:spcAft>
                <a:spcPts val="0"/>
              </a:spcAft>
              <a:buFont typeface="Arial" pitchFamily="34" charset="0"/>
              <a:buNone/>
              <a:defRPr/>
            </a:pPr>
            <a:r>
              <a:rPr lang="en-GB" dirty="0" smtClean="0"/>
              <a:t>‘ology’ – the study of</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5888"/>
            <a:ext cx="9144000" cy="1143000"/>
          </a:xfrm>
        </p:spPr>
        <p:txBody>
          <a:bodyPr rtlCol="0">
            <a:normAutofit fontScale="90000"/>
          </a:bodyPr>
          <a:lstStyle/>
          <a:p>
            <a:pPr fontAlgn="auto">
              <a:spcAft>
                <a:spcPts val="0"/>
              </a:spcAft>
              <a:defRPr/>
            </a:pPr>
            <a:r>
              <a:rPr lang="en-GB" dirty="0"/>
              <a:t>Why would a</a:t>
            </a:r>
            <a:r>
              <a:rPr lang="en-GB" dirty="0" smtClean="0"/>
              <a:t>nthropomorphism </a:t>
            </a:r>
            <a:r>
              <a:rPr lang="en-GB" dirty="0"/>
              <a:t>be bad in </a:t>
            </a:r>
            <a:r>
              <a:rPr lang="en-GB" dirty="0" smtClean="0"/>
              <a:t>an animal </a:t>
            </a:r>
            <a:r>
              <a:rPr lang="en-GB" dirty="0"/>
              <a:t>behaviour study?</a:t>
            </a:r>
          </a:p>
        </p:txBody>
      </p:sp>
      <p:pic>
        <p:nvPicPr>
          <p:cNvPr id="5" name="Picture 6" descr="C:\Users\education\AppData\Local\Microsoft\Windows\Temporary Internet Files\Content.IE5\CPZ4YW4N\MP900426502[1].jpg"/>
          <p:cNvPicPr>
            <a:picLocks noChangeAspect="1" noChangeArrowheads="1"/>
          </p:cNvPicPr>
          <p:nvPr/>
        </p:nvPicPr>
        <p:blipFill>
          <a:blip r:embed="rId3" cstate="print"/>
          <a:srcRect/>
          <a:stretch>
            <a:fillRect/>
          </a:stretch>
        </p:blipFill>
        <p:spPr bwMode="auto">
          <a:xfrm>
            <a:off x="2292350" y="1887538"/>
            <a:ext cx="2566988" cy="2765425"/>
          </a:xfrm>
          <a:prstGeom prst="rect">
            <a:avLst/>
          </a:prstGeom>
          <a:noFill/>
          <a:ln w="9525">
            <a:noFill/>
            <a:miter lim="800000"/>
            <a:headEnd/>
            <a:tailEnd/>
          </a:ln>
        </p:spPr>
      </p:pic>
      <p:pic>
        <p:nvPicPr>
          <p:cNvPr id="6" name="Picture 7" descr="E:\Living Links &amp; St Andrews\Measuring Animal Behaviour\Edinburgh Zoo Stuff\Chimpanzee expresions\kilimi play face compressed.jpg"/>
          <p:cNvPicPr>
            <a:picLocks noChangeAspect="1" noChangeArrowheads="1"/>
          </p:cNvPicPr>
          <p:nvPr/>
        </p:nvPicPr>
        <p:blipFill>
          <a:blip r:embed="rId4" cstate="print"/>
          <a:srcRect/>
          <a:stretch>
            <a:fillRect/>
          </a:stretch>
        </p:blipFill>
        <p:spPr bwMode="auto">
          <a:xfrm>
            <a:off x="4740275" y="1887538"/>
            <a:ext cx="2568575" cy="2765425"/>
          </a:xfrm>
          <a:prstGeom prst="rect">
            <a:avLst/>
          </a:prstGeom>
          <a:noFill/>
          <a:ln w="9525">
            <a:noFill/>
            <a:miter lim="800000"/>
            <a:headEnd/>
            <a:tailEnd/>
          </a:ln>
        </p:spPr>
      </p:pic>
      <p:pic>
        <p:nvPicPr>
          <p:cNvPr id="2050" name="Picture 2" descr="C:\Users\education\AppData\Local\Microsoft\Windows\Temporary Internet Files\Content.IE5\CPZ4YW4N\MP900316924[1].jpg"/>
          <p:cNvPicPr>
            <a:picLocks noChangeAspect="1" noChangeArrowheads="1"/>
          </p:cNvPicPr>
          <p:nvPr/>
        </p:nvPicPr>
        <p:blipFill>
          <a:blip r:embed="rId5" cstate="print"/>
          <a:srcRect/>
          <a:stretch>
            <a:fillRect/>
          </a:stretch>
        </p:blipFill>
        <p:spPr bwMode="auto">
          <a:xfrm>
            <a:off x="7269163" y="1885950"/>
            <a:ext cx="1839912" cy="2767013"/>
          </a:xfrm>
          <a:prstGeom prst="rect">
            <a:avLst/>
          </a:prstGeom>
          <a:noFill/>
          <a:ln w="9525">
            <a:noFill/>
            <a:miter lim="800000"/>
            <a:headEnd/>
            <a:tailEnd/>
          </a:ln>
        </p:spPr>
      </p:pic>
      <p:sp>
        <p:nvSpPr>
          <p:cNvPr id="7" name="TextBox 6"/>
          <p:cNvSpPr txBox="1">
            <a:spLocks noChangeArrowheads="1"/>
          </p:cNvSpPr>
          <p:nvPr/>
        </p:nvSpPr>
        <p:spPr bwMode="auto">
          <a:xfrm>
            <a:off x="168275" y="4578350"/>
            <a:ext cx="1081088" cy="369888"/>
          </a:xfrm>
          <a:prstGeom prst="rect">
            <a:avLst/>
          </a:prstGeom>
          <a:noFill/>
          <a:ln w="9525">
            <a:noFill/>
            <a:miter lim="800000"/>
            <a:headEnd/>
            <a:tailEnd/>
          </a:ln>
        </p:spPr>
        <p:txBody>
          <a:bodyPr>
            <a:spAutoFit/>
          </a:bodyPr>
          <a:lstStyle/>
          <a:p>
            <a:r>
              <a:rPr lang="en-GB"/>
              <a:t>Fear Grin</a:t>
            </a:r>
          </a:p>
        </p:txBody>
      </p:sp>
      <p:sp>
        <p:nvSpPr>
          <p:cNvPr id="9" name="TextBox 8"/>
          <p:cNvSpPr txBox="1">
            <a:spLocks noChangeArrowheads="1"/>
          </p:cNvSpPr>
          <p:nvPr/>
        </p:nvSpPr>
        <p:spPr bwMode="auto">
          <a:xfrm>
            <a:off x="2411413" y="4572000"/>
            <a:ext cx="1584325" cy="369888"/>
          </a:xfrm>
          <a:prstGeom prst="rect">
            <a:avLst/>
          </a:prstGeom>
          <a:noFill/>
          <a:ln w="9525">
            <a:noFill/>
            <a:miter lim="800000"/>
            <a:headEnd/>
            <a:tailEnd/>
          </a:ln>
        </p:spPr>
        <p:txBody>
          <a:bodyPr>
            <a:spAutoFit/>
          </a:bodyPr>
          <a:lstStyle/>
          <a:p>
            <a:r>
              <a:rPr lang="en-GB"/>
              <a:t>Happy Grin</a:t>
            </a:r>
          </a:p>
        </p:txBody>
      </p:sp>
      <p:sp>
        <p:nvSpPr>
          <p:cNvPr id="10" name="TextBox 9"/>
          <p:cNvSpPr txBox="1">
            <a:spLocks noChangeArrowheads="1"/>
          </p:cNvSpPr>
          <p:nvPr/>
        </p:nvSpPr>
        <p:spPr bwMode="auto">
          <a:xfrm>
            <a:off x="4787900" y="1547813"/>
            <a:ext cx="1944688" cy="368300"/>
          </a:xfrm>
          <a:prstGeom prst="rect">
            <a:avLst/>
          </a:prstGeom>
          <a:noFill/>
          <a:ln w="9525">
            <a:noFill/>
            <a:miter lim="800000"/>
            <a:headEnd/>
            <a:tailEnd/>
          </a:ln>
        </p:spPr>
        <p:txBody>
          <a:bodyPr>
            <a:spAutoFit/>
          </a:bodyPr>
          <a:lstStyle/>
          <a:p>
            <a:r>
              <a:rPr lang="en-GB"/>
              <a:t>Play/Content Face</a:t>
            </a:r>
          </a:p>
        </p:txBody>
      </p:sp>
      <p:sp>
        <p:nvSpPr>
          <p:cNvPr id="11" name="TextBox 10"/>
          <p:cNvSpPr txBox="1">
            <a:spLocks noChangeArrowheads="1"/>
          </p:cNvSpPr>
          <p:nvPr/>
        </p:nvSpPr>
        <p:spPr bwMode="auto">
          <a:xfrm>
            <a:off x="7235825" y="1547813"/>
            <a:ext cx="1081088" cy="368300"/>
          </a:xfrm>
          <a:prstGeom prst="rect">
            <a:avLst/>
          </a:prstGeom>
          <a:noFill/>
          <a:ln w="9525">
            <a:noFill/>
            <a:miter lim="800000"/>
            <a:headEnd/>
            <a:tailEnd/>
          </a:ln>
        </p:spPr>
        <p:txBody>
          <a:bodyPr>
            <a:spAutoFit/>
          </a:bodyPr>
          <a:lstStyle/>
          <a:p>
            <a:r>
              <a:rPr lang="en-GB"/>
              <a:t>Sad Face</a:t>
            </a:r>
          </a:p>
        </p:txBody>
      </p:sp>
      <p:pic>
        <p:nvPicPr>
          <p:cNvPr id="43018" name="Picture 7"/>
          <p:cNvPicPr>
            <a:picLocks noChangeAspect="1"/>
          </p:cNvPicPr>
          <p:nvPr/>
        </p:nvPicPr>
        <p:blipFill>
          <a:blip r:embed="rId6" cstate="print"/>
          <a:srcRect/>
          <a:stretch>
            <a:fillRect/>
          </a:stretch>
        </p:blipFill>
        <p:spPr bwMode="auto">
          <a:xfrm>
            <a:off x="74613" y="1885950"/>
            <a:ext cx="2336800" cy="2767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The Living Together Project Scientist</a:t>
            </a:r>
            <a:endParaRPr lang="en-GB" dirty="0"/>
          </a:p>
        </p:txBody>
      </p:sp>
      <p:pic>
        <p:nvPicPr>
          <p:cNvPr id="44035" name="Picture 2"/>
          <p:cNvPicPr>
            <a:picLocks noChangeAspect="1" noChangeArrowheads="1"/>
          </p:cNvPicPr>
          <p:nvPr/>
        </p:nvPicPr>
        <p:blipFill>
          <a:blip r:embed="rId2" cstate="print"/>
          <a:srcRect/>
          <a:stretch>
            <a:fillRect/>
          </a:stretch>
        </p:blipFill>
        <p:spPr bwMode="auto">
          <a:xfrm>
            <a:off x="1173163" y="1268413"/>
            <a:ext cx="6615112" cy="3744912"/>
          </a:xfrm>
          <a:prstGeom prst="rect">
            <a:avLst/>
          </a:prstGeom>
          <a:noFill/>
          <a:ln w="9525">
            <a:noFill/>
            <a:miter lim="800000"/>
            <a:headEnd/>
            <a:tailEnd/>
          </a:ln>
          <a:effectLst/>
        </p:spPr>
      </p:pic>
      <p:sp>
        <p:nvSpPr>
          <p:cNvPr id="44036" name="TextBox 4"/>
          <p:cNvSpPr txBox="1">
            <a:spLocks noChangeArrowheads="1"/>
          </p:cNvSpPr>
          <p:nvPr/>
        </p:nvSpPr>
        <p:spPr bwMode="auto">
          <a:xfrm>
            <a:off x="1173163" y="5084763"/>
            <a:ext cx="6654800" cy="369887"/>
          </a:xfrm>
          <a:prstGeom prst="rect">
            <a:avLst/>
          </a:prstGeom>
          <a:solidFill>
            <a:schemeClr val="tx1"/>
          </a:solidFill>
          <a:ln w="9525">
            <a:noFill/>
            <a:miter lim="800000"/>
            <a:headEnd/>
            <a:tailEnd/>
          </a:ln>
        </p:spPr>
        <p:txBody>
          <a:bodyPr>
            <a:spAutoFit/>
          </a:bodyPr>
          <a:lstStyle/>
          <a:p>
            <a:pPr algn="ctr"/>
            <a:r>
              <a:rPr lang="en-GB" b="1">
                <a:solidFill>
                  <a:srgbClr val="FFFFFF"/>
                </a:solidFill>
              </a:rPr>
              <a:t>SCREEN SHOT ONLY</a:t>
            </a:r>
          </a:p>
        </p:txBody>
      </p:sp>
      <p:sp>
        <p:nvSpPr>
          <p:cNvPr id="44037" name="Rectangle 5"/>
          <p:cNvSpPr>
            <a:spLocks noChangeArrowheads="1"/>
          </p:cNvSpPr>
          <p:nvPr/>
        </p:nvSpPr>
        <p:spPr bwMode="auto">
          <a:xfrm>
            <a:off x="395288" y="5529263"/>
            <a:ext cx="6913562" cy="923925"/>
          </a:xfrm>
          <a:prstGeom prst="rect">
            <a:avLst/>
          </a:prstGeom>
          <a:noFill/>
          <a:ln w="9525">
            <a:noFill/>
            <a:miter lim="800000"/>
            <a:headEnd/>
            <a:tailEnd/>
          </a:ln>
        </p:spPr>
        <p:txBody>
          <a:bodyPr>
            <a:spAutoFit/>
          </a:bodyPr>
          <a:lstStyle/>
          <a:p>
            <a:r>
              <a:rPr lang="en-GB"/>
              <a:t>Living Links website  - </a:t>
            </a:r>
            <a:r>
              <a:rPr lang="en-GB">
                <a:hlinkClick r:id="rId3"/>
              </a:rPr>
              <a:t>http://www.living-links.org/resources/materials-for-teachers/measuring-behaviour-lesson-plan/</a:t>
            </a:r>
            <a:endParaRPr lang="en-GB"/>
          </a:p>
          <a:p>
            <a:endParaRPr lang="en-GB"/>
          </a:p>
        </p:txBody>
      </p:sp>
      <p:sp>
        <p:nvSpPr>
          <p:cNvPr id="44038" name="Rectangle 3"/>
          <p:cNvSpPr>
            <a:spLocks noChangeArrowheads="1"/>
          </p:cNvSpPr>
          <p:nvPr/>
        </p:nvSpPr>
        <p:spPr bwMode="auto">
          <a:xfrm>
            <a:off x="1258888" y="6300788"/>
            <a:ext cx="2819400" cy="368300"/>
          </a:xfrm>
          <a:prstGeom prst="rect">
            <a:avLst/>
          </a:prstGeom>
          <a:noFill/>
          <a:ln w="9525">
            <a:noFill/>
            <a:miter lim="800000"/>
            <a:headEnd/>
            <a:tailEnd/>
          </a:ln>
        </p:spPr>
        <p:txBody>
          <a:bodyPr wrap="none">
            <a:spAutoFit/>
          </a:bodyPr>
          <a:lstStyle/>
          <a:p>
            <a:r>
              <a:rPr lang="en-GB">
                <a:hlinkClick r:id="rId4"/>
              </a:rPr>
              <a:t>http://vimeo.com/7862457</a:t>
            </a:r>
            <a:r>
              <a:rPr lang="en-GB"/>
              <a:t> </a:t>
            </a:r>
          </a:p>
        </p:txBody>
      </p:sp>
      <p:sp>
        <p:nvSpPr>
          <p:cNvPr id="44039" name="TextBox 6"/>
          <p:cNvSpPr txBox="1">
            <a:spLocks noChangeArrowheads="1"/>
          </p:cNvSpPr>
          <p:nvPr/>
        </p:nvSpPr>
        <p:spPr bwMode="auto">
          <a:xfrm>
            <a:off x="409575" y="6300788"/>
            <a:ext cx="992188" cy="368300"/>
          </a:xfrm>
          <a:prstGeom prst="rect">
            <a:avLst/>
          </a:prstGeom>
          <a:noFill/>
          <a:ln w="9525">
            <a:noFill/>
            <a:miter lim="800000"/>
            <a:headEnd/>
            <a:tailEnd/>
          </a:ln>
        </p:spPr>
        <p:txBody>
          <a:bodyPr>
            <a:spAutoFit/>
          </a:bodyPr>
          <a:lstStyle/>
          <a:p>
            <a:r>
              <a:rPr lang="en-GB"/>
              <a:t>Vimeo -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600200"/>
            <a:ext cx="8435975" cy="4525963"/>
          </a:xfrm>
        </p:spPr>
        <p:txBody>
          <a:bodyPr/>
          <a:lstStyle/>
          <a:p>
            <a:r>
              <a:rPr lang="en-GB" sz="2800" smtClean="0"/>
              <a:t>Alaina Macri – RZSS</a:t>
            </a:r>
          </a:p>
          <a:p>
            <a:r>
              <a:rPr lang="en-GB" sz="2800" smtClean="0"/>
              <a:t>Dr Mark Bowler and Prof Andy Whiten – St. Andrews University</a:t>
            </a:r>
          </a:p>
          <a:p>
            <a:r>
              <a:rPr lang="en-GB" sz="2800" smtClean="0"/>
              <a:t>Prof Hannah Buchanan-Smith – Stirling University</a:t>
            </a:r>
          </a:p>
          <a:p>
            <a:r>
              <a:rPr lang="en-GB" sz="2800" smtClean="0"/>
              <a:t>Wellcome Trust</a:t>
            </a:r>
          </a:p>
          <a:p>
            <a:r>
              <a:rPr lang="en-GB" sz="2800" smtClean="0"/>
              <a:t>Kenny Hurst - photographer</a:t>
            </a:r>
          </a:p>
          <a:p>
            <a:r>
              <a:rPr lang="en-GB" sz="2800" smtClean="0"/>
              <a:t>The Zoo keepers at Edinburgh Zoo</a:t>
            </a:r>
          </a:p>
        </p:txBody>
      </p:sp>
      <p:sp>
        <p:nvSpPr>
          <p:cNvPr id="3" name="Title 2"/>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Acknowledgements</a:t>
            </a:r>
            <a:endParaRPr lang="en-GB" dirty="0"/>
          </a:p>
        </p:txBody>
      </p:sp>
      <p:grpSp>
        <p:nvGrpSpPr>
          <p:cNvPr id="45060" name="Group 4"/>
          <p:cNvGrpSpPr>
            <a:grpSpLocks/>
          </p:cNvGrpSpPr>
          <p:nvPr/>
        </p:nvGrpSpPr>
        <p:grpSpPr bwMode="auto">
          <a:xfrm>
            <a:off x="161925" y="6021388"/>
            <a:ext cx="7073900" cy="647700"/>
            <a:chOff x="1945184" y="6093368"/>
            <a:chExt cx="7074608" cy="648000"/>
          </a:xfrm>
        </p:grpSpPr>
        <p:pic>
          <p:nvPicPr>
            <p:cNvPr id="4506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6056" y="6093368"/>
              <a:ext cx="2558458" cy="648000"/>
            </a:xfrm>
            <a:prstGeom prst="rect">
              <a:avLst/>
            </a:prstGeom>
            <a:noFill/>
            <a:ln w="9525">
              <a:noFill/>
              <a:miter lim="800000"/>
              <a:headEnd/>
              <a:tailEnd/>
            </a:ln>
          </p:spPr>
        </p:pic>
        <p:pic>
          <p:nvPicPr>
            <p:cNvPr id="45062" name="Picture 6"/>
            <p:cNvPicPr>
              <a:picLocks noChangeAspect="1"/>
            </p:cNvPicPr>
            <p:nvPr/>
          </p:nvPicPr>
          <p:blipFill>
            <a:blip r:embed="rId3" cstate="print"/>
            <a:srcRect/>
            <a:stretch>
              <a:fillRect/>
            </a:stretch>
          </p:blipFill>
          <p:spPr bwMode="auto">
            <a:xfrm>
              <a:off x="3577903" y="6268491"/>
              <a:ext cx="1384856" cy="400869"/>
            </a:xfrm>
            <a:prstGeom prst="rect">
              <a:avLst/>
            </a:prstGeom>
            <a:noFill/>
            <a:ln w="9525">
              <a:noFill/>
              <a:miter lim="800000"/>
              <a:headEnd/>
              <a:tailEnd/>
            </a:ln>
          </p:spPr>
        </p:pic>
        <p:pic>
          <p:nvPicPr>
            <p:cNvPr id="4506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34514" y="6093368"/>
              <a:ext cx="1385278" cy="648000"/>
            </a:xfrm>
            <a:prstGeom prst="rect">
              <a:avLst/>
            </a:prstGeom>
            <a:noFill/>
            <a:ln w="9525">
              <a:noFill/>
              <a:miter lim="800000"/>
              <a:headEnd/>
              <a:tailEnd/>
            </a:ln>
          </p:spPr>
        </p:pic>
        <p:pic>
          <p:nvPicPr>
            <p:cNvPr id="45064"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45184" y="6093368"/>
              <a:ext cx="1546696" cy="648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22225"/>
            <a:ext cx="9072563" cy="1677988"/>
            <a:chOff x="35496" y="44624"/>
            <a:chExt cx="9073008" cy="1677816"/>
          </a:xfrm>
        </p:grpSpPr>
        <p:pic>
          <p:nvPicPr>
            <p:cNvPr id="46089" name="Picture 3" descr="F:\LLwordpressBannerCAPjunon.jpg"/>
            <p:cNvPicPr>
              <a:picLocks noChangeAspect="1" noChangeArrowheads="1"/>
            </p:cNvPicPr>
            <p:nvPr/>
          </p:nvPicPr>
          <p:blipFill>
            <a:blip r:embed="rId3" cstate="print"/>
            <a:srcRect/>
            <a:stretch>
              <a:fillRect/>
            </a:stretch>
          </p:blipFill>
          <p:spPr bwMode="auto">
            <a:xfrm>
              <a:off x="35496" y="44624"/>
              <a:ext cx="5405902" cy="1255043"/>
            </a:xfrm>
            <a:prstGeom prst="rect">
              <a:avLst/>
            </a:prstGeom>
            <a:noFill/>
            <a:ln w="9525">
              <a:noFill/>
              <a:miter lim="800000"/>
              <a:headEnd/>
              <a:tailEnd/>
            </a:ln>
          </p:spPr>
        </p:pic>
        <p:pic>
          <p:nvPicPr>
            <p:cNvPr id="46090" name="Picture 3" descr="F:\LLwordpressBannerCAPjunon.jpg"/>
            <p:cNvPicPr>
              <a:picLocks noChangeAspect="1" noChangeArrowheads="1"/>
            </p:cNvPicPr>
            <p:nvPr/>
          </p:nvPicPr>
          <p:blipFill>
            <a:blip r:embed="rId4" cstate="print"/>
            <a:srcRect/>
            <a:stretch>
              <a:fillRect/>
            </a:stretch>
          </p:blipFill>
          <p:spPr bwMode="auto">
            <a:xfrm>
              <a:off x="5502268" y="44624"/>
              <a:ext cx="3606236" cy="1493248"/>
            </a:xfrm>
            <a:prstGeom prst="rect">
              <a:avLst/>
            </a:prstGeom>
            <a:noFill/>
            <a:ln w="9525">
              <a:noFill/>
              <a:miter lim="800000"/>
              <a:headEnd/>
              <a:tailEnd/>
            </a:ln>
          </p:spPr>
        </p:pic>
        <p:pic>
          <p:nvPicPr>
            <p:cNvPr id="46091" name="Picture 4" descr="F:\LLwordpressBannerCAPjunon.jpg"/>
            <p:cNvPicPr>
              <a:picLocks noChangeAspect="1" noChangeArrowheads="1"/>
            </p:cNvPicPr>
            <p:nvPr/>
          </p:nvPicPr>
          <p:blipFill>
            <a:blip r:embed="rId5" cstate="print"/>
            <a:srcRect/>
            <a:stretch>
              <a:fillRect/>
            </a:stretch>
          </p:blipFill>
          <p:spPr bwMode="auto">
            <a:xfrm>
              <a:off x="435295" y="1396257"/>
              <a:ext cx="4496745" cy="326183"/>
            </a:xfrm>
            <a:prstGeom prst="rect">
              <a:avLst/>
            </a:prstGeom>
            <a:noFill/>
            <a:ln w="9525">
              <a:noFill/>
              <a:miter lim="800000"/>
              <a:headEnd/>
              <a:tailEnd/>
            </a:ln>
          </p:spPr>
        </p:pic>
      </p:grpSp>
      <p:sp>
        <p:nvSpPr>
          <p:cNvPr id="46083" name="TextBox 4"/>
          <p:cNvSpPr txBox="1">
            <a:spLocks noChangeArrowheads="1"/>
          </p:cNvSpPr>
          <p:nvPr/>
        </p:nvSpPr>
        <p:spPr bwMode="auto">
          <a:xfrm>
            <a:off x="179388" y="2492375"/>
            <a:ext cx="8712200" cy="3048000"/>
          </a:xfrm>
          <a:prstGeom prst="rect">
            <a:avLst/>
          </a:prstGeom>
          <a:noFill/>
          <a:ln w="9525">
            <a:noFill/>
            <a:miter lim="800000"/>
            <a:headEnd/>
            <a:tailEnd/>
          </a:ln>
        </p:spPr>
        <p:txBody>
          <a:bodyPr>
            <a:spAutoFit/>
          </a:bodyPr>
          <a:lstStyle/>
          <a:p>
            <a:pPr algn="ctr"/>
            <a:r>
              <a:rPr lang="en-GB" sz="3200"/>
              <a:t>For more resources visit:</a:t>
            </a:r>
          </a:p>
          <a:p>
            <a:pPr algn="ctr"/>
            <a:endParaRPr lang="en-GB" sz="3200"/>
          </a:p>
          <a:p>
            <a:pPr algn="ctr"/>
            <a:r>
              <a:rPr lang="en-GB" sz="3200">
                <a:hlinkClick r:id="rId6"/>
              </a:rPr>
              <a:t>http://www.living-links.org/resources</a:t>
            </a:r>
            <a:endParaRPr lang="en-GB" sz="3200"/>
          </a:p>
          <a:p>
            <a:pPr algn="ctr"/>
            <a:r>
              <a:rPr lang="en-GB" sz="3200"/>
              <a:t>and </a:t>
            </a:r>
          </a:p>
          <a:p>
            <a:pPr algn="ctr"/>
            <a:r>
              <a:rPr lang="en-GB" sz="3200">
                <a:hlinkClick r:id="rId7"/>
              </a:rPr>
              <a:t>http://www.educationscotland.gov.uk</a:t>
            </a:r>
            <a:r>
              <a:rPr lang="en-GB" sz="3200"/>
              <a:t> </a:t>
            </a:r>
          </a:p>
          <a:p>
            <a:pPr algn="ctr"/>
            <a:endParaRPr lang="en-GB" sz="3200"/>
          </a:p>
        </p:txBody>
      </p:sp>
      <p:grpSp>
        <p:nvGrpSpPr>
          <p:cNvPr id="46084" name="Group 7"/>
          <p:cNvGrpSpPr>
            <a:grpSpLocks/>
          </p:cNvGrpSpPr>
          <p:nvPr/>
        </p:nvGrpSpPr>
        <p:grpSpPr bwMode="auto">
          <a:xfrm>
            <a:off x="107950" y="5949950"/>
            <a:ext cx="8928100" cy="792163"/>
            <a:chOff x="1945184" y="6093368"/>
            <a:chExt cx="7074608" cy="648000"/>
          </a:xfrm>
        </p:grpSpPr>
        <p:pic>
          <p:nvPicPr>
            <p:cNvPr id="4608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76056" y="6093368"/>
              <a:ext cx="2558458" cy="648000"/>
            </a:xfrm>
            <a:prstGeom prst="rect">
              <a:avLst/>
            </a:prstGeom>
            <a:noFill/>
            <a:ln w="9525">
              <a:noFill/>
              <a:miter lim="800000"/>
              <a:headEnd/>
              <a:tailEnd/>
            </a:ln>
          </p:spPr>
        </p:pic>
        <p:pic>
          <p:nvPicPr>
            <p:cNvPr id="46086" name="Picture 9"/>
            <p:cNvPicPr>
              <a:picLocks noChangeAspect="1"/>
            </p:cNvPicPr>
            <p:nvPr/>
          </p:nvPicPr>
          <p:blipFill>
            <a:blip r:embed="rId9" cstate="print"/>
            <a:srcRect/>
            <a:stretch>
              <a:fillRect/>
            </a:stretch>
          </p:blipFill>
          <p:spPr bwMode="auto">
            <a:xfrm>
              <a:off x="3577903" y="6268491"/>
              <a:ext cx="1384856" cy="400869"/>
            </a:xfrm>
            <a:prstGeom prst="rect">
              <a:avLst/>
            </a:prstGeom>
            <a:noFill/>
            <a:ln w="9525">
              <a:noFill/>
              <a:miter lim="800000"/>
              <a:headEnd/>
              <a:tailEnd/>
            </a:ln>
          </p:spPr>
        </p:pic>
        <p:pic>
          <p:nvPicPr>
            <p:cNvPr id="46087"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34514" y="6093368"/>
              <a:ext cx="1385278" cy="648000"/>
            </a:xfrm>
            <a:prstGeom prst="rect">
              <a:avLst/>
            </a:prstGeom>
            <a:noFill/>
            <a:ln w="9525">
              <a:noFill/>
              <a:miter lim="800000"/>
              <a:headEnd/>
              <a:tailEnd/>
            </a:ln>
          </p:spPr>
        </p:pic>
        <p:pic>
          <p:nvPicPr>
            <p:cNvPr id="46088" name="Picture 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945184" y="6093368"/>
              <a:ext cx="1546696" cy="648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rtlCol="0">
            <a:normAutofit/>
          </a:bodyPr>
          <a:lstStyle/>
          <a:p>
            <a:pPr fontAlgn="auto">
              <a:spcAft>
                <a:spcPts val="0"/>
              </a:spcAft>
              <a:defRPr/>
            </a:pPr>
            <a:r>
              <a:rPr lang="en-GB" dirty="0" smtClean="0"/>
              <a:t>What causes animal behaviour?</a:t>
            </a:r>
            <a:endParaRPr lang="en-GB" dirty="0"/>
          </a:p>
        </p:txBody>
      </p:sp>
      <p:sp>
        <p:nvSpPr>
          <p:cNvPr id="3" name="Content Placeholder 2"/>
          <p:cNvSpPr>
            <a:spLocks noGrp="1"/>
          </p:cNvSpPr>
          <p:nvPr>
            <p:ph idx="1"/>
          </p:nvPr>
        </p:nvSpPr>
        <p:spPr>
          <a:xfrm>
            <a:off x="179388" y="1484313"/>
            <a:ext cx="8353425" cy="4781550"/>
          </a:xfrm>
        </p:spPr>
        <p:txBody>
          <a:bodyPr rtlCol="0">
            <a:normAutofit fontScale="92500" lnSpcReduction="20000"/>
          </a:bodyPr>
          <a:lstStyle/>
          <a:p>
            <a:pPr fontAlgn="auto">
              <a:spcAft>
                <a:spcPts val="0"/>
              </a:spcAft>
              <a:buFont typeface="Arial" pitchFamily="34" charset="0"/>
              <a:buChar char="•"/>
              <a:defRPr/>
            </a:pPr>
            <a:r>
              <a:rPr lang="en-GB" dirty="0" smtClean="0"/>
              <a:t>To some extent all behaviours are genetic </a:t>
            </a:r>
          </a:p>
          <a:p>
            <a:pPr marL="0" indent="0" fontAlgn="auto">
              <a:spcAft>
                <a:spcPts val="0"/>
              </a:spcAft>
              <a:buFont typeface="Arial" pitchFamily="34" charset="0"/>
              <a:buNone/>
              <a:defRPr/>
            </a:pPr>
            <a:r>
              <a:rPr lang="en-GB" sz="2600" i="1" dirty="0" smtClean="0"/>
              <a:t>(i.e. a monkey will act like a monkey, and a bird a bird)</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It is also a response to external/internal environments.</a:t>
            </a: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dirty="0" smtClean="0">
                <a:solidFill>
                  <a:schemeClr val="accent3">
                    <a:lumMod val="50000"/>
                  </a:schemeClr>
                </a:solidFill>
              </a:rPr>
              <a:t>External environment </a:t>
            </a:r>
            <a:r>
              <a:rPr lang="en-US" dirty="0" smtClean="0"/>
              <a:t>– e.g. rain, heat, cold,  other animals, etc.</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b="1" dirty="0" smtClean="0">
                <a:solidFill>
                  <a:schemeClr val="accent3">
                    <a:lumMod val="50000"/>
                  </a:schemeClr>
                </a:solidFill>
              </a:rPr>
              <a:t>Internal environment </a:t>
            </a:r>
            <a:r>
              <a:rPr lang="en-US" dirty="0" smtClean="0"/>
              <a:t>– e.g. hormones,       disease, parasites. </a:t>
            </a:r>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188913"/>
          <a:ext cx="8640960" cy="3573729"/>
        </p:xfrm>
        <a:graphic>
          <a:graphicData uri="http://schemas.openxmlformats.org/drawingml/2006/table">
            <a:tbl>
              <a:tblPr firstRow="1" bandRow="1">
                <a:tableStyleId>{F5AB1C69-6EDB-4FF4-983F-18BD219EF322}</a:tableStyleId>
              </a:tblPr>
              <a:tblGrid>
                <a:gridCol w="3512738"/>
                <a:gridCol w="5128222"/>
              </a:tblGrid>
              <a:tr h="800089">
                <a:tc gridSpan="2">
                  <a:txBody>
                    <a:bodyPr/>
                    <a:lstStyle/>
                    <a:p>
                      <a:r>
                        <a:rPr lang="en-GB" sz="2800" b="1" dirty="0" smtClean="0"/>
                        <a:t>External Environment</a:t>
                      </a:r>
                      <a:endParaRPr lang="en-GB"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693410">
                <a:tc>
                  <a:txBody>
                    <a:bodyPr/>
                    <a:lstStyle/>
                    <a:p>
                      <a:r>
                        <a:rPr lang="en-GB" sz="2000" b="1" dirty="0" smtClean="0"/>
                        <a:t>Factor/Stimuli</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dirty="0" smtClean="0"/>
                        <a:t>Behaviour response</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3410">
                <a:tc>
                  <a:txBody>
                    <a:bodyPr/>
                    <a:lstStyle/>
                    <a:p>
                      <a:r>
                        <a:rPr lang="en-GB" sz="2000" dirty="0" smtClean="0"/>
                        <a:t>Cold</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smtClean="0"/>
                        <a:t>Huddle together</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3410">
                <a:tc>
                  <a:txBody>
                    <a:bodyPr/>
                    <a:lstStyle/>
                    <a:p>
                      <a:r>
                        <a:rPr lang="en-GB" sz="2000" dirty="0" smtClean="0"/>
                        <a:t>Rain</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smtClean="0"/>
                        <a:t>Seek shelter</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3410">
                <a:tc>
                  <a:txBody>
                    <a:bodyPr/>
                    <a:lstStyle/>
                    <a:p>
                      <a:r>
                        <a:rPr lang="en-GB" sz="2000" dirty="0" smtClean="0"/>
                        <a:t>Predator seen</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smtClean="0"/>
                        <a:t>Hide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nvGraphicFramePr>
        <p:xfrm>
          <a:off x="250825" y="4159250"/>
          <a:ext cx="8640960" cy="2366001"/>
        </p:xfrm>
        <a:graphic>
          <a:graphicData uri="http://schemas.openxmlformats.org/drawingml/2006/table">
            <a:tbl>
              <a:tblPr firstRow="1" bandRow="1">
                <a:tableStyleId>{F5AB1C69-6EDB-4FF4-983F-18BD219EF322}</a:tableStyleId>
              </a:tblPr>
              <a:tblGrid>
                <a:gridCol w="3512738"/>
                <a:gridCol w="5128222"/>
              </a:tblGrid>
              <a:tr h="657222">
                <a:tc gridSpan="2">
                  <a:txBody>
                    <a:bodyPr/>
                    <a:lstStyle/>
                    <a:p>
                      <a:r>
                        <a:rPr lang="en-GB" sz="2800" b="1" dirty="0" smtClean="0"/>
                        <a:t>Internal Environment</a:t>
                      </a:r>
                      <a:endParaRPr lang="en-GB"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569593">
                <a:tc>
                  <a:txBody>
                    <a:bodyPr/>
                    <a:lstStyle/>
                    <a:p>
                      <a:r>
                        <a:rPr lang="en-GB" sz="2000" b="1" dirty="0" smtClean="0"/>
                        <a:t>Factor/Stimuli</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0000"/>
                      </a:srgbClr>
                    </a:solidFill>
                  </a:tcPr>
                </a:tc>
                <a:tc>
                  <a:txBody>
                    <a:bodyPr/>
                    <a:lstStyle/>
                    <a:p>
                      <a:r>
                        <a:rPr lang="en-GB" sz="2000" b="1" dirty="0" smtClean="0"/>
                        <a:t>Behaviour response</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0000"/>
                      </a:srgbClr>
                    </a:solidFill>
                  </a:tcPr>
                </a:tc>
              </a:tr>
              <a:tr h="569593">
                <a:tc>
                  <a:txBody>
                    <a:bodyPr/>
                    <a:lstStyle/>
                    <a:p>
                      <a:r>
                        <a:rPr lang="en-GB" sz="2000" dirty="0" smtClean="0"/>
                        <a:t>Hormones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0000"/>
                      </a:srgbClr>
                    </a:solidFill>
                  </a:tcPr>
                </a:tc>
                <a:tc>
                  <a:txBody>
                    <a:bodyPr/>
                    <a:lstStyle/>
                    <a:p>
                      <a:r>
                        <a:rPr lang="en-GB" sz="2000" dirty="0" smtClean="0"/>
                        <a:t>Seek a mate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0000"/>
                      </a:srgbClr>
                    </a:solidFill>
                  </a:tcPr>
                </a:tc>
              </a:tr>
              <a:tr h="569593">
                <a:tc>
                  <a:txBody>
                    <a:bodyPr/>
                    <a:lstStyle/>
                    <a:p>
                      <a:r>
                        <a:rPr lang="en-GB" sz="2000" dirty="0" smtClean="0"/>
                        <a:t>Disease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0000"/>
                      </a:srgbClr>
                    </a:solidFill>
                  </a:tcPr>
                </a:tc>
                <a:tc>
                  <a:txBody>
                    <a:bodyPr/>
                    <a:lstStyle/>
                    <a:p>
                      <a:r>
                        <a:rPr lang="en-GB" sz="2000" dirty="0" smtClean="0"/>
                        <a:t>Rest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0000"/>
                      </a:srgbClr>
                    </a:solidFill>
                  </a:tcPr>
                </a:tc>
              </a:tr>
            </a:tbl>
          </a:graphicData>
        </a:graphic>
      </p:graphicFrame>
      <p:sp>
        <p:nvSpPr>
          <p:cNvPr id="6" name="Rectangle 5"/>
          <p:cNvSpPr/>
          <p:nvPr/>
        </p:nvSpPr>
        <p:spPr>
          <a:xfrm>
            <a:off x="3851275" y="1773238"/>
            <a:ext cx="2808288"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3851275" y="2420938"/>
            <a:ext cx="2808288"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3851275" y="5445125"/>
            <a:ext cx="2808288"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p:cNvSpPr/>
          <p:nvPr/>
        </p:nvSpPr>
        <p:spPr>
          <a:xfrm>
            <a:off x="3851275" y="6021388"/>
            <a:ext cx="2808288"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ectangle 9"/>
          <p:cNvSpPr/>
          <p:nvPr/>
        </p:nvSpPr>
        <p:spPr>
          <a:xfrm>
            <a:off x="3851275" y="3141663"/>
            <a:ext cx="2808288"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5888"/>
            <a:ext cx="8229600" cy="1143000"/>
          </a:xfrm>
        </p:spPr>
        <p:txBody>
          <a:bodyPr rtlCol="0">
            <a:normAutofit/>
          </a:bodyPr>
          <a:lstStyle/>
          <a:p>
            <a:pPr algn="l" fontAlgn="auto">
              <a:spcAft>
                <a:spcPts val="0"/>
              </a:spcAft>
              <a:defRPr/>
            </a:pPr>
            <a:r>
              <a:rPr lang="en-GB" sz="3800" dirty="0" smtClean="0"/>
              <a:t>Why Study Animal Behaviour?</a:t>
            </a:r>
            <a:endParaRPr lang="en-GB" sz="3800" dirty="0"/>
          </a:p>
        </p:txBody>
      </p:sp>
      <p:sp>
        <p:nvSpPr>
          <p:cNvPr id="2" name="Content Placeholder 1"/>
          <p:cNvSpPr>
            <a:spLocks noGrp="1"/>
          </p:cNvSpPr>
          <p:nvPr>
            <p:ph idx="1"/>
          </p:nvPr>
        </p:nvSpPr>
        <p:spPr>
          <a:xfrm>
            <a:off x="250825" y="1341438"/>
            <a:ext cx="6408738" cy="5183187"/>
          </a:xfrm>
        </p:spPr>
        <p:txBody>
          <a:bodyPr rtlCol="0">
            <a:normAutofit fontScale="92500" lnSpcReduction="10000"/>
          </a:bodyPr>
          <a:lstStyle/>
          <a:p>
            <a:pPr fontAlgn="auto">
              <a:spcAft>
                <a:spcPts val="0"/>
              </a:spcAft>
              <a:buFont typeface="Arial" pitchFamily="34" charset="0"/>
              <a:buChar char="•"/>
              <a:defRPr/>
            </a:pPr>
            <a:r>
              <a:rPr lang="en-GB" dirty="0"/>
              <a:t>Analysing animal behaviour informs us about the evolution of how we </a:t>
            </a:r>
            <a:r>
              <a:rPr lang="en-GB" dirty="0" smtClean="0"/>
              <a:t>think, </a:t>
            </a:r>
            <a:r>
              <a:rPr lang="en-GB" dirty="0"/>
              <a:t>act and interact </a:t>
            </a:r>
            <a:r>
              <a:rPr lang="en-GB" dirty="0" smtClean="0"/>
              <a:t>.</a:t>
            </a:r>
          </a:p>
          <a:p>
            <a:pPr fontAlgn="auto">
              <a:spcAft>
                <a:spcPts val="0"/>
              </a:spcAft>
              <a:buFont typeface="Arial" pitchFamily="34" charset="0"/>
              <a:buChar char="•"/>
              <a:defRPr/>
            </a:pPr>
            <a:endParaRPr lang="en-GB" dirty="0"/>
          </a:p>
          <a:p>
            <a:pPr fontAlgn="auto">
              <a:spcAft>
                <a:spcPts val="0"/>
              </a:spcAft>
              <a:buFont typeface="Arial" pitchFamily="34" charset="0"/>
              <a:buChar char="•"/>
              <a:defRPr/>
            </a:pPr>
            <a:r>
              <a:rPr lang="en-GB" dirty="0" smtClean="0"/>
              <a:t>Understand why animals behave the way they do.</a:t>
            </a:r>
          </a:p>
          <a:p>
            <a:pPr marL="0" indent="0" fontAlgn="auto">
              <a:spcAft>
                <a:spcPts val="0"/>
              </a:spcAft>
              <a:buFont typeface="Arial" pitchFamily="34" charset="0"/>
              <a:buNone/>
              <a:defRPr/>
            </a:pPr>
            <a:endParaRPr lang="en-GB" dirty="0" smtClean="0"/>
          </a:p>
          <a:p>
            <a:pPr fontAlgn="auto">
              <a:spcAft>
                <a:spcPts val="0"/>
              </a:spcAft>
              <a:buFont typeface="Arial" pitchFamily="34" charset="0"/>
              <a:buChar char="•"/>
              <a:defRPr/>
            </a:pPr>
            <a:r>
              <a:rPr lang="en-GB" dirty="0" smtClean="0"/>
              <a:t>Understand when an animal has a need and thus use this information to make changes for the animals’ welfare.</a:t>
            </a:r>
            <a:endParaRPr lang="en-GB" dirty="0"/>
          </a:p>
        </p:txBody>
      </p:sp>
      <p:pic>
        <p:nvPicPr>
          <p:cNvPr id="10244" name="Picture 2" descr="E:\Living Links &amp; St Andrews\files from LL hard drive\pix\_EDF3326_1.tif"/>
          <p:cNvPicPr>
            <a:picLocks noChangeAspect="1" noChangeArrowheads="1"/>
          </p:cNvPicPr>
          <p:nvPr/>
        </p:nvPicPr>
        <p:blipFill>
          <a:blip r:embed="rId3" cstate="print"/>
          <a:srcRect/>
          <a:stretch>
            <a:fillRect/>
          </a:stretch>
        </p:blipFill>
        <p:spPr bwMode="auto">
          <a:xfrm>
            <a:off x="7164388" y="115888"/>
            <a:ext cx="1871662" cy="2273300"/>
          </a:xfrm>
          <a:prstGeom prst="rect">
            <a:avLst/>
          </a:prstGeom>
          <a:noFill/>
          <a:ln w="9525">
            <a:noFill/>
            <a:miter lim="800000"/>
            <a:headEnd/>
            <a:tailEnd/>
          </a:ln>
        </p:spPr>
      </p:pic>
      <p:pic>
        <p:nvPicPr>
          <p:cNvPr id="10245" name="Picture 3" descr="E:\Living Links &amp; St Andrews\files from LL hard drive\pix\_EDH1539.jpg"/>
          <p:cNvPicPr>
            <a:picLocks noChangeAspect="1" noChangeArrowheads="1"/>
          </p:cNvPicPr>
          <p:nvPr/>
        </p:nvPicPr>
        <p:blipFill>
          <a:blip r:embed="rId4" cstate="print"/>
          <a:srcRect/>
          <a:stretch>
            <a:fillRect/>
          </a:stretch>
        </p:blipFill>
        <p:spPr bwMode="auto">
          <a:xfrm>
            <a:off x="7164388" y="1989138"/>
            <a:ext cx="1871662" cy="2805112"/>
          </a:xfrm>
          <a:prstGeom prst="rect">
            <a:avLst/>
          </a:prstGeom>
          <a:noFill/>
          <a:ln w="9525">
            <a:noFill/>
            <a:miter lim="800000"/>
            <a:headEnd/>
            <a:tailEnd/>
          </a:ln>
        </p:spPr>
      </p:pic>
      <p:pic>
        <p:nvPicPr>
          <p:cNvPr id="10246" name="Picture 2" descr="F:\Kenny's Photos\Edinburgh Zoo\Primates\Tufted capuchin\Tufted capuchin_0058.jpg"/>
          <p:cNvPicPr>
            <a:picLocks noChangeAspect="1" noChangeArrowheads="1"/>
          </p:cNvPicPr>
          <p:nvPr/>
        </p:nvPicPr>
        <p:blipFill>
          <a:blip r:embed="rId5" cstate="print"/>
          <a:srcRect/>
          <a:stretch>
            <a:fillRect/>
          </a:stretch>
        </p:blipFill>
        <p:spPr bwMode="auto">
          <a:xfrm>
            <a:off x="7164388" y="4195763"/>
            <a:ext cx="1871662" cy="261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8748712" cy="1143000"/>
          </a:xfrm>
        </p:spPr>
        <p:txBody>
          <a:bodyPr rtlCol="0">
            <a:normAutofit/>
          </a:bodyPr>
          <a:lstStyle/>
          <a:p>
            <a:pPr algn="l" fontAlgn="auto">
              <a:spcAft>
                <a:spcPts val="0"/>
              </a:spcAft>
              <a:defRPr/>
            </a:pPr>
            <a:r>
              <a:rPr lang="en-GB" dirty="0" smtClean="0"/>
              <a:t>How to Study Behaviour</a:t>
            </a:r>
            <a:endParaRPr lang="en-GB" dirty="0"/>
          </a:p>
        </p:txBody>
      </p:sp>
      <p:sp>
        <p:nvSpPr>
          <p:cNvPr id="3" name="Content Placeholder 2"/>
          <p:cNvSpPr>
            <a:spLocks noGrp="1"/>
          </p:cNvSpPr>
          <p:nvPr>
            <p:ph idx="1"/>
          </p:nvPr>
        </p:nvSpPr>
        <p:spPr>
          <a:xfrm>
            <a:off x="250825" y="1341438"/>
            <a:ext cx="7499350" cy="5257800"/>
          </a:xfrm>
        </p:spPr>
        <p:txBody>
          <a:bodyPr rtlCol="0">
            <a:normAutofit fontScale="85000" lnSpcReduction="10000"/>
          </a:bodyPr>
          <a:lstStyle/>
          <a:p>
            <a:pPr marL="609600" indent="-609600" fontAlgn="auto">
              <a:spcAft>
                <a:spcPts val="0"/>
              </a:spcAft>
              <a:buFontTx/>
              <a:buAutoNum type="arabicPeriod"/>
              <a:defRPr/>
            </a:pPr>
            <a:r>
              <a:rPr lang="en-GB" dirty="0" smtClean="0"/>
              <a:t>Formulate initial questions and make preliminary observations.</a:t>
            </a:r>
          </a:p>
          <a:p>
            <a:pPr marL="609600" indent="-609600" fontAlgn="auto">
              <a:spcAft>
                <a:spcPts val="0"/>
              </a:spcAft>
              <a:buFontTx/>
              <a:buAutoNum type="arabicPeriod"/>
              <a:defRPr/>
            </a:pPr>
            <a:r>
              <a:rPr lang="en-GB" dirty="0" smtClean="0"/>
              <a:t>Formulate hypotheses and make predictions.</a:t>
            </a:r>
          </a:p>
          <a:p>
            <a:pPr marL="609600" indent="-609600" fontAlgn="auto">
              <a:spcAft>
                <a:spcPts val="0"/>
              </a:spcAft>
              <a:buFontTx/>
              <a:buAutoNum type="arabicPeriod"/>
              <a:defRPr/>
            </a:pPr>
            <a:r>
              <a:rPr lang="en-GB" dirty="0" smtClean="0"/>
              <a:t>Choose behavioural measures and research design (methods).</a:t>
            </a:r>
          </a:p>
          <a:p>
            <a:pPr marL="609600" indent="-609600" fontAlgn="auto">
              <a:spcAft>
                <a:spcPts val="0"/>
              </a:spcAft>
              <a:buFontTx/>
              <a:buAutoNum type="arabicPeriod"/>
              <a:defRPr/>
            </a:pPr>
            <a:r>
              <a:rPr lang="en-GB" dirty="0" smtClean="0"/>
              <a:t>Define each measure</a:t>
            </a:r>
          </a:p>
          <a:p>
            <a:pPr marL="609600" indent="-609600" fontAlgn="auto">
              <a:spcAft>
                <a:spcPts val="0"/>
              </a:spcAft>
              <a:buFontTx/>
              <a:buAutoNum type="arabicPeriod"/>
              <a:defRPr/>
            </a:pPr>
            <a:r>
              <a:rPr lang="en-GB" dirty="0" smtClean="0"/>
              <a:t>Select the appropriate recording methods.</a:t>
            </a:r>
          </a:p>
          <a:p>
            <a:pPr marL="609600" indent="-609600" fontAlgn="auto">
              <a:spcAft>
                <a:spcPts val="0"/>
              </a:spcAft>
              <a:buFontTx/>
              <a:buAutoNum type="arabicPeriod"/>
              <a:defRPr/>
            </a:pPr>
            <a:r>
              <a:rPr lang="en-GB" dirty="0" smtClean="0"/>
              <a:t>Practice the recording methods</a:t>
            </a:r>
          </a:p>
          <a:p>
            <a:pPr marL="609600" indent="-609600" fontAlgn="auto">
              <a:spcAft>
                <a:spcPts val="0"/>
              </a:spcAft>
              <a:buFontTx/>
              <a:buAutoNum type="arabicPeriod"/>
              <a:defRPr/>
            </a:pPr>
            <a:r>
              <a:rPr lang="en-GB" dirty="0" smtClean="0"/>
              <a:t>Collect the data</a:t>
            </a:r>
          </a:p>
          <a:p>
            <a:pPr marL="609600" indent="-609600" fontAlgn="auto">
              <a:spcAft>
                <a:spcPts val="0"/>
              </a:spcAft>
              <a:buFontTx/>
              <a:buAutoNum type="arabicPeriod"/>
              <a:defRPr/>
            </a:pPr>
            <a:r>
              <a:rPr lang="en-GB" dirty="0" smtClean="0"/>
              <a:t>Analyse the data</a:t>
            </a:r>
          </a:p>
          <a:p>
            <a:pPr marL="609600" indent="-609600" fontAlgn="auto">
              <a:spcAft>
                <a:spcPts val="0"/>
              </a:spcAft>
              <a:buFontTx/>
              <a:buAutoNum type="arabicPeriod"/>
              <a:defRPr/>
            </a:pPr>
            <a:r>
              <a:rPr lang="en-GB" dirty="0" smtClean="0"/>
              <a:t>Draw some conclusions and return to step 1.</a:t>
            </a:r>
          </a:p>
          <a:p>
            <a:pPr marL="609600" indent="-609600" fontAlgn="auto">
              <a:spcAft>
                <a:spcPts val="0"/>
              </a:spcAft>
              <a:buFontTx/>
              <a:buAutoNum type="arabicPeriod"/>
              <a:defRPr/>
            </a:pPr>
            <a:endParaRPr lang="en-US" dirty="0" smtClean="0"/>
          </a:p>
          <a:p>
            <a:pPr fontAlgn="auto">
              <a:spcAft>
                <a:spcPts val="0"/>
              </a:spcAft>
              <a:buFont typeface="Arial" pitchFamily="34" charset="0"/>
              <a:buChar char="•"/>
              <a:defRPr/>
            </a:pPr>
            <a:endParaRPr lang="en-GB" dirty="0"/>
          </a:p>
        </p:txBody>
      </p:sp>
      <p:pic>
        <p:nvPicPr>
          <p:cNvPr id="11268" name="Picture 3"/>
          <p:cNvPicPr>
            <a:picLocks noChangeAspect="1"/>
          </p:cNvPicPr>
          <p:nvPr/>
        </p:nvPicPr>
        <p:blipFill>
          <a:blip r:embed="rId3" cstate="print"/>
          <a:srcRect/>
          <a:stretch>
            <a:fillRect/>
          </a:stretch>
        </p:blipFill>
        <p:spPr bwMode="auto">
          <a:xfrm>
            <a:off x="7596188" y="44450"/>
            <a:ext cx="1512887" cy="2016125"/>
          </a:xfrm>
          <a:prstGeom prst="rect">
            <a:avLst/>
          </a:prstGeom>
          <a:noFill/>
          <a:ln w="9525">
            <a:noFill/>
            <a:miter lim="800000"/>
            <a:headEnd/>
            <a:tailEnd/>
          </a:ln>
        </p:spPr>
      </p:pic>
      <p:sp>
        <p:nvSpPr>
          <p:cNvPr id="5" name="Rectangle 4"/>
          <p:cNvSpPr/>
          <p:nvPr/>
        </p:nvSpPr>
        <p:spPr>
          <a:xfrm>
            <a:off x="7164388" y="4221163"/>
            <a:ext cx="1979612" cy="2636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1270" name="Picture 8"/>
          <p:cNvPicPr>
            <a:picLocks noChangeAspect="1"/>
          </p:cNvPicPr>
          <p:nvPr/>
        </p:nvPicPr>
        <p:blipFill>
          <a:blip r:embed="rId4" cstate="print"/>
          <a:srcRect/>
          <a:stretch>
            <a:fillRect/>
          </a:stretch>
        </p:blipFill>
        <p:spPr bwMode="auto">
          <a:xfrm>
            <a:off x="7596188" y="4941888"/>
            <a:ext cx="1512887" cy="1844675"/>
          </a:xfrm>
          <a:prstGeom prst="rect">
            <a:avLst/>
          </a:prstGeom>
          <a:noFill/>
          <a:ln w="9525">
            <a:noFill/>
            <a:miter lim="800000"/>
            <a:headEnd/>
            <a:tailEnd/>
          </a:ln>
        </p:spPr>
      </p:pic>
      <p:pic>
        <p:nvPicPr>
          <p:cNvPr id="11271" name="Picture 6" descr="Chimp 006.jpg"/>
          <p:cNvPicPr>
            <a:picLocks noChangeAspect="1"/>
          </p:cNvPicPr>
          <p:nvPr/>
        </p:nvPicPr>
        <p:blipFill>
          <a:blip r:embed="rId5" cstate="print"/>
          <a:srcRect/>
          <a:stretch>
            <a:fillRect/>
          </a:stretch>
        </p:blipFill>
        <p:spPr bwMode="auto">
          <a:xfrm>
            <a:off x="7596188" y="1916113"/>
            <a:ext cx="1512887" cy="1624012"/>
          </a:xfrm>
          <a:prstGeom prst="rect">
            <a:avLst/>
          </a:prstGeom>
          <a:noFill/>
          <a:ln w="9525">
            <a:noFill/>
            <a:miter lim="800000"/>
            <a:headEnd/>
            <a:tailEnd/>
          </a:ln>
        </p:spPr>
      </p:pic>
      <p:pic>
        <p:nvPicPr>
          <p:cNvPr id="11272" name="Picture 5"/>
          <p:cNvPicPr>
            <a:picLocks noChangeAspect="1"/>
          </p:cNvPicPr>
          <p:nvPr/>
        </p:nvPicPr>
        <p:blipFill>
          <a:blip r:embed="rId6" cstate="print"/>
          <a:srcRect/>
          <a:stretch>
            <a:fillRect/>
          </a:stretch>
        </p:blipFill>
        <p:spPr bwMode="auto">
          <a:xfrm>
            <a:off x="7596188" y="3313113"/>
            <a:ext cx="1512887" cy="184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9875"/>
            <a:ext cx="9144000" cy="1143000"/>
          </a:xfrm>
        </p:spPr>
        <p:txBody>
          <a:bodyPr rtlCol="0">
            <a:normAutofit/>
          </a:bodyPr>
          <a:lstStyle/>
          <a:p>
            <a:pPr fontAlgn="auto">
              <a:spcAft>
                <a:spcPts val="0"/>
              </a:spcAft>
              <a:defRPr/>
            </a:pPr>
            <a:r>
              <a:rPr lang="en-GB" dirty="0" smtClean="0"/>
              <a:t>Studying a Mixed Species Exhibit</a:t>
            </a:r>
            <a:endParaRPr lang="en-GB" dirty="0"/>
          </a:p>
        </p:txBody>
      </p:sp>
      <p:pic>
        <p:nvPicPr>
          <p:cNvPr id="12291" name="Picture 3"/>
          <p:cNvPicPr>
            <a:picLocks noChangeAspect="1" noChangeArrowheads="1"/>
          </p:cNvPicPr>
          <p:nvPr/>
        </p:nvPicPr>
        <p:blipFill>
          <a:blip r:embed="rId3" cstate="print"/>
          <a:srcRect/>
          <a:stretch>
            <a:fillRect/>
          </a:stretch>
        </p:blipFill>
        <p:spPr bwMode="auto">
          <a:xfrm>
            <a:off x="503238" y="1320800"/>
            <a:ext cx="8137525" cy="492125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a:stretch>
            <a:fillRect/>
          </a:stretch>
        </p:blipFill>
        <p:spPr bwMode="auto">
          <a:xfrm rot="21084382">
            <a:off x="290513" y="4268788"/>
            <a:ext cx="1735137" cy="2397125"/>
          </a:xfrm>
          <a:prstGeom prst="rect">
            <a:avLst/>
          </a:prstGeom>
          <a:noFill/>
          <a:ln w="9525">
            <a:solidFill>
              <a:schemeClr val="bg2">
                <a:lumMod val="90000"/>
              </a:schemeClr>
            </a:solidFill>
            <a:miter lim="800000"/>
            <a:headEnd/>
            <a:tailEnd/>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cstate="print"/>
          <a:srcRect/>
          <a:stretch>
            <a:fillRect/>
          </a:stretch>
        </p:blipFill>
        <p:spPr bwMode="auto">
          <a:xfrm rot="21406209">
            <a:off x="401638" y="4268788"/>
            <a:ext cx="1736725" cy="2397125"/>
          </a:xfrm>
          <a:prstGeom prst="rect">
            <a:avLst/>
          </a:prstGeom>
          <a:noFill/>
          <a:ln w="9525">
            <a:solidFill>
              <a:schemeClr val="bg2">
                <a:lumMod val="90000"/>
              </a:schemeClr>
            </a:solidFill>
            <a:miter lim="800000"/>
            <a:headEnd/>
            <a:tailEnd/>
          </a:ln>
          <a:effectLst>
            <a:outerShdw blurRad="50800" dist="38100" dir="2700000" algn="tl" rotWithShape="0">
              <a:prstClr val="black">
                <a:alpha val="40000"/>
              </a:prstClr>
            </a:outerShdw>
          </a:effectLst>
        </p:spPr>
      </p:pic>
      <p:pic>
        <p:nvPicPr>
          <p:cNvPr id="12294" name="Picture 2" descr="F:\cutoutSQUI_EDB1023b copy.jpg"/>
          <p:cNvPicPr>
            <a:picLocks noChangeAspect="1" noChangeArrowheads="1"/>
          </p:cNvPicPr>
          <p:nvPr/>
        </p:nvPicPr>
        <p:blipFill>
          <a:blip r:embed="rId6" cstate="print"/>
          <a:srcRect/>
          <a:stretch>
            <a:fillRect/>
          </a:stretch>
        </p:blipFill>
        <p:spPr bwMode="auto">
          <a:xfrm>
            <a:off x="7234238" y="4076700"/>
            <a:ext cx="1801812" cy="270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6168</TotalTime>
  <Words>5708</Words>
  <Application>Microsoft Office PowerPoint</Application>
  <PresentationFormat>On-screen Show (4:3)</PresentationFormat>
  <Paragraphs>853</Paragraphs>
  <Slides>43</Slides>
  <Notes>40</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Microsoft Excel Chart</vt:lpstr>
      <vt:lpstr>Measuring Behaviour</vt:lpstr>
      <vt:lpstr>Learning Outcomes</vt:lpstr>
      <vt:lpstr>PowerPoint Presentation</vt:lpstr>
      <vt:lpstr>What is Animal Behaviour?</vt:lpstr>
      <vt:lpstr>What causes animal behaviour?</vt:lpstr>
      <vt:lpstr>PowerPoint Presentation</vt:lpstr>
      <vt:lpstr>Why Study Animal Behaviour?</vt:lpstr>
      <vt:lpstr>How to Study Behaviour</vt:lpstr>
      <vt:lpstr>Studying a Mixed Species Exhibit</vt:lpstr>
      <vt:lpstr>PowerPoint Presentation</vt:lpstr>
      <vt:lpstr>PowerPoint Presentation</vt:lpstr>
      <vt:lpstr>1. Formulate initial questions and make preliminary observations </vt:lpstr>
      <vt:lpstr>PowerPoint Presentation</vt:lpstr>
      <vt:lpstr>Study Site</vt:lpstr>
      <vt:lpstr>Study Site</vt:lpstr>
      <vt:lpstr>Study Subjects</vt:lpstr>
      <vt:lpstr>2. Formulate Hypotheses </vt:lpstr>
      <vt:lpstr>3. Choose behavioural measures and research design (methods) </vt:lpstr>
      <vt:lpstr>3. Choose behavioural measures and research design (methods) </vt:lpstr>
      <vt:lpstr>4. Define each measure Ethogram</vt:lpstr>
      <vt:lpstr>4. Define each measure (Behaviour Categories and Definitions) </vt:lpstr>
      <vt:lpstr>Design Part of an Ethogram</vt:lpstr>
      <vt:lpstr>5. Select the appropriate  recording methods </vt:lpstr>
      <vt:lpstr>What kind of data do you want to record?</vt:lpstr>
      <vt:lpstr>Let’s Try a Focal</vt:lpstr>
      <vt:lpstr>Let’s Try a Scan</vt:lpstr>
      <vt:lpstr>5. Select the appropriate recording methods </vt:lpstr>
      <vt:lpstr>Which recording methods were used in  Living together?</vt:lpstr>
      <vt:lpstr>Latency, frequency &amp; duration</vt:lpstr>
      <vt:lpstr>6. Practice the recording methods </vt:lpstr>
      <vt:lpstr>7. Collect the Data Example Data sheet</vt:lpstr>
      <vt:lpstr>Using your behaviour categories to group data for analysis</vt:lpstr>
      <vt:lpstr>8. Analyse the data </vt:lpstr>
      <vt:lpstr>Enclosure Change Analysis</vt:lpstr>
      <vt:lpstr>7&amp;8. Collect and Analyse the data </vt:lpstr>
      <vt:lpstr>Activity Budget</vt:lpstr>
      <vt:lpstr>9. Draw conclusions</vt:lpstr>
      <vt:lpstr>Conclusions</vt:lpstr>
      <vt:lpstr>Anthropomorphism</vt:lpstr>
      <vt:lpstr>Why would anthropomorphism be bad in an animal behaviour study?</vt:lpstr>
      <vt:lpstr>The Living Together Project Scientist</vt:lpstr>
      <vt:lpstr>Acknowledgements</vt:lpstr>
      <vt:lpstr>PowerPoint Presentation</vt:lpstr>
    </vt:vector>
  </TitlesOfParts>
  <Company>RZSS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Primate Behaviour</dc:title>
  <dc:creator>Education Laptop</dc:creator>
  <cp:lastModifiedBy>manns3</cp:lastModifiedBy>
  <cp:revision>758</cp:revision>
  <dcterms:created xsi:type="dcterms:W3CDTF">2012-07-16T09:23:14Z</dcterms:created>
  <dcterms:modified xsi:type="dcterms:W3CDTF">2016-05-11T08:33:23Z</dcterms:modified>
</cp:coreProperties>
</file>