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321" r:id="rId2"/>
    <p:sldId id="261" r:id="rId3"/>
    <p:sldId id="262" r:id="rId4"/>
    <p:sldId id="264" r:id="rId5"/>
    <p:sldId id="282" r:id="rId6"/>
    <p:sldId id="265" r:id="rId7"/>
    <p:sldId id="292" r:id="rId8"/>
    <p:sldId id="266" r:id="rId9"/>
    <p:sldId id="28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99"/>
    <a:srgbClr val="CC0000"/>
    <a:srgbClr val="0000CC"/>
    <a:srgbClr val="0099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0929"/>
  </p:normalViewPr>
  <p:slideViewPr>
    <p:cSldViewPr>
      <p:cViewPr varScale="1">
        <p:scale>
          <a:sx n="63" d="100"/>
          <a:sy n="63" d="100"/>
        </p:scale>
        <p:origin x="-6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E48AA9-9ACB-4321-AC50-3CF50ECF92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34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384D3-4612-4868-872C-5DABABC6E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F4ABC-8081-49CF-9D44-8093D10B3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05D9C-CD1A-47CA-B400-B4C83F3B8B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5626F-D3DC-4943-8CA9-64C85E8A8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207E-0837-42D3-81AC-33D42B842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9E4F8-01E9-4F47-A417-D213FBEBEF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98E2F-0E3E-4A21-ADF4-DFFA3767E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800CE-D923-48E3-A9BA-D1F9946F50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DA7A5-3AEE-4B28-BB24-7DBA36B90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AAE0B-6039-415F-A427-DA0424597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9B635-DBD3-4B7B-9D5A-320D8FB3CA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A368BF-4C3F-48E7-AFC3-4F3087D973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Image:TLC-Essential-Oils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" y="4294674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THIN LAYER CHROMATOGRAPHY</a:t>
            </a:r>
          </a:p>
          <a:p>
            <a:pPr algn="ctr"/>
            <a:r>
              <a:rPr lang="en-US" sz="5400" b="1" i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(TLC)</a:t>
            </a:r>
            <a:endParaRPr lang="en-GB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1000" y="838200"/>
            <a:ext cx="83058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Arial" charset="0"/>
              </a:rPr>
              <a:t>Thin layer chromatography (TLC) is an important technique for</a:t>
            </a:r>
            <a:r>
              <a:rPr lang="en-US" b="1" i="1" u="sng" dirty="0">
                <a:latin typeface="Arial" charset="0"/>
              </a:rPr>
              <a:t> identification</a:t>
            </a:r>
            <a:r>
              <a:rPr lang="en-US" b="1" dirty="0">
                <a:latin typeface="Arial" charset="0"/>
              </a:rPr>
              <a:t> and </a:t>
            </a:r>
            <a:r>
              <a:rPr lang="en-US" b="1" i="1" u="sng" dirty="0">
                <a:latin typeface="Arial" charset="0"/>
              </a:rPr>
              <a:t>separation</a:t>
            </a:r>
            <a:r>
              <a:rPr lang="en-US" b="1" dirty="0">
                <a:latin typeface="Arial" charset="0"/>
              </a:rPr>
              <a:t> of mixtures of organic compounds.  It is useful in:</a:t>
            </a:r>
          </a:p>
          <a:p>
            <a:pPr>
              <a:spcBef>
                <a:spcPct val="50000"/>
              </a:spcBef>
            </a:pPr>
            <a:endParaRPr lang="en-US" sz="1200" b="1" dirty="0">
              <a:latin typeface="Arial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b="1" dirty="0">
                <a:latin typeface="Arial" charset="0"/>
              </a:rPr>
              <a:t>Identification of components of a mixture (using appropriate standards)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b="1" dirty="0">
                <a:latin typeface="Arial" charset="0"/>
              </a:rPr>
              <a:t>following the course of a reaction,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b="1" dirty="0">
                <a:latin typeface="Arial" charset="0"/>
              </a:rPr>
              <a:t>analyzing fractions collected during purification,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b="1" dirty="0">
                <a:latin typeface="Arial" charset="0"/>
              </a:rPr>
              <a:t>analyzing the purity of a compound.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Arial" charset="0"/>
              </a:rPr>
              <a:t>In TLC, components of the mixture are partitioned between an adsorbent (the </a:t>
            </a:r>
            <a:r>
              <a:rPr lang="en-US" b="1" i="1" u="sng" dirty="0">
                <a:solidFill>
                  <a:srgbClr val="0000CC"/>
                </a:solidFill>
                <a:latin typeface="Arial" charset="0"/>
              </a:rPr>
              <a:t>stationary phase</a:t>
            </a:r>
            <a:r>
              <a:rPr lang="en-US" b="1" dirty="0">
                <a:latin typeface="Arial" charset="0"/>
              </a:rPr>
              <a:t>, usually silica gel, SiO</a:t>
            </a:r>
            <a:r>
              <a:rPr lang="en-US" b="1" baseline="-25000" dirty="0">
                <a:latin typeface="Arial" charset="0"/>
              </a:rPr>
              <a:t>2</a:t>
            </a:r>
            <a:r>
              <a:rPr lang="en-US" b="1" dirty="0">
                <a:latin typeface="Arial" charset="0"/>
              </a:rPr>
              <a:t>) and a solvent ( the </a:t>
            </a:r>
            <a:r>
              <a:rPr lang="en-US" b="1" i="1" u="sng" dirty="0">
                <a:solidFill>
                  <a:srgbClr val="CC0000"/>
                </a:solidFill>
                <a:latin typeface="Arial" charset="0"/>
              </a:rPr>
              <a:t>mobile phase</a:t>
            </a:r>
            <a:r>
              <a:rPr lang="en-US" b="1" dirty="0">
                <a:latin typeface="Arial" charset="0"/>
              </a:rPr>
              <a:t>) which flows through the adsorbent.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31925" y="217488"/>
            <a:ext cx="6032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99"/>
                </a:solidFill>
                <a:latin typeface="Arial" charset="0"/>
              </a:rPr>
              <a:t>THIN LAYER CHROMATOGRAPHY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371600" y="685800"/>
            <a:ext cx="6096000" cy="0"/>
          </a:xfrm>
          <a:prstGeom prst="line">
            <a:avLst/>
          </a:prstGeom>
          <a:noFill/>
          <a:ln w="38100" cmpd="dbl">
            <a:solidFill>
              <a:srgbClr val="0099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38200" y="3048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b="1" i="1">
                <a:solidFill>
                  <a:srgbClr val="000099"/>
                </a:solidFill>
                <a:latin typeface="Arial" charset="0"/>
              </a:rPr>
              <a:t>THIN LAYER CHROMATOGRAPHY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17525" y="1412875"/>
            <a:ext cx="374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219200"/>
            <a:ext cx="7086600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In TLC, a plastic, glass or aluminum sheet is coated with a thin layer of silica gel.</a:t>
            </a:r>
            <a:r>
              <a:rPr lang="en-US" b="1">
                <a:latin typeface="Arial" charset="0"/>
              </a:rPr>
              <a:t> </a:t>
            </a:r>
          </a:p>
          <a:p>
            <a:pPr lvl="1">
              <a:spcBef>
                <a:spcPct val="20000"/>
              </a:spcBef>
            </a:pPr>
            <a:endParaRPr lang="en-US" sz="1200" b="1">
              <a:latin typeface="Arial" charset="0"/>
            </a:endParaRPr>
          </a:p>
          <a:p>
            <a:pPr lvl="1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A </a:t>
            </a:r>
            <a:r>
              <a:rPr lang="en-US" sz="2000" b="1" u="sng">
                <a:latin typeface="Arial" charset="0"/>
              </a:rPr>
              <a:t>very small amount</a:t>
            </a:r>
            <a:r>
              <a:rPr lang="en-US" sz="2000" b="1">
                <a:latin typeface="Arial" charset="0"/>
              </a:rPr>
              <a:t> of a solution of the substance to be analyzed is applied in a </a:t>
            </a:r>
            <a:r>
              <a:rPr lang="en-US" sz="2000" b="1" u="sng">
                <a:latin typeface="Arial" charset="0"/>
              </a:rPr>
              <a:t>small spot</a:t>
            </a:r>
            <a:r>
              <a:rPr lang="en-US" sz="2000" b="1">
                <a:latin typeface="Arial" charset="0"/>
              </a:rPr>
              <a:t> with a capillary tube, ~1cm from the bottom of the </a:t>
            </a:r>
          </a:p>
          <a:p>
            <a:pPr lvl="1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TLC plate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3810000"/>
            <a:ext cx="56388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The TLC is </a:t>
            </a:r>
            <a:r>
              <a:rPr lang="en-US" sz="2000" b="1" i="1" u="sng">
                <a:latin typeface="Arial" charset="0"/>
              </a:rPr>
              <a:t>developed</a:t>
            </a:r>
            <a:r>
              <a:rPr lang="en-US" sz="2000" b="1">
                <a:latin typeface="Arial" charset="0"/>
              </a:rPr>
              <a:t> in a chamber which contains the developing solvent (the mobile phase).</a:t>
            </a:r>
            <a:r>
              <a:rPr lang="en-US" b="1">
                <a:latin typeface="Arial" charset="0"/>
              </a:rPr>
              <a:t>  </a:t>
            </a:r>
            <a:r>
              <a:rPr lang="en-US" sz="2000" b="1">
                <a:latin typeface="Arial" charset="0"/>
              </a:rPr>
              <a:t>A truncated filter paper placed in the chamber serves to saturate the chamber with mobile phase.</a:t>
            </a:r>
          </a:p>
          <a:p>
            <a:pPr lvl="1">
              <a:spcBef>
                <a:spcPct val="20000"/>
              </a:spcBef>
            </a:pPr>
            <a:endParaRPr lang="en-US" b="1">
              <a:latin typeface="Arial" charset="0"/>
            </a:endParaRP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7315200" y="304800"/>
          <a:ext cx="1430338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CS ChemDraw Drawing" r:id="rId3" imgW="1592280" imgH="2971800" progId="">
                  <p:embed/>
                </p:oleObj>
              </mc:Choice>
              <mc:Fallback>
                <p:oleObj name="CS ChemDraw Drawing" r:id="rId3" imgW="1592280" imgH="29718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04800"/>
                        <a:ext cx="1430338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6337300" y="2971800"/>
          <a:ext cx="27305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CS ChemDraw Drawing" r:id="rId5" imgW="3423600" imgH="4012920" progId="">
                  <p:embed/>
                </p:oleObj>
              </mc:Choice>
              <mc:Fallback>
                <p:oleObj name="CS ChemDraw Drawing" r:id="rId5" imgW="3423600" imgH="401292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00" y="2971800"/>
                        <a:ext cx="27305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914400" y="838200"/>
            <a:ext cx="6096000" cy="0"/>
          </a:xfrm>
          <a:prstGeom prst="line">
            <a:avLst/>
          </a:prstGeom>
          <a:noFill/>
          <a:ln w="38100" cmpd="dbl">
            <a:solidFill>
              <a:srgbClr val="0099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914400"/>
            <a:ext cx="5943600" cy="533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Once the solvent is within ~1-2 cm of the top of the TLC sheet, the TLC is removed from the developing chamber and the farthest extent of the solvent (the </a:t>
            </a:r>
            <a:r>
              <a:rPr lang="en-US" sz="2000" b="1" i="1" u="sng">
                <a:latin typeface="Arial" charset="0"/>
              </a:rPr>
              <a:t>solvent front</a:t>
            </a:r>
            <a:r>
              <a:rPr lang="en-US" sz="2000" b="1">
                <a:latin typeface="Arial" charset="0"/>
              </a:rPr>
              <a:t>) is marked with a pencil.  </a:t>
            </a:r>
          </a:p>
          <a:p>
            <a:endParaRPr lang="en-US" sz="800" b="1">
              <a:latin typeface="Arial" charset="0"/>
            </a:endParaRPr>
          </a:p>
          <a:p>
            <a:r>
              <a:rPr lang="en-US" sz="2000" b="1">
                <a:latin typeface="Arial" charset="0"/>
              </a:rPr>
              <a:t>The solvent is allowed to evaporate from the TLC sheet in the hood. </a:t>
            </a:r>
          </a:p>
          <a:p>
            <a:endParaRPr lang="en-US" sz="800" b="1">
              <a:latin typeface="Arial" charset="0"/>
            </a:endParaRPr>
          </a:p>
          <a:p>
            <a:r>
              <a:rPr lang="en-US" sz="2000" b="1">
                <a:latin typeface="Arial" charset="0"/>
              </a:rPr>
              <a:t>The spots are visualized using a UV lamp. </a:t>
            </a:r>
          </a:p>
          <a:p>
            <a:endParaRPr lang="en-US" sz="2000" b="1">
              <a:latin typeface="Arial" charset="0"/>
            </a:endParaRPr>
          </a:p>
          <a:p>
            <a:r>
              <a:rPr lang="en-US" sz="1800" b="1">
                <a:solidFill>
                  <a:srgbClr val="000099"/>
                </a:solidFill>
                <a:latin typeface="Arial" charset="0"/>
              </a:rPr>
              <a:t>A fluorescent compound, usually Manganese-activated Zinc Silicate, is added to the adsorbent that allows the visualization of spots under a blacklight 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(</a:t>
            </a:r>
            <a:r>
              <a:rPr lang="en-US" sz="1800" b="1">
                <a:solidFill>
                  <a:srgbClr val="000099"/>
                </a:solidFill>
                <a:latin typeface="Arial" charset="0"/>
              </a:rPr>
              <a:t>UV254). The adsorbent layer will fluoresce light green by itself, but spots of analyte quench this fluorescence and appear as a dark spot.</a:t>
            </a:r>
            <a:r>
              <a:rPr lang="en-US" sz="1800" b="1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endParaRPr lang="en-US" sz="1800" b="1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endParaRPr lang="en-US" sz="1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09800" y="228600"/>
            <a:ext cx="519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0099"/>
                </a:solidFill>
                <a:latin typeface="Arial" charset="0"/>
              </a:rPr>
              <a:t>THIN LAYER CHROMATOGRAPHY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286000" y="685800"/>
            <a:ext cx="5105400" cy="0"/>
          </a:xfrm>
          <a:prstGeom prst="line">
            <a:avLst/>
          </a:prstGeom>
          <a:noFill/>
          <a:ln w="57150" cmpd="thinThick">
            <a:solidFill>
              <a:srgbClr val="0099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12294" name="Picture 6" descr="uv3co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9000" y="838200"/>
            <a:ext cx="3175000" cy="4800600"/>
          </a:xfrm>
          <a:prstGeom prst="rect">
            <a:avLst/>
          </a:prstGeom>
          <a:noFill/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199063" y="5715000"/>
            <a:ext cx="394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Arial" charset="0"/>
              </a:rPr>
              <a:t>http://orgchem.colorado.edu/hndbksupport/TLC/TLCprocedure.html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066800" y="228600"/>
            <a:ext cx="732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>
                <a:solidFill>
                  <a:srgbClr val="000099"/>
                </a:solidFill>
                <a:latin typeface="Arial" charset="0"/>
              </a:rPr>
              <a:t>THIN LAYER CHROMATOGRAPHY - Visualization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505200" y="685800"/>
            <a:ext cx="5638800" cy="51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/>
            <a:r>
              <a:rPr lang="en-US" sz="600" dirty="0">
                <a:latin typeface="Arial" charset="0"/>
              </a:rPr>
              <a:t> </a:t>
            </a:r>
            <a:r>
              <a:rPr lang="en-US" sz="1800" dirty="0">
                <a:latin typeface="Arial" charset="0"/>
              </a:rPr>
              <a:t> </a:t>
            </a:r>
          </a:p>
          <a:p>
            <a:pPr marL="457200" indent="-457200" eaLnBrk="0" hangingPunct="0"/>
            <a:r>
              <a:rPr lang="en-US" sz="2000" b="1" dirty="0">
                <a:latin typeface="Arial" charset="0"/>
              </a:rPr>
              <a:t>As the chemicals being separated may be colorless, several methods exist to visualize the spots:</a:t>
            </a:r>
          </a:p>
          <a:p>
            <a:pPr marL="457200" indent="-457200" eaLnBrk="0" hangingPunct="0"/>
            <a:endParaRPr lang="en-US" sz="1800" b="1" dirty="0">
              <a:latin typeface="Arial" charset="0"/>
            </a:endParaRPr>
          </a:p>
          <a:p>
            <a:pPr marL="457200" indent="-457200" eaLnBrk="0" hangingPunct="0">
              <a:buFontTx/>
              <a:buChar char="•"/>
            </a:pPr>
            <a:r>
              <a:rPr lang="en-US" sz="1800" b="1" dirty="0">
                <a:latin typeface="Arial" charset="0"/>
              </a:rPr>
              <a:t>Visualization of spots under a UV</a:t>
            </a:r>
            <a:r>
              <a:rPr lang="en-US" sz="1800" b="1" baseline="-30000" dirty="0">
                <a:latin typeface="Arial" charset="0"/>
              </a:rPr>
              <a:t>254 </a:t>
            </a:r>
            <a:r>
              <a:rPr lang="en-US" sz="1800" b="1" dirty="0">
                <a:latin typeface="Arial" charset="0"/>
              </a:rPr>
              <a:t>lamp. The adsorbent layer will thus fluoresce light green by itself, but spots of </a:t>
            </a:r>
            <a:r>
              <a:rPr lang="en-US" sz="1800" b="1" dirty="0" err="1">
                <a:latin typeface="Arial" charset="0"/>
              </a:rPr>
              <a:t>analyte</a:t>
            </a:r>
            <a:r>
              <a:rPr lang="en-US" sz="1800" b="1" dirty="0">
                <a:latin typeface="Arial" charset="0"/>
              </a:rPr>
              <a:t> quench this fluorescence. </a:t>
            </a:r>
          </a:p>
          <a:p>
            <a:pPr marL="457200" indent="-457200" eaLnBrk="0" hangingPunct="0">
              <a:buFontTx/>
              <a:buChar char="•"/>
            </a:pPr>
            <a:endParaRPr lang="en-US" sz="1800" b="1" dirty="0">
              <a:latin typeface="Arial" charset="0"/>
            </a:endParaRPr>
          </a:p>
          <a:p>
            <a:pPr marL="457200" indent="-457200" eaLnBrk="0" hangingPunct="0">
              <a:buFontTx/>
              <a:buChar char="•"/>
            </a:pPr>
            <a:r>
              <a:rPr lang="en-US" sz="1800" b="1" dirty="0">
                <a:latin typeface="Arial" charset="0"/>
              </a:rPr>
              <a:t>Iodine vapors are a general unspecific color.</a:t>
            </a:r>
          </a:p>
          <a:p>
            <a:pPr marL="457200" indent="-457200" eaLnBrk="0" hangingPunct="0">
              <a:buFontTx/>
              <a:buChar char="•"/>
            </a:pPr>
            <a:endParaRPr lang="en-US" sz="1800" b="1" dirty="0">
              <a:latin typeface="Arial" charset="0"/>
            </a:endParaRPr>
          </a:p>
          <a:p>
            <a:pPr marL="457200" indent="-457200" eaLnBrk="0" hangingPunct="0">
              <a:buFontTx/>
              <a:buChar char="•"/>
            </a:pPr>
            <a:r>
              <a:rPr lang="en-US" sz="1800" b="1" dirty="0">
                <a:latin typeface="Arial" charset="0"/>
              </a:rPr>
              <a:t>Specific color reagents exist into which the TLC plate is dipped or which are sprayed onto the plate.</a:t>
            </a:r>
          </a:p>
          <a:p>
            <a:pPr marL="457200" indent="-457200" eaLnBrk="0" hangingPunct="0">
              <a:buFontTx/>
              <a:buChar char="•"/>
            </a:pPr>
            <a:endParaRPr lang="en-US" sz="1800" b="1" dirty="0">
              <a:latin typeface="Arial" charset="0"/>
            </a:endParaRPr>
          </a:p>
          <a:p>
            <a:pPr marL="457200" indent="-457200" eaLnBrk="0" hangingPunct="0">
              <a:buFontTx/>
              <a:buChar char="•"/>
            </a:pPr>
            <a:r>
              <a:rPr lang="en-US" sz="1800" b="1" dirty="0">
                <a:latin typeface="Arial" charset="0"/>
              </a:rPr>
              <a:t>Once visible, the </a:t>
            </a:r>
            <a:r>
              <a:rPr lang="en-US" sz="1800" b="1" i="1" dirty="0" err="1">
                <a:latin typeface="Arial" charset="0"/>
              </a:rPr>
              <a:t>R</a:t>
            </a:r>
            <a:r>
              <a:rPr lang="en-US" sz="1800" b="1" i="1" baseline="-30000" dirty="0" err="1">
                <a:latin typeface="Arial" charset="0"/>
              </a:rPr>
              <a:t>f</a:t>
            </a:r>
            <a:r>
              <a:rPr lang="en-US" sz="1800" b="1" dirty="0">
                <a:latin typeface="Arial" charset="0"/>
              </a:rPr>
              <a:t> value of each spot can be determined</a:t>
            </a:r>
          </a:p>
        </p:txBody>
      </p:sp>
      <p:pic>
        <p:nvPicPr>
          <p:cNvPr id="30726" name="Picture 6" descr="Chromatogram of 10 essential oils coloured with vanillin reagent.">
            <a:hlinkClick r:id="rId2" tooltip="Chromatogram of 10 essential oils coloured with vanillin reagent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3314700" cy="3505200"/>
          </a:xfrm>
          <a:prstGeom prst="rect">
            <a:avLst/>
          </a:prstGeom>
          <a:noFill/>
        </p:spPr>
      </p:pic>
      <p:sp>
        <p:nvSpPr>
          <p:cNvPr id="30727" name="Line 7"/>
          <p:cNvSpPr>
            <a:spLocks noChangeShapeType="1"/>
          </p:cNvSpPr>
          <p:nvPr/>
        </p:nvSpPr>
        <p:spPr bwMode="auto">
          <a:xfrm flipV="1">
            <a:off x="990600" y="666750"/>
            <a:ext cx="7543800" cy="33338"/>
          </a:xfrm>
          <a:prstGeom prst="line">
            <a:avLst/>
          </a:prstGeom>
          <a:noFill/>
          <a:ln w="38100" cmpd="dbl">
            <a:solidFill>
              <a:srgbClr val="0099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0" y="4876800"/>
            <a:ext cx="3324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Chromatogram of 10 essential oils,</a:t>
            </a:r>
          </a:p>
          <a:p>
            <a:pPr eaLnBrk="0" hangingPunct="0"/>
            <a:r>
              <a:rPr lang="en-US" sz="1600">
                <a:latin typeface="Arial" charset="0"/>
              </a:rPr>
              <a:t>Stained with vanillin reagent.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981200" y="15240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i="1" dirty="0">
                <a:solidFill>
                  <a:srgbClr val="000099"/>
                </a:solidFill>
                <a:latin typeface="Arial" charset="0"/>
              </a:rPr>
              <a:t>THIN LAYER CHROMATOGRAPHY</a:t>
            </a:r>
          </a:p>
          <a:p>
            <a:pPr algn="ctr"/>
            <a:r>
              <a:rPr lang="en-US" sz="2000" b="1" i="1" dirty="0">
                <a:solidFill>
                  <a:srgbClr val="000099"/>
                </a:solidFill>
                <a:latin typeface="Arial" charset="0"/>
              </a:rPr>
              <a:t>Calculation of </a:t>
            </a:r>
            <a:r>
              <a:rPr lang="en-US" sz="2000" b="1" i="1" dirty="0" err="1">
                <a:solidFill>
                  <a:srgbClr val="000099"/>
                </a:solidFill>
                <a:latin typeface="Arial" charset="0"/>
              </a:rPr>
              <a:t>Rf’s</a:t>
            </a:r>
            <a:endParaRPr lang="en-US" sz="2000" b="1" i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5334000"/>
            <a:ext cx="891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lang="en-US" sz="2000" b="1" dirty="0">
                <a:latin typeface="Arial" charset="0"/>
              </a:rPr>
              <a:t>The </a:t>
            </a:r>
            <a:r>
              <a:rPr lang="en-US" sz="2000" b="1" dirty="0" err="1">
                <a:latin typeface="Arial" charset="0"/>
              </a:rPr>
              <a:t>R</a:t>
            </a:r>
            <a:r>
              <a:rPr lang="en-US" sz="2000" b="1" baseline="-25000" dirty="0" err="1">
                <a:latin typeface="Arial" charset="0"/>
              </a:rPr>
              <a:t>f</a:t>
            </a:r>
            <a:r>
              <a:rPr lang="en-US" sz="2000" b="1" dirty="0">
                <a:latin typeface="Arial" charset="0"/>
              </a:rPr>
              <a:t> is defined as the distance the </a:t>
            </a:r>
            <a:r>
              <a:rPr lang="en-US" sz="2000" b="1" u="sng" dirty="0">
                <a:latin typeface="Arial" charset="0"/>
              </a:rPr>
              <a:t>center</a:t>
            </a:r>
            <a:r>
              <a:rPr lang="en-US" sz="2000" b="1" dirty="0">
                <a:latin typeface="Arial" charset="0"/>
              </a:rPr>
              <a:t> of the spot moved divided by the distance the solvent front moved (both measured from the origin)</a:t>
            </a:r>
          </a:p>
          <a:p>
            <a:pPr>
              <a:buFontTx/>
              <a:buChar char="•"/>
            </a:pPr>
            <a:endParaRPr lang="en-US" sz="2000" b="1" dirty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133600" y="533400"/>
            <a:ext cx="5181600" cy="0"/>
          </a:xfrm>
          <a:prstGeom prst="line">
            <a:avLst/>
          </a:prstGeom>
          <a:noFill/>
          <a:ln w="57150" cmpd="thinThick">
            <a:solidFill>
              <a:srgbClr val="0099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056685"/>
              </p:ext>
            </p:extLst>
          </p:nvPr>
        </p:nvGraphicFramePr>
        <p:xfrm>
          <a:off x="838200" y="863600"/>
          <a:ext cx="7848600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CS ChemDraw Drawing" r:id="rId3" imgW="7259040" imgH="4063680" progId="">
                  <p:embed/>
                </p:oleObj>
              </mc:Choice>
              <mc:Fallback>
                <p:oleObj name="CS ChemDraw Drawing" r:id="rId3" imgW="7259040" imgH="40636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63600"/>
                        <a:ext cx="7848600" cy="439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162800" y="834326"/>
            <a:ext cx="1981101" cy="22479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15200" y="3082226"/>
            <a:ext cx="1798221" cy="22479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981200" y="15240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000099"/>
                </a:solidFill>
                <a:latin typeface="Arial" charset="0"/>
              </a:rPr>
              <a:t>THIN LAYER CHROMATOGRAPHY</a:t>
            </a:r>
          </a:p>
          <a:p>
            <a:pPr algn="ctr"/>
            <a:r>
              <a:rPr lang="en-US" sz="2000" b="1" i="1">
                <a:solidFill>
                  <a:srgbClr val="000099"/>
                </a:solidFill>
                <a:latin typeface="Arial" charset="0"/>
              </a:rPr>
              <a:t>Calculation of Rf’s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0" y="5791200"/>
            <a:ext cx="891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lang="en-US" sz="2000" b="1">
                <a:latin typeface="Arial" charset="0"/>
              </a:rPr>
              <a:t>The R</a:t>
            </a:r>
            <a:r>
              <a:rPr lang="en-US" sz="2000" b="1" baseline="-25000">
                <a:latin typeface="Arial" charset="0"/>
              </a:rPr>
              <a:t>f</a:t>
            </a:r>
            <a:r>
              <a:rPr lang="en-US" sz="2000" b="1">
                <a:latin typeface="Arial" charset="0"/>
              </a:rPr>
              <a:t> is defined as the distance the </a:t>
            </a:r>
            <a:r>
              <a:rPr lang="en-US" sz="2000" b="1" u="sng">
                <a:latin typeface="Arial" charset="0"/>
              </a:rPr>
              <a:t>center</a:t>
            </a:r>
            <a:r>
              <a:rPr lang="en-US" sz="2000" b="1">
                <a:latin typeface="Arial" charset="0"/>
              </a:rPr>
              <a:t> of the spot moved divided by the distance the solvent front moved (both measured from the origin)</a:t>
            </a:r>
          </a:p>
          <a:p>
            <a:pPr>
              <a:buFontTx/>
              <a:buChar char="•"/>
            </a:pPr>
            <a:endParaRPr lang="en-US" sz="2000" b="1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133600" y="533400"/>
            <a:ext cx="5181600" cy="0"/>
          </a:xfrm>
          <a:prstGeom prst="line">
            <a:avLst/>
          </a:prstGeom>
          <a:noFill/>
          <a:ln w="57150" cmpd="thinThick">
            <a:solidFill>
              <a:srgbClr val="0099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381000" y="979488"/>
          <a:ext cx="8458200" cy="473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CS ChemDraw Drawing" r:id="rId3" imgW="7259040" imgH="4063680" progId="">
                  <p:embed/>
                </p:oleObj>
              </mc:Choice>
              <mc:Fallback>
                <p:oleObj name="CS ChemDraw Drawing" r:id="rId3" imgW="7259040" imgH="40636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79488"/>
                        <a:ext cx="8458200" cy="473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85800" y="1143000"/>
            <a:ext cx="80772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lang="en-US" b="1">
                <a:latin typeface="Arial" charset="0"/>
              </a:rPr>
              <a:t>R</a:t>
            </a:r>
            <a:r>
              <a:rPr lang="en-US" b="1" baseline="-25000">
                <a:latin typeface="Arial" charset="0"/>
              </a:rPr>
              <a:t>f </a:t>
            </a:r>
            <a:r>
              <a:rPr lang="en-US" b="1">
                <a:latin typeface="Arial" charset="0"/>
              </a:rPr>
              <a:t>values can be used to aid in the identification of a substance by comparison to </a:t>
            </a:r>
            <a:r>
              <a:rPr lang="en-US" b="1" u="sng">
                <a:latin typeface="Arial" charset="0"/>
              </a:rPr>
              <a:t>standards</a:t>
            </a:r>
            <a:r>
              <a:rPr lang="en-US" b="1">
                <a:latin typeface="Arial" charset="0"/>
              </a:rPr>
              <a:t>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lang="en-US" b="1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lang="en-US" b="1">
                <a:latin typeface="Arial" charset="0"/>
              </a:rPr>
              <a:t>The R</a:t>
            </a:r>
            <a:r>
              <a:rPr lang="en-US" b="1" baseline="-25000">
                <a:latin typeface="Arial" charset="0"/>
              </a:rPr>
              <a:t>f </a:t>
            </a:r>
            <a:r>
              <a:rPr lang="en-US" b="1">
                <a:latin typeface="Arial" charset="0"/>
              </a:rPr>
              <a:t>value is not a physical constant, and comparison should be made </a:t>
            </a:r>
            <a:r>
              <a:rPr lang="en-US" b="1" u="sng">
                <a:latin typeface="Arial" charset="0"/>
              </a:rPr>
              <a:t>only</a:t>
            </a:r>
            <a:r>
              <a:rPr lang="en-US" b="1">
                <a:latin typeface="Arial" charset="0"/>
              </a:rPr>
              <a:t> between spots on the same sheet, run at the same time.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lang="en-US" b="1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lang="en-US" b="1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lang="en-US" b="1">
                <a:latin typeface="Arial" charset="0"/>
              </a:rPr>
              <a:t>Two substances that have the same  R</a:t>
            </a:r>
            <a:r>
              <a:rPr lang="en-US" b="1" baseline="-25000">
                <a:latin typeface="Arial" charset="0"/>
              </a:rPr>
              <a:t>f</a:t>
            </a:r>
            <a:r>
              <a:rPr lang="en-US" b="1">
                <a:latin typeface="Arial" charset="0"/>
              </a:rPr>
              <a:t> value </a:t>
            </a:r>
            <a:r>
              <a:rPr lang="en-US" b="1" u="sng">
                <a:latin typeface="Arial" charset="0"/>
              </a:rPr>
              <a:t>may be identical</a:t>
            </a:r>
            <a:r>
              <a:rPr lang="en-US" b="1">
                <a:latin typeface="Arial" charset="0"/>
              </a:rPr>
              <a:t>; those with different R</a:t>
            </a:r>
            <a:r>
              <a:rPr lang="en-US" b="1" baseline="-25000">
                <a:latin typeface="Arial" charset="0"/>
              </a:rPr>
              <a:t>f</a:t>
            </a:r>
            <a:r>
              <a:rPr lang="en-US" b="1">
                <a:latin typeface="Arial" charset="0"/>
              </a:rPr>
              <a:t> values are </a:t>
            </a:r>
            <a:r>
              <a:rPr lang="en-US" b="1" u="sng">
                <a:latin typeface="Arial" charset="0"/>
              </a:rPr>
              <a:t>not identical</a:t>
            </a:r>
            <a:r>
              <a:rPr lang="en-US" b="1">
                <a:latin typeface="Arial" charset="0"/>
              </a:rPr>
              <a:t>.</a:t>
            </a:r>
          </a:p>
          <a:p>
            <a:endParaRPr lang="en-US" b="1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827213" y="457200"/>
            <a:ext cx="5183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0099"/>
                </a:solidFill>
                <a:latin typeface="Arial" charset="0"/>
              </a:rPr>
              <a:t>THIN LAYER CHROMATOGRAPHY – R</a:t>
            </a:r>
            <a:r>
              <a:rPr lang="en-US" sz="2000" b="1" i="1" baseline="-25000">
                <a:solidFill>
                  <a:srgbClr val="000099"/>
                </a:solidFill>
                <a:latin typeface="Arial" charset="0"/>
              </a:rPr>
              <a:t>f</a:t>
            </a:r>
            <a:r>
              <a:rPr lang="en-US" sz="2000" b="1" i="1">
                <a:solidFill>
                  <a:srgbClr val="000099"/>
                </a:solidFill>
                <a:latin typeface="Arial" charset="0"/>
              </a:rPr>
              <a:t>’s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752600" y="914400"/>
            <a:ext cx="5410200" cy="0"/>
          </a:xfrm>
          <a:prstGeom prst="line">
            <a:avLst/>
          </a:prstGeom>
          <a:noFill/>
          <a:ln w="57150" cmpd="thinThick">
            <a:solidFill>
              <a:srgbClr val="0099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0" y="315913"/>
            <a:ext cx="5715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n-US" b="1" i="1">
                <a:solidFill>
                  <a:srgbClr val="000099"/>
                </a:solidFill>
                <a:latin typeface="Arial" charset="0"/>
              </a:rPr>
              <a:t>Resolution</a:t>
            </a:r>
          </a:p>
          <a:p>
            <a:pPr marL="457200" indent="-457200"/>
            <a:endParaRPr lang="en-US" sz="2000">
              <a:latin typeface="Arial" charset="0"/>
            </a:endParaRPr>
          </a:p>
          <a:p>
            <a:pPr marL="457200" indent="-457200"/>
            <a:r>
              <a:rPr lang="en-US" sz="2000">
                <a:latin typeface="Arial" charset="0"/>
              </a:rPr>
              <a:t>The separation between two analytes on a chromatogram can be expressed as the resolution, </a:t>
            </a:r>
            <a:r>
              <a:rPr lang="en-US" sz="2000">
                <a:solidFill>
                  <a:srgbClr val="CC0000"/>
                </a:solidFill>
                <a:latin typeface="Arial" charset="0"/>
              </a:rPr>
              <a:t>Rs </a:t>
            </a:r>
            <a:r>
              <a:rPr lang="en-US" sz="2000">
                <a:latin typeface="Arial" charset="0"/>
              </a:rPr>
              <a:t>and can be determined using the following equation:</a:t>
            </a:r>
          </a:p>
          <a:p>
            <a:pPr marL="457200" indent="-457200"/>
            <a:endParaRPr lang="en-US" sz="2000">
              <a:latin typeface="Arial" charset="0"/>
            </a:endParaRPr>
          </a:p>
          <a:p>
            <a:pPr marL="457200" indent="-457200"/>
            <a:r>
              <a:rPr lang="en-US" sz="2000">
                <a:solidFill>
                  <a:srgbClr val="CC0000"/>
                </a:solidFill>
                <a:latin typeface="Arial" charset="0"/>
              </a:rPr>
              <a:t>      Rs = </a:t>
            </a:r>
            <a:r>
              <a:rPr lang="en-US" sz="2000" u="sng">
                <a:solidFill>
                  <a:srgbClr val="CC0000"/>
                </a:solidFill>
                <a:latin typeface="Arial" charset="0"/>
              </a:rPr>
              <a:t>(distance between center of spots</a:t>
            </a:r>
            <a:r>
              <a:rPr lang="en-US" sz="2000">
                <a:solidFill>
                  <a:srgbClr val="CC0000"/>
                </a:solidFill>
                <a:latin typeface="Arial" charset="0"/>
              </a:rPr>
              <a:t>)               	  (average diameter of spots)</a:t>
            </a:r>
          </a:p>
          <a:p>
            <a:pPr marL="457200" indent="-457200"/>
            <a:endParaRPr lang="en-US" sz="2000">
              <a:solidFill>
                <a:srgbClr val="CC0000"/>
              </a:solidFill>
              <a:latin typeface="Arial" charset="0"/>
            </a:endParaRPr>
          </a:p>
          <a:p>
            <a:pPr marL="457200" indent="-457200"/>
            <a:r>
              <a:rPr lang="en-US" sz="2000">
                <a:latin typeface="Arial" charset="0"/>
              </a:rPr>
              <a:t>In TLC, if the Rs value is greater than 1.0, the analytes are considered to be </a:t>
            </a:r>
            <a:r>
              <a:rPr lang="en-US" sz="2000" u="sng">
                <a:latin typeface="Arial" charset="0"/>
              </a:rPr>
              <a:t>resolved.</a:t>
            </a:r>
            <a:r>
              <a:rPr lang="en-US" sz="2000">
                <a:latin typeface="Arial" charset="0"/>
              </a:rPr>
              <a:t> </a:t>
            </a:r>
            <a:endParaRPr lang="en-US" sz="2000" i="1" u="sng">
              <a:latin typeface="Arial" charset="0"/>
            </a:endParaRPr>
          </a:p>
          <a:p>
            <a:pPr marL="457200" indent="-457200"/>
            <a:endParaRPr lang="en-US" sz="1000" i="1" u="sng">
              <a:latin typeface="Arial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096000" y="1066800"/>
            <a:ext cx="1905000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6477000" y="30480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6477000" y="35052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6096000" y="1600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553200" y="4202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7423150" y="4191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7391400" y="22860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7391400" y="2438400"/>
            <a:ext cx="381000" cy="381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152400" y="762000"/>
            <a:ext cx="5562600" cy="0"/>
          </a:xfrm>
          <a:prstGeom prst="line">
            <a:avLst/>
          </a:prstGeom>
          <a:noFill/>
          <a:ln w="38100" cmpd="dbl">
            <a:solidFill>
              <a:srgbClr val="0099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507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UNC-Wilmington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OIT</dc:creator>
  <cp:lastModifiedBy>manns3</cp:lastModifiedBy>
  <cp:revision>32</cp:revision>
  <dcterms:created xsi:type="dcterms:W3CDTF">2001-12-09T16:48:05Z</dcterms:created>
  <dcterms:modified xsi:type="dcterms:W3CDTF">2016-05-11T08:58:59Z</dcterms:modified>
</cp:coreProperties>
</file>