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0" r:id="rId3"/>
    <p:sldId id="264" r:id="rId4"/>
    <p:sldId id="265" r:id="rId5"/>
    <p:sldId id="257" r:id="rId6"/>
    <p:sldId id="258" r:id="rId7"/>
    <p:sldId id="263" r:id="rId8"/>
    <p:sldId id="256" r:id="rId9"/>
    <p:sldId id="259"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9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Series and Parallel circuits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1" y="2424249"/>
            <a:ext cx="9906000" cy="2310840"/>
          </a:xfrm>
        </p:spPr>
      </p:pic>
    </p:spTree>
    <p:extLst>
      <p:ext uri="{BB962C8B-B14F-4D97-AF65-F5344CB8AC3E}">
        <p14:creationId xmlns:p14="http://schemas.microsoft.com/office/powerpoint/2010/main" val="265309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Resistance</a:t>
            </a:r>
            <a:endParaRPr lang="en-GB" dirty="0"/>
          </a:p>
        </p:txBody>
      </p:sp>
      <p:sp>
        <p:nvSpPr>
          <p:cNvPr id="36" name="TextBox 35"/>
          <p:cNvSpPr txBox="1"/>
          <p:nvPr/>
        </p:nvSpPr>
        <p:spPr>
          <a:xfrm>
            <a:off x="6771687" y="539273"/>
            <a:ext cx="4619985" cy="5078313"/>
          </a:xfrm>
          <a:prstGeom prst="rect">
            <a:avLst/>
          </a:prstGeom>
          <a:noFill/>
        </p:spPr>
        <p:txBody>
          <a:bodyPr wrap="square" rtlCol="0">
            <a:spAutoFit/>
          </a:bodyPr>
          <a:lstStyle/>
          <a:p>
            <a:r>
              <a:rPr lang="en-GB" sz="3600" dirty="0" smtClean="0"/>
              <a:t>Conclusion</a:t>
            </a:r>
          </a:p>
          <a:p>
            <a:endParaRPr lang="en-GB" sz="3600" dirty="0"/>
          </a:p>
          <a:p>
            <a:r>
              <a:rPr lang="en-GB" sz="3600" dirty="0" smtClean="0"/>
              <a:t>A variable resistor consists of a long coiled wire. The wire has a resistance and the greater the length of the wire the greater the resistance.</a:t>
            </a:r>
            <a:endParaRPr lang="en-GB" sz="3600" dirty="0"/>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1413" y="2097088"/>
            <a:ext cx="5405138" cy="3411345"/>
          </a:xfrm>
        </p:spPr>
      </p:pic>
    </p:spTree>
    <p:extLst>
      <p:ext uri="{BB962C8B-B14F-4D97-AF65-F5344CB8AC3E}">
        <p14:creationId xmlns:p14="http://schemas.microsoft.com/office/powerpoint/2010/main" val="162951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008189"/>
          </a:xfrm>
        </p:spPr>
        <p:txBody>
          <a:bodyPr/>
          <a:lstStyle/>
          <a:p>
            <a:r>
              <a:rPr lang="en-GB" dirty="0" smtClean="0"/>
              <a:t>Series and parallel circuits</a:t>
            </a:r>
            <a:endParaRPr lang="en-GB" dirty="0"/>
          </a:p>
        </p:txBody>
      </p:sp>
      <p:sp>
        <p:nvSpPr>
          <p:cNvPr id="3" name="Subtitle 2"/>
          <p:cNvSpPr>
            <a:spLocks noGrp="1"/>
          </p:cNvSpPr>
          <p:nvPr>
            <p:ph type="subTitle" idx="1"/>
          </p:nvPr>
        </p:nvSpPr>
        <p:spPr>
          <a:xfrm>
            <a:off x="1876424" y="2368296"/>
            <a:ext cx="8791575" cy="2889504"/>
          </a:xfrm>
        </p:spPr>
        <p:txBody>
          <a:bodyPr>
            <a:normAutofit/>
          </a:bodyPr>
          <a:lstStyle/>
          <a:p>
            <a:r>
              <a:rPr lang="en-GB" sz="2400" dirty="0" smtClean="0">
                <a:solidFill>
                  <a:schemeClr val="accent2">
                    <a:lumMod val="20000"/>
                    <a:lumOff val="80000"/>
                  </a:schemeClr>
                </a:solidFill>
              </a:rPr>
              <a:t>Learning objectives</a:t>
            </a:r>
          </a:p>
          <a:p>
            <a:pPr marL="457200" indent="-457200">
              <a:buFont typeface="+mj-lt"/>
              <a:buAutoNum type="arabicPeriod"/>
            </a:pPr>
            <a:r>
              <a:rPr lang="en-GB" sz="2400" dirty="0" smtClean="0">
                <a:solidFill>
                  <a:schemeClr val="accent2">
                    <a:lumMod val="20000"/>
                    <a:lumOff val="80000"/>
                  </a:schemeClr>
                </a:solidFill>
              </a:rPr>
              <a:t>Distinguish between series and parallel circuits</a:t>
            </a:r>
          </a:p>
          <a:p>
            <a:pPr marL="457200" indent="-457200">
              <a:buFont typeface="+mj-lt"/>
              <a:buAutoNum type="arabicPeriod"/>
            </a:pPr>
            <a:r>
              <a:rPr lang="en-GB" sz="2400" dirty="0" smtClean="0">
                <a:solidFill>
                  <a:schemeClr val="accent2">
                    <a:lumMod val="20000"/>
                    <a:lumOff val="80000"/>
                  </a:schemeClr>
                </a:solidFill>
              </a:rPr>
              <a:t>State that ammeters are placed in series</a:t>
            </a:r>
          </a:p>
          <a:p>
            <a:pPr marL="457200" indent="-457200">
              <a:buFont typeface="+mj-lt"/>
              <a:buAutoNum type="arabicPeriod"/>
            </a:pPr>
            <a:r>
              <a:rPr lang="en-GB" sz="2400" dirty="0" smtClean="0">
                <a:solidFill>
                  <a:schemeClr val="accent2">
                    <a:lumMod val="20000"/>
                    <a:lumOff val="80000"/>
                  </a:schemeClr>
                </a:solidFill>
              </a:rPr>
              <a:t>Predict the current at different points in a circuit</a:t>
            </a:r>
            <a:endParaRPr lang="en-GB" sz="2400" dirty="0">
              <a:solidFill>
                <a:schemeClr val="accent2">
                  <a:lumMod val="20000"/>
                  <a:lumOff val="80000"/>
                </a:schemeClr>
              </a:solidFill>
            </a:endParaRPr>
          </a:p>
        </p:txBody>
      </p:sp>
    </p:spTree>
    <p:extLst>
      <p:ext uri="{BB962C8B-B14F-4D97-AF65-F5344CB8AC3E}">
        <p14:creationId xmlns:p14="http://schemas.microsoft.com/office/powerpoint/2010/main" val="3060134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Series Circuit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413" y="1781446"/>
            <a:ext cx="3805825" cy="3714484"/>
          </a:xfrm>
        </p:spPr>
      </p:pic>
      <p:sp>
        <p:nvSpPr>
          <p:cNvPr id="5" name="TextBox 4"/>
          <p:cNvSpPr txBox="1"/>
          <p:nvPr/>
        </p:nvSpPr>
        <p:spPr>
          <a:xfrm>
            <a:off x="5111826" y="1905919"/>
            <a:ext cx="6753340" cy="3108543"/>
          </a:xfrm>
          <a:prstGeom prst="rect">
            <a:avLst/>
          </a:prstGeom>
          <a:noFill/>
        </p:spPr>
        <p:txBody>
          <a:bodyPr wrap="square" rtlCol="0">
            <a:spAutoFit/>
          </a:bodyPr>
          <a:lstStyle/>
          <a:p>
            <a:pPr marL="457200" indent="-457200">
              <a:buSzPct val="200000"/>
              <a:buBlip>
                <a:blip r:embed="rId4"/>
              </a:buBlip>
            </a:pPr>
            <a:r>
              <a:rPr lang="en-GB" sz="2800" dirty="0" smtClean="0"/>
              <a:t>All the components are in the same loop</a:t>
            </a:r>
          </a:p>
          <a:p>
            <a:pPr marL="457200" indent="-457200">
              <a:buSzPct val="200000"/>
              <a:buBlip>
                <a:blip r:embed="rId4"/>
              </a:buBlip>
            </a:pPr>
            <a:endParaRPr lang="en-GB" sz="2800" dirty="0" smtClean="0"/>
          </a:p>
          <a:p>
            <a:pPr marL="457200" indent="-457200">
              <a:buSzPct val="200000"/>
              <a:buBlip>
                <a:blip r:embed="rId4"/>
              </a:buBlip>
            </a:pPr>
            <a:r>
              <a:rPr lang="en-GB" sz="2800" dirty="0" smtClean="0"/>
              <a:t>Adding bulbs increases the resistance</a:t>
            </a:r>
          </a:p>
          <a:p>
            <a:pPr marL="457200" indent="-457200">
              <a:buSzPct val="200000"/>
              <a:buBlip>
                <a:blip r:embed="rId4"/>
              </a:buBlip>
            </a:pPr>
            <a:endParaRPr lang="en-GB" sz="2800" dirty="0" smtClean="0"/>
          </a:p>
          <a:p>
            <a:pPr marL="457200" indent="-457200">
              <a:buSzPct val="200000"/>
              <a:buBlip>
                <a:blip r:embed="rId4"/>
              </a:buBlip>
            </a:pPr>
            <a:r>
              <a:rPr lang="en-GB" sz="2800" dirty="0" smtClean="0"/>
              <a:t>Increasing the resistance lowers the current</a:t>
            </a:r>
          </a:p>
          <a:p>
            <a:pPr marL="457200" indent="-457200">
              <a:buSzPct val="200000"/>
              <a:buBlip>
                <a:blip r:embed="rId4"/>
              </a:buBlip>
            </a:pPr>
            <a:endParaRPr lang="en-GB" sz="2800" dirty="0" smtClean="0"/>
          </a:p>
          <a:p>
            <a:pPr marL="457200" indent="-457200">
              <a:buSzPct val="200000"/>
              <a:buBlip>
                <a:blip r:embed="rId4"/>
              </a:buBlip>
            </a:pPr>
            <a:r>
              <a:rPr lang="en-GB" sz="2800" dirty="0" smtClean="0"/>
              <a:t>A lower current results in dim bulbs</a:t>
            </a:r>
            <a:endParaRPr lang="en-GB" sz="2800" dirty="0"/>
          </a:p>
        </p:txBody>
      </p:sp>
    </p:spTree>
    <p:extLst>
      <p:ext uri="{BB962C8B-B14F-4D97-AF65-F5344CB8AC3E}">
        <p14:creationId xmlns:p14="http://schemas.microsoft.com/office/powerpoint/2010/main" val="100640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Circuit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524" y="1781446"/>
            <a:ext cx="3283603" cy="3714484"/>
          </a:xfrm>
        </p:spPr>
      </p:pic>
      <p:sp>
        <p:nvSpPr>
          <p:cNvPr id="5" name="TextBox 4"/>
          <p:cNvSpPr txBox="1"/>
          <p:nvPr/>
        </p:nvSpPr>
        <p:spPr>
          <a:xfrm>
            <a:off x="5111826" y="1905919"/>
            <a:ext cx="6753340" cy="3970318"/>
          </a:xfrm>
          <a:prstGeom prst="rect">
            <a:avLst/>
          </a:prstGeom>
          <a:noFill/>
        </p:spPr>
        <p:txBody>
          <a:bodyPr wrap="square" rtlCol="0">
            <a:spAutoFit/>
          </a:bodyPr>
          <a:lstStyle/>
          <a:p>
            <a:pPr marL="457200" indent="-457200">
              <a:buSzPct val="200000"/>
              <a:buBlip>
                <a:blip r:embed="rId4"/>
              </a:buBlip>
            </a:pPr>
            <a:r>
              <a:rPr lang="en-GB" sz="2800" dirty="0" smtClean="0"/>
              <a:t>The bulbs are in a separate loop</a:t>
            </a:r>
          </a:p>
          <a:p>
            <a:pPr marL="457200" indent="-457200">
              <a:buSzPct val="200000"/>
              <a:buBlip>
                <a:blip r:embed="rId4"/>
              </a:buBlip>
            </a:pPr>
            <a:endParaRPr lang="en-GB" sz="2800" dirty="0" smtClean="0"/>
          </a:p>
          <a:p>
            <a:pPr marL="457200" indent="-457200">
              <a:buSzPct val="200000"/>
              <a:buBlip>
                <a:blip r:embed="rId4"/>
              </a:buBlip>
            </a:pPr>
            <a:r>
              <a:rPr lang="en-GB" sz="2800" dirty="0" smtClean="0"/>
              <a:t>Adding bulbs does not increase the resistance</a:t>
            </a:r>
          </a:p>
          <a:p>
            <a:pPr marL="457200" indent="-457200">
              <a:buSzPct val="200000"/>
              <a:buBlip>
                <a:blip r:embed="rId4"/>
              </a:buBlip>
            </a:pPr>
            <a:endParaRPr lang="en-GB" sz="2800" dirty="0" smtClean="0"/>
          </a:p>
          <a:p>
            <a:pPr marL="457200" indent="-457200">
              <a:buSzPct val="200000"/>
              <a:buBlip>
                <a:blip r:embed="rId4"/>
              </a:buBlip>
            </a:pPr>
            <a:r>
              <a:rPr lang="en-GB" sz="2800" dirty="0" smtClean="0"/>
              <a:t>The current through both bulbs is not lowered</a:t>
            </a:r>
          </a:p>
          <a:p>
            <a:pPr marL="457200" indent="-457200">
              <a:buSzPct val="200000"/>
              <a:buBlip>
                <a:blip r:embed="rId4"/>
              </a:buBlip>
            </a:pPr>
            <a:endParaRPr lang="en-GB" sz="2800" dirty="0" smtClean="0"/>
          </a:p>
          <a:p>
            <a:pPr marL="457200" indent="-457200">
              <a:buSzPct val="200000"/>
              <a:buBlip>
                <a:blip r:embed="rId4"/>
              </a:buBlip>
            </a:pPr>
            <a:r>
              <a:rPr lang="en-GB" sz="2800" dirty="0" smtClean="0"/>
              <a:t>Both bulbs are bright</a:t>
            </a:r>
            <a:endParaRPr lang="en-GB" sz="2800" dirty="0"/>
          </a:p>
        </p:txBody>
      </p:sp>
      <p:sp>
        <p:nvSpPr>
          <p:cNvPr id="3" name="Oval 2"/>
          <p:cNvSpPr/>
          <p:nvPr/>
        </p:nvSpPr>
        <p:spPr>
          <a:xfrm>
            <a:off x="1288974" y="2710148"/>
            <a:ext cx="694062" cy="7160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A1</a:t>
            </a:r>
            <a:endParaRPr lang="en-GB" dirty="0"/>
          </a:p>
        </p:txBody>
      </p:sp>
      <p:sp>
        <p:nvSpPr>
          <p:cNvPr id="6" name="Oval 5"/>
          <p:cNvSpPr/>
          <p:nvPr/>
        </p:nvSpPr>
        <p:spPr>
          <a:xfrm>
            <a:off x="1961002" y="3681256"/>
            <a:ext cx="694062" cy="7160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A2</a:t>
            </a:r>
            <a:endParaRPr lang="en-GB" dirty="0"/>
          </a:p>
        </p:txBody>
      </p:sp>
      <p:sp>
        <p:nvSpPr>
          <p:cNvPr id="7" name="Oval 6"/>
          <p:cNvSpPr/>
          <p:nvPr/>
        </p:nvSpPr>
        <p:spPr>
          <a:xfrm>
            <a:off x="1983036" y="4779833"/>
            <a:ext cx="694062" cy="7160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A3</a:t>
            </a:r>
            <a:endParaRPr lang="en-GB" dirty="0"/>
          </a:p>
        </p:txBody>
      </p:sp>
      <p:sp>
        <p:nvSpPr>
          <p:cNvPr id="8" name="Rectangle 7"/>
          <p:cNvSpPr/>
          <p:nvPr/>
        </p:nvSpPr>
        <p:spPr>
          <a:xfrm>
            <a:off x="5704294" y="609742"/>
            <a:ext cx="437491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A1 = A2 + A3</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081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Two-way switches</a:t>
            </a:r>
            <a:endParaRPr lang="en-GB" dirty="0"/>
          </a:p>
        </p:txBody>
      </p:sp>
      <p:pic>
        <p:nvPicPr>
          <p:cNvPr id="6" name="Content Placeholder 5"/>
          <p:cNvPicPr>
            <a:picLocks noGrp="1" noChangeAspect="1"/>
          </p:cNvPicPr>
          <p:nvPr>
            <p:ph idx="1"/>
          </p:nvPr>
        </p:nvPicPr>
        <p:blipFill>
          <a:blip r:embed="rId3">
            <a:clrChange>
              <a:clrFrom>
                <a:srgbClr val="E6E6E6"/>
              </a:clrFrom>
              <a:clrTo>
                <a:srgbClr val="E6E6E6">
                  <a:alpha val="0"/>
                </a:srgbClr>
              </a:clrTo>
            </a:clrChange>
            <a:duotone>
              <a:prstClr val="black"/>
              <a:schemeClr val="tx2">
                <a:lumMod val="50000"/>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36309" y="1784733"/>
            <a:ext cx="8496840" cy="3855903"/>
          </a:xfrm>
          <a:prstGeom prst="rect">
            <a:avLst/>
          </a:prstGeom>
        </p:spPr>
      </p:pic>
      <p:sp>
        <p:nvSpPr>
          <p:cNvPr id="7" name="TextBox 6"/>
          <p:cNvSpPr txBox="1"/>
          <p:nvPr/>
        </p:nvSpPr>
        <p:spPr>
          <a:xfrm>
            <a:off x="7213541" y="3789803"/>
            <a:ext cx="3833870" cy="923330"/>
          </a:xfrm>
          <a:prstGeom prst="rect">
            <a:avLst/>
          </a:prstGeom>
          <a:noFill/>
        </p:spPr>
        <p:txBody>
          <a:bodyPr wrap="square" rtlCol="0">
            <a:spAutoFit/>
          </a:bodyPr>
          <a:lstStyle/>
          <a:p>
            <a:r>
              <a:rPr lang="en-GB" dirty="0" smtClean="0"/>
              <a:t>Two-way switches allow us to turn a light on or off from both the top and bottom of a stairway.</a:t>
            </a:r>
            <a:endParaRPr lang="en-GB" dirty="0"/>
          </a:p>
        </p:txBody>
      </p:sp>
    </p:spTree>
    <p:extLst>
      <p:ext uri="{BB962C8B-B14F-4D97-AF65-F5344CB8AC3E}">
        <p14:creationId xmlns:p14="http://schemas.microsoft.com/office/powerpoint/2010/main" val="71247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0127">
            <a:off x="7680414" y="1433334"/>
            <a:ext cx="541236" cy="639976"/>
          </a:xfrm>
          <a:prstGeom prst="rect">
            <a:avLst/>
          </a:prstGeom>
        </p:spPr>
      </p:pic>
      <p:sp>
        <p:nvSpPr>
          <p:cNvPr id="2" name="Title 1"/>
          <p:cNvSpPr>
            <a:spLocks noGrp="1"/>
          </p:cNvSpPr>
          <p:nvPr>
            <p:ph type="title"/>
          </p:nvPr>
        </p:nvSpPr>
        <p:spPr/>
        <p:txBody>
          <a:bodyPr/>
          <a:lstStyle/>
          <a:p>
            <a:r>
              <a:rPr lang="en-GB" dirty="0">
                <a:solidFill>
                  <a:schemeClr val="bg2"/>
                </a:solidFill>
              </a:rPr>
              <a:t>Two-way switches</a:t>
            </a:r>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29629" y="253031"/>
            <a:ext cx="6808425" cy="6614454"/>
          </a:xfrm>
        </p:spPr>
      </p:pic>
      <p:sp>
        <p:nvSpPr>
          <p:cNvPr id="5" name="TextBox 4"/>
          <p:cNvSpPr txBox="1"/>
          <p:nvPr/>
        </p:nvSpPr>
        <p:spPr>
          <a:xfrm>
            <a:off x="1141413" y="2097088"/>
            <a:ext cx="3287368" cy="4524315"/>
          </a:xfrm>
          <a:prstGeom prst="rect">
            <a:avLst/>
          </a:prstGeom>
          <a:noFill/>
        </p:spPr>
        <p:txBody>
          <a:bodyPr wrap="square" rtlCol="0">
            <a:spAutoFit/>
          </a:bodyPr>
          <a:lstStyle/>
          <a:p>
            <a:r>
              <a:rPr lang="en-GB" sz="2400" dirty="0" smtClean="0">
                <a:solidFill>
                  <a:schemeClr val="bg2"/>
                </a:solidFill>
              </a:rPr>
              <a:t>Moving the switch at either the top or the bottom of the stairway will turn off the light.</a:t>
            </a:r>
          </a:p>
          <a:p>
            <a:endParaRPr lang="en-GB" sz="2400" dirty="0">
              <a:solidFill>
                <a:schemeClr val="bg2"/>
              </a:solidFill>
            </a:endParaRPr>
          </a:p>
          <a:p>
            <a:r>
              <a:rPr lang="en-GB" sz="2400" dirty="0" smtClean="0">
                <a:solidFill>
                  <a:schemeClr val="bg2"/>
                </a:solidFill>
              </a:rPr>
              <a:t>Turning the switch on at the bottom will turn on the light. On reaching the top of the stairs, the light can be turned off without returning to the bottom of the stairs</a:t>
            </a:r>
            <a:endParaRPr lang="en-GB" sz="2400" dirty="0">
              <a:solidFill>
                <a:schemeClr val="bg2"/>
              </a:solidFill>
            </a:endParaRPr>
          </a:p>
        </p:txBody>
      </p:sp>
    </p:spTree>
    <p:extLst>
      <p:ext uri="{BB962C8B-B14F-4D97-AF65-F5344CB8AC3E}">
        <p14:creationId xmlns:p14="http://schemas.microsoft.com/office/powerpoint/2010/main" val="39658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Voltage and resistance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1" y="2424249"/>
            <a:ext cx="9906000" cy="2310840"/>
          </a:xfrm>
        </p:spPr>
      </p:pic>
    </p:spTree>
    <p:extLst>
      <p:ext uri="{BB962C8B-B14F-4D97-AF65-F5344CB8AC3E}">
        <p14:creationId xmlns:p14="http://schemas.microsoft.com/office/powerpoint/2010/main" val="989548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008189"/>
          </a:xfrm>
        </p:spPr>
        <p:txBody>
          <a:bodyPr/>
          <a:lstStyle/>
          <a:p>
            <a:r>
              <a:rPr lang="en-GB" dirty="0" smtClean="0"/>
              <a:t>Voltage and resistance</a:t>
            </a:r>
            <a:endParaRPr lang="en-GB" dirty="0"/>
          </a:p>
        </p:txBody>
      </p:sp>
      <p:sp>
        <p:nvSpPr>
          <p:cNvPr id="3" name="Subtitle 2"/>
          <p:cNvSpPr>
            <a:spLocks noGrp="1"/>
          </p:cNvSpPr>
          <p:nvPr>
            <p:ph type="subTitle" idx="1"/>
          </p:nvPr>
        </p:nvSpPr>
        <p:spPr>
          <a:xfrm>
            <a:off x="1876424" y="2368296"/>
            <a:ext cx="8791575" cy="2889504"/>
          </a:xfrm>
        </p:spPr>
        <p:txBody>
          <a:bodyPr>
            <a:normAutofit/>
          </a:bodyPr>
          <a:lstStyle/>
          <a:p>
            <a:r>
              <a:rPr lang="en-GB" sz="2400" dirty="0" smtClean="0">
                <a:solidFill>
                  <a:schemeClr val="accent2">
                    <a:lumMod val="20000"/>
                    <a:lumOff val="80000"/>
                  </a:schemeClr>
                </a:solidFill>
              </a:rPr>
              <a:t>Learning objectives</a:t>
            </a:r>
          </a:p>
          <a:p>
            <a:pPr marL="457200" indent="-457200">
              <a:buFont typeface="+mj-lt"/>
              <a:buAutoNum type="arabicPeriod"/>
            </a:pPr>
            <a:r>
              <a:rPr lang="en-GB" sz="2400" dirty="0" smtClean="0">
                <a:solidFill>
                  <a:schemeClr val="accent2">
                    <a:lumMod val="20000"/>
                    <a:lumOff val="80000"/>
                  </a:schemeClr>
                </a:solidFill>
              </a:rPr>
              <a:t>Use voltmeters to determine the voltage across components in a circuit</a:t>
            </a:r>
          </a:p>
          <a:p>
            <a:pPr marL="457200" indent="-457200">
              <a:buFont typeface="+mj-lt"/>
              <a:buAutoNum type="arabicPeriod"/>
            </a:pPr>
            <a:r>
              <a:rPr lang="en-GB" sz="2400" dirty="0" smtClean="0">
                <a:solidFill>
                  <a:schemeClr val="accent2">
                    <a:lumMod val="20000"/>
                    <a:lumOff val="80000"/>
                  </a:schemeClr>
                </a:solidFill>
              </a:rPr>
              <a:t>Control the brightness of a bulb using a variable resistor (Rheostat)</a:t>
            </a:r>
            <a:endParaRPr lang="en-GB" sz="2400" dirty="0">
              <a:solidFill>
                <a:schemeClr val="accent2">
                  <a:lumMod val="20000"/>
                  <a:lumOff val="80000"/>
                </a:schemeClr>
              </a:solidFill>
            </a:endParaRPr>
          </a:p>
        </p:txBody>
      </p:sp>
    </p:spTree>
    <p:extLst>
      <p:ext uri="{BB962C8B-B14F-4D97-AF65-F5344CB8AC3E}">
        <p14:creationId xmlns:p14="http://schemas.microsoft.com/office/powerpoint/2010/main" val="95827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Voltage</a:t>
            </a:r>
            <a:endParaRPr lang="en-GB"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1412" y="2453887"/>
            <a:ext cx="4829730" cy="3616407"/>
          </a:xfrm>
        </p:spPr>
      </p:pic>
      <p:grpSp>
        <p:nvGrpSpPr>
          <p:cNvPr id="12" name="Group 11"/>
          <p:cNvGrpSpPr/>
          <p:nvPr/>
        </p:nvGrpSpPr>
        <p:grpSpPr>
          <a:xfrm>
            <a:off x="2313543" y="1685581"/>
            <a:ext cx="2148288" cy="1344058"/>
            <a:chOff x="2313543" y="1685581"/>
            <a:chExt cx="2148288" cy="1344058"/>
          </a:xfrm>
        </p:grpSpPr>
        <p:sp>
          <p:nvSpPr>
            <p:cNvPr id="5" name="Oval 4"/>
            <p:cNvSpPr/>
            <p:nvPr/>
          </p:nvSpPr>
          <p:spPr>
            <a:xfrm>
              <a:off x="3029639" y="1685581"/>
              <a:ext cx="550843" cy="57287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V1</a:t>
              </a:r>
              <a:endParaRPr lang="en-GB" sz="1400" dirty="0"/>
            </a:p>
          </p:txBody>
        </p:sp>
        <p:cxnSp>
          <p:nvCxnSpPr>
            <p:cNvPr id="7" name="Elbow Connector 6"/>
            <p:cNvCxnSpPr>
              <a:stCxn id="5" idx="6"/>
            </p:cNvCxnSpPr>
            <p:nvPr/>
          </p:nvCxnSpPr>
          <p:spPr>
            <a:xfrm>
              <a:off x="3580482" y="1972020"/>
              <a:ext cx="881349" cy="1057619"/>
            </a:xfrm>
            <a:prstGeom prst="bentConnector2">
              <a:avLst/>
            </a:prstGeom>
          </p:spPr>
          <p:style>
            <a:lnRef idx="1">
              <a:schemeClr val="dk1"/>
            </a:lnRef>
            <a:fillRef idx="0">
              <a:schemeClr val="dk1"/>
            </a:fillRef>
            <a:effectRef idx="0">
              <a:schemeClr val="dk1"/>
            </a:effectRef>
            <a:fontRef idx="minor">
              <a:schemeClr val="tx1"/>
            </a:fontRef>
          </p:style>
        </p:cxnSp>
        <p:cxnSp>
          <p:nvCxnSpPr>
            <p:cNvPr id="10" name="Elbow Connector 9"/>
            <p:cNvCxnSpPr>
              <a:stCxn id="5" idx="2"/>
            </p:cNvCxnSpPr>
            <p:nvPr/>
          </p:nvCxnSpPr>
          <p:spPr>
            <a:xfrm rot="10800000" flipV="1">
              <a:off x="2313543" y="1972019"/>
              <a:ext cx="716097" cy="1057619"/>
            </a:xfrm>
            <a:prstGeom prst="bentConnector2">
              <a:avLst/>
            </a:prstGeom>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rot="10800000">
            <a:off x="2230916" y="5398265"/>
            <a:ext cx="2148288" cy="1344058"/>
            <a:chOff x="2313543" y="1685581"/>
            <a:chExt cx="2148288" cy="1344058"/>
          </a:xfrm>
        </p:grpSpPr>
        <p:sp>
          <p:nvSpPr>
            <p:cNvPr id="14" name="Oval 13"/>
            <p:cNvSpPr/>
            <p:nvPr/>
          </p:nvSpPr>
          <p:spPr>
            <a:xfrm>
              <a:off x="3029639" y="1685581"/>
              <a:ext cx="550843" cy="572877"/>
            </a:xfrm>
            <a:prstGeom prst="ellipse">
              <a:avLst/>
            </a:prstGeom>
            <a:noFill/>
          </p:spPr>
          <p:style>
            <a:lnRef idx="2">
              <a:schemeClr val="dk1"/>
            </a:lnRef>
            <a:fillRef idx="1">
              <a:schemeClr val="lt1"/>
            </a:fillRef>
            <a:effectRef idx="0">
              <a:schemeClr val="dk1"/>
            </a:effectRef>
            <a:fontRef idx="minor">
              <a:schemeClr val="dk1"/>
            </a:fontRef>
          </p:style>
          <p:txBody>
            <a:bodyPr vert="wordArtVert" rtlCol="0" anchor="ctr"/>
            <a:lstStyle/>
            <a:p>
              <a:pPr algn="ctr"/>
              <a:r>
                <a:rPr lang="en-GB" sz="1400" dirty="0" smtClean="0"/>
                <a:t>V3</a:t>
              </a:r>
              <a:endParaRPr lang="en-GB" sz="1400" dirty="0"/>
            </a:p>
          </p:txBody>
        </p:sp>
        <p:cxnSp>
          <p:nvCxnSpPr>
            <p:cNvPr id="15" name="Elbow Connector 14"/>
            <p:cNvCxnSpPr>
              <a:stCxn id="14" idx="6"/>
            </p:cNvCxnSpPr>
            <p:nvPr/>
          </p:nvCxnSpPr>
          <p:spPr>
            <a:xfrm>
              <a:off x="3580482" y="1972020"/>
              <a:ext cx="881349" cy="1057619"/>
            </a:xfrm>
            <a:prstGeom prst="bentConnector2">
              <a:avLst/>
            </a:prstGeom>
          </p:spPr>
          <p:style>
            <a:lnRef idx="1">
              <a:schemeClr val="dk1"/>
            </a:lnRef>
            <a:fillRef idx="0">
              <a:schemeClr val="dk1"/>
            </a:fillRef>
            <a:effectRef idx="0">
              <a:schemeClr val="dk1"/>
            </a:effectRef>
            <a:fontRef idx="minor">
              <a:schemeClr val="tx1"/>
            </a:fontRef>
          </p:style>
        </p:cxnSp>
        <p:cxnSp>
          <p:nvCxnSpPr>
            <p:cNvPr id="16" name="Elbow Connector 15"/>
            <p:cNvCxnSpPr>
              <a:stCxn id="14" idx="2"/>
            </p:cNvCxnSpPr>
            <p:nvPr/>
          </p:nvCxnSpPr>
          <p:spPr>
            <a:xfrm rot="10800000" flipV="1">
              <a:off x="2313543" y="1972019"/>
              <a:ext cx="716097" cy="1057619"/>
            </a:xfrm>
            <a:prstGeom prst="bentConnector2">
              <a:avLst/>
            </a:prstGeom>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rot="5400000">
            <a:off x="4681259" y="3584165"/>
            <a:ext cx="2148283" cy="1344050"/>
            <a:chOff x="2313547" y="1685586"/>
            <a:chExt cx="2148283" cy="1344050"/>
          </a:xfrm>
        </p:grpSpPr>
        <p:sp>
          <p:nvSpPr>
            <p:cNvPr id="18" name="Oval 17"/>
            <p:cNvSpPr/>
            <p:nvPr/>
          </p:nvSpPr>
          <p:spPr>
            <a:xfrm>
              <a:off x="3029634" y="1685586"/>
              <a:ext cx="550843" cy="572877"/>
            </a:xfrm>
            <a:prstGeom prst="ellipse">
              <a:avLst/>
            </a:prstGeom>
            <a:noFill/>
          </p:spPr>
          <p:style>
            <a:lnRef idx="2">
              <a:schemeClr val="dk1"/>
            </a:lnRef>
            <a:fillRef idx="1">
              <a:schemeClr val="lt1"/>
            </a:fillRef>
            <a:effectRef idx="0">
              <a:schemeClr val="dk1"/>
            </a:effectRef>
            <a:fontRef idx="minor">
              <a:schemeClr val="dk1"/>
            </a:fontRef>
          </p:style>
          <p:txBody>
            <a:bodyPr vert="vert270" rtlCol="0" anchor="ctr"/>
            <a:lstStyle/>
            <a:p>
              <a:pPr algn="ctr"/>
              <a:r>
                <a:rPr lang="en-GB" sz="1400" dirty="0" smtClean="0"/>
                <a:t>V2</a:t>
              </a:r>
              <a:endParaRPr lang="en-GB" sz="1400" dirty="0"/>
            </a:p>
          </p:txBody>
        </p:sp>
        <p:cxnSp>
          <p:nvCxnSpPr>
            <p:cNvPr id="19" name="Elbow Connector 18"/>
            <p:cNvCxnSpPr>
              <a:stCxn id="18" idx="6"/>
            </p:cNvCxnSpPr>
            <p:nvPr/>
          </p:nvCxnSpPr>
          <p:spPr>
            <a:xfrm>
              <a:off x="3580481" y="1972020"/>
              <a:ext cx="881349" cy="1057616"/>
            </a:xfrm>
            <a:prstGeom prst="bentConnector2">
              <a:avLst/>
            </a:prstGeom>
          </p:spPr>
          <p:style>
            <a:lnRef idx="1">
              <a:schemeClr val="dk1"/>
            </a:lnRef>
            <a:fillRef idx="0">
              <a:schemeClr val="dk1"/>
            </a:fillRef>
            <a:effectRef idx="0">
              <a:schemeClr val="dk1"/>
            </a:effectRef>
            <a:fontRef idx="minor">
              <a:schemeClr val="tx1"/>
            </a:fontRef>
          </p:style>
        </p:cxnSp>
        <p:cxnSp>
          <p:nvCxnSpPr>
            <p:cNvPr id="20" name="Elbow Connector 19"/>
            <p:cNvCxnSpPr>
              <a:stCxn id="18" idx="2"/>
            </p:cNvCxnSpPr>
            <p:nvPr/>
          </p:nvCxnSpPr>
          <p:spPr>
            <a:xfrm rot="10800000" flipV="1">
              <a:off x="2313547" y="1972020"/>
              <a:ext cx="716093" cy="1057616"/>
            </a:xfrm>
            <a:prstGeom prst="bentConnector2">
              <a:avLst/>
            </a:prstGeom>
          </p:spPr>
          <p:style>
            <a:lnRef idx="1">
              <a:schemeClr val="dk1"/>
            </a:lnRef>
            <a:fillRef idx="0">
              <a:schemeClr val="dk1"/>
            </a:fillRef>
            <a:effectRef idx="0">
              <a:schemeClr val="dk1"/>
            </a:effectRef>
            <a:fontRef idx="minor">
              <a:schemeClr val="tx1"/>
            </a:fontRef>
          </p:style>
        </p:cxnSp>
      </p:grpSp>
      <p:sp>
        <p:nvSpPr>
          <p:cNvPr id="29" name="Oval 28"/>
          <p:cNvSpPr/>
          <p:nvPr/>
        </p:nvSpPr>
        <p:spPr>
          <a:xfrm>
            <a:off x="4693186" y="3829285"/>
            <a:ext cx="782197" cy="797018"/>
          </a:xfrm>
          <a:prstGeom prst="ellipse">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Connector 30"/>
          <p:cNvCxnSpPr>
            <a:stCxn id="29" idx="1"/>
            <a:endCxn id="29" idx="5"/>
          </p:cNvCxnSpPr>
          <p:nvPr/>
        </p:nvCxnSpPr>
        <p:spPr>
          <a:xfrm>
            <a:off x="4807736" y="3946006"/>
            <a:ext cx="553097" cy="56357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a:stCxn id="29" idx="3"/>
            <a:endCxn id="29" idx="7"/>
          </p:cNvCxnSpPr>
          <p:nvPr/>
        </p:nvCxnSpPr>
        <p:spPr>
          <a:xfrm flipV="1">
            <a:off x="4807736" y="3946006"/>
            <a:ext cx="553097" cy="563576"/>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6771687" y="539273"/>
            <a:ext cx="4619985" cy="6001643"/>
          </a:xfrm>
          <a:prstGeom prst="rect">
            <a:avLst/>
          </a:prstGeom>
          <a:noFill/>
        </p:spPr>
        <p:txBody>
          <a:bodyPr wrap="square" rtlCol="0">
            <a:spAutoFit/>
          </a:bodyPr>
          <a:lstStyle/>
          <a:p>
            <a:r>
              <a:rPr lang="en-GB" sz="3600" dirty="0" smtClean="0"/>
              <a:t>Conclusion</a:t>
            </a:r>
          </a:p>
          <a:p>
            <a:endParaRPr lang="en-GB" sz="3600" dirty="0"/>
          </a:p>
          <a:p>
            <a:r>
              <a:rPr lang="en-GB" sz="3600" dirty="0" smtClean="0"/>
              <a:t>Voltmeters are placed in parallel</a:t>
            </a:r>
          </a:p>
          <a:p>
            <a:endParaRPr lang="en-GB" sz="3600" dirty="0"/>
          </a:p>
          <a:p>
            <a:r>
              <a:rPr lang="en-GB" sz="3600" dirty="0" smtClean="0"/>
              <a:t>V</a:t>
            </a:r>
            <a:r>
              <a:rPr lang="en-GB" sz="3600" baseline="-25000" dirty="0" smtClean="0"/>
              <a:t>1</a:t>
            </a:r>
            <a:r>
              <a:rPr lang="en-GB" sz="3600" dirty="0" smtClean="0"/>
              <a:t> = V</a:t>
            </a:r>
            <a:r>
              <a:rPr lang="en-GB" sz="3600" baseline="-25000" dirty="0" smtClean="0"/>
              <a:t>2</a:t>
            </a:r>
            <a:r>
              <a:rPr lang="en-GB" sz="3600" dirty="0" smtClean="0"/>
              <a:t> + V</a:t>
            </a:r>
            <a:r>
              <a:rPr lang="en-GB" sz="3600" baseline="-25000" dirty="0" smtClean="0"/>
              <a:t>3</a:t>
            </a:r>
          </a:p>
          <a:p>
            <a:endParaRPr lang="en-GB" sz="3600" baseline="-25000" dirty="0"/>
          </a:p>
          <a:p>
            <a:r>
              <a:rPr lang="en-GB" sz="3600" dirty="0" smtClean="0"/>
              <a:t>The voltage provided by the battery or power pack is shared across the components in series</a:t>
            </a:r>
            <a:endParaRPr lang="en-GB" sz="3600" dirty="0"/>
          </a:p>
        </p:txBody>
      </p:sp>
    </p:spTree>
    <p:extLst>
      <p:ext uri="{BB962C8B-B14F-4D97-AF65-F5344CB8AC3E}">
        <p14:creationId xmlns:p14="http://schemas.microsoft.com/office/powerpoint/2010/main" val="26778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4634</TotalTime>
  <Words>268</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Tw Cen MT</vt:lpstr>
      <vt:lpstr>Circuit</vt:lpstr>
      <vt:lpstr>Series and Parallel circuits</vt:lpstr>
      <vt:lpstr>Series and parallel circuits</vt:lpstr>
      <vt:lpstr>Series Circuit</vt:lpstr>
      <vt:lpstr>Parallel Circuit</vt:lpstr>
      <vt:lpstr>Two-way switches</vt:lpstr>
      <vt:lpstr>Two-way switches</vt:lpstr>
      <vt:lpstr>Voltage and resistance</vt:lpstr>
      <vt:lpstr>Voltage and resistance</vt:lpstr>
      <vt:lpstr>Voltage</vt:lpstr>
      <vt:lpstr>Resistance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and parallel circuits</dc:title>
  <dc:creator>Steven Mann</dc:creator>
  <cp:lastModifiedBy>Steven Mann</cp:lastModifiedBy>
  <cp:revision>16</cp:revision>
  <dcterms:created xsi:type="dcterms:W3CDTF">2018-01-16T04:42:07Z</dcterms:created>
  <dcterms:modified xsi:type="dcterms:W3CDTF">2018-01-19T09:56:55Z</dcterms:modified>
</cp:coreProperties>
</file>