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58" r:id="rId4"/>
    <p:sldId id="259" r:id="rId5"/>
    <p:sldId id="260" r:id="rId6"/>
    <p:sldId id="261" r:id="rId7"/>
    <p:sldId id="269" r:id="rId8"/>
    <p:sldId id="293" r:id="rId9"/>
    <p:sldId id="271" r:id="rId10"/>
    <p:sldId id="290" r:id="rId11"/>
    <p:sldId id="292" r:id="rId12"/>
    <p:sldId id="302" r:id="rId13"/>
    <p:sldId id="294" r:id="rId14"/>
    <p:sldId id="295" r:id="rId15"/>
    <p:sldId id="296" r:id="rId16"/>
    <p:sldId id="297" r:id="rId17"/>
    <p:sldId id="298" r:id="rId18"/>
    <p:sldId id="299" r:id="rId19"/>
    <p:sldId id="30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>
      <p:cViewPr varScale="1">
        <p:scale>
          <a:sx n="111" d="100"/>
          <a:sy n="111" d="100"/>
        </p:scale>
        <p:origin x="9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EE87E-652C-4920-976A-CF03816BCAF5}" type="doc">
      <dgm:prSet loTypeId="urn:microsoft.com/office/officeart/2005/8/layout/hierarchy4" loCatId="hierarchy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94A01B1C-2D66-447D-9CEA-89E4EB83B672}">
      <dgm:prSet phldrT="[Text]"/>
      <dgm:spPr/>
      <dgm:t>
        <a:bodyPr/>
        <a:lstStyle/>
        <a:p>
          <a:r>
            <a:rPr lang="en-GB" dirty="0" smtClean="0"/>
            <a:t>Kingdom </a:t>
          </a:r>
          <a:r>
            <a:rPr lang="en-GB" dirty="0" err="1" smtClean="0"/>
            <a:t>Plantae</a:t>
          </a:r>
          <a:endParaRPr lang="en-US" dirty="0"/>
        </a:p>
      </dgm:t>
    </dgm:pt>
    <dgm:pt modelId="{086D01D4-BD80-4C61-B640-810A57C92F85}" type="parTrans" cxnId="{9675E598-207C-4773-8F9B-77B5758D7092}">
      <dgm:prSet/>
      <dgm:spPr/>
      <dgm:t>
        <a:bodyPr/>
        <a:lstStyle/>
        <a:p>
          <a:endParaRPr lang="en-US"/>
        </a:p>
      </dgm:t>
    </dgm:pt>
    <dgm:pt modelId="{B8731F31-C184-4F9C-A296-03DC64B2C134}" type="sibTrans" cxnId="{9675E598-207C-4773-8F9B-77B5758D7092}">
      <dgm:prSet/>
      <dgm:spPr/>
      <dgm:t>
        <a:bodyPr/>
        <a:lstStyle/>
        <a:p>
          <a:endParaRPr lang="en-US"/>
        </a:p>
      </dgm:t>
    </dgm:pt>
    <dgm:pt modelId="{2DC9D352-506B-4210-99EB-B982A738EBA0}" type="pres">
      <dgm:prSet presAssocID="{115EE87E-652C-4920-976A-CF03816BCAF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D1F5A76-D2E8-44AA-A2C4-FDDB44335C44}" type="pres">
      <dgm:prSet presAssocID="{94A01B1C-2D66-447D-9CEA-89E4EB83B672}" presName="vertOne" presStyleCnt="0"/>
      <dgm:spPr/>
    </dgm:pt>
    <dgm:pt modelId="{B79CE61A-FCD5-414A-9994-ABDE417E6457}" type="pres">
      <dgm:prSet presAssocID="{94A01B1C-2D66-447D-9CEA-89E4EB83B672}" presName="txOne" presStyleLbl="node0" presStyleIdx="0" presStyleCnt="1" custFlipVert="0" custScaleY="100000" custLinFactNeighborY="-363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7CE496-5C7F-4984-9097-5BB061B5BCBD}" type="pres">
      <dgm:prSet presAssocID="{94A01B1C-2D66-447D-9CEA-89E4EB83B672}" presName="horzOne" presStyleCnt="0"/>
      <dgm:spPr/>
    </dgm:pt>
  </dgm:ptLst>
  <dgm:cxnLst>
    <dgm:cxn modelId="{F5CE98DD-FFD0-4943-AE36-562833BF8607}" type="presOf" srcId="{94A01B1C-2D66-447D-9CEA-89E4EB83B672}" destId="{B79CE61A-FCD5-414A-9994-ABDE417E6457}" srcOrd="0" destOrd="0" presId="urn:microsoft.com/office/officeart/2005/8/layout/hierarchy4"/>
    <dgm:cxn modelId="{9675E598-207C-4773-8F9B-77B5758D7092}" srcId="{115EE87E-652C-4920-976A-CF03816BCAF5}" destId="{94A01B1C-2D66-447D-9CEA-89E4EB83B672}" srcOrd="0" destOrd="0" parTransId="{086D01D4-BD80-4C61-B640-810A57C92F85}" sibTransId="{B8731F31-C184-4F9C-A296-03DC64B2C134}"/>
    <dgm:cxn modelId="{0FD00F59-38BF-4C24-BE69-2FDDAE284C04}" type="presOf" srcId="{115EE87E-652C-4920-976A-CF03816BCAF5}" destId="{2DC9D352-506B-4210-99EB-B982A738EBA0}" srcOrd="0" destOrd="0" presId="urn:microsoft.com/office/officeart/2005/8/layout/hierarchy4"/>
    <dgm:cxn modelId="{549A7855-88FF-4F15-97A7-126D0A005286}" type="presParOf" srcId="{2DC9D352-506B-4210-99EB-B982A738EBA0}" destId="{4D1F5A76-D2E8-44AA-A2C4-FDDB44335C44}" srcOrd="0" destOrd="0" presId="urn:microsoft.com/office/officeart/2005/8/layout/hierarchy4"/>
    <dgm:cxn modelId="{E56DF881-AF56-4900-AB86-D157441CBEB6}" type="presParOf" srcId="{4D1F5A76-D2E8-44AA-A2C4-FDDB44335C44}" destId="{B79CE61A-FCD5-414A-9994-ABDE417E6457}" srcOrd="0" destOrd="0" presId="urn:microsoft.com/office/officeart/2005/8/layout/hierarchy4"/>
    <dgm:cxn modelId="{431D9AC2-5C10-496A-9204-857DC64D148C}" type="presParOf" srcId="{4D1F5A76-D2E8-44AA-A2C4-FDDB44335C44}" destId="{A37CE496-5C7F-4984-9097-5BB061B5BCB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CE61A-FCD5-414A-9994-ABDE417E6457}">
      <dsp:nvSpPr>
        <dsp:cNvPr id="0" name=""/>
        <dsp:cNvSpPr/>
      </dsp:nvSpPr>
      <dsp:spPr>
        <a:xfrm>
          <a:off x="0" y="0"/>
          <a:ext cx="8856984" cy="12961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kern="1200" dirty="0" smtClean="0"/>
            <a:t>Kingdom </a:t>
          </a:r>
          <a:r>
            <a:rPr lang="en-GB" sz="5600" kern="1200" dirty="0" err="1" smtClean="0"/>
            <a:t>Plantae</a:t>
          </a:r>
          <a:endParaRPr lang="en-US" sz="5600" kern="1200" dirty="0"/>
        </a:p>
      </dsp:txBody>
      <dsp:txXfrm>
        <a:off x="37963" y="37963"/>
        <a:ext cx="8781058" cy="1220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40DFC-B743-4F6C-8394-17E60025D8C8}" type="datetimeFigureOut">
              <a:rPr lang="en-GB" smtClean="0"/>
              <a:pPr/>
              <a:t>29/03/2018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Plant classification and uses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5949280"/>
            <a:ext cx="6048672" cy="766936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rgbClr val="FF0000"/>
                </a:solidFill>
              </a:rPr>
              <a:t>Year 8 </a:t>
            </a:r>
            <a:r>
              <a:rPr lang="en-GB" sz="4800" dirty="0" smtClean="0">
                <a:solidFill>
                  <a:srgbClr val="FF0000"/>
                </a:solidFill>
              </a:rPr>
              <a:t>Science</a:t>
            </a:r>
            <a:endParaRPr lang="en-GB" sz="4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912524"/>
            <a:ext cx="796320" cy="772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versity_of_plants_image_version_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0112" y="1700808"/>
            <a:ext cx="3334810" cy="4953832"/>
          </a:xfr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512" y="116633"/>
          <a:ext cx="885698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130249"/>
              </p:ext>
            </p:extLst>
          </p:nvPr>
        </p:nvGraphicFramePr>
        <p:xfrm>
          <a:off x="251520" y="1700808"/>
          <a:ext cx="4752528" cy="44788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9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7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en-GB" dirty="0" smtClean="0"/>
                        <a:t>Common 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Features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1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Mosses and liverworts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No true roots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Produce spores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Grow in damp places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1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Ferns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True roots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Produce spores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Leaves form </a:t>
                      </a:r>
                      <a:r>
                        <a:rPr lang="en-GB" sz="1600" dirty="0" err="1" smtClean="0"/>
                        <a:t>fonds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1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Conifers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Needle-like leaves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smtClean="0"/>
                        <a:t>‘Naked’ </a:t>
                      </a:r>
                      <a:r>
                        <a:rPr lang="en-GB" sz="1600" dirty="0" smtClean="0"/>
                        <a:t>seeds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1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Flowering Plants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Produce flowers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Produce seeds within a fruit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995581"/>
              </p:ext>
            </p:extLst>
          </p:nvPr>
        </p:nvGraphicFramePr>
        <p:xfrm>
          <a:off x="369539" y="287977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" name="Picture 34" descr="cane-two-needle-pinion-p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9572" y="2399188"/>
            <a:ext cx="2630364" cy="1601212"/>
          </a:xfrm>
          <a:prstGeom prst="rect">
            <a:avLst/>
          </a:prstGeom>
        </p:spPr>
      </p:pic>
      <p:pic>
        <p:nvPicPr>
          <p:cNvPr id="36" name="Picture 35" descr="dwarf-conifers-016resiz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0244" y="2292792"/>
            <a:ext cx="2619166" cy="2016224"/>
          </a:xfrm>
          <a:prstGeom prst="rect">
            <a:avLst/>
          </a:prstGeom>
        </p:spPr>
      </p:pic>
      <p:pic>
        <p:nvPicPr>
          <p:cNvPr id="32" name="Picture 31" descr="5986329289_04685df91b_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6028" y="2894818"/>
            <a:ext cx="2539663" cy="18693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" y="0"/>
            <a:ext cx="1691679" cy="1268760"/>
            <a:chOff x="-95149" y="2491045"/>
            <a:chExt cx="2563533" cy="208234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ed Rectangle 7"/>
            <p:cNvSpPr/>
            <p:nvPr/>
          </p:nvSpPr>
          <p:spPr>
            <a:xfrm rot="16200000">
              <a:off x="145447" y="2250449"/>
              <a:ext cx="2082342" cy="256353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 rot="16200000">
              <a:off x="217455" y="2322457"/>
              <a:ext cx="1960362" cy="24415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Mosses</a:t>
              </a:r>
              <a:endParaRPr lang="en-US" sz="20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7663781" y="-211459"/>
            <a:ext cx="1268760" cy="1691678"/>
            <a:chOff x="2258690" y="1962417"/>
            <a:chExt cx="2082342" cy="25635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4"/>
            <p:cNvSpPr/>
            <p:nvPr/>
          </p:nvSpPr>
          <p:spPr>
            <a:xfrm>
              <a:off x="2319680" y="2023407"/>
              <a:ext cx="1960362" cy="24415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Ferns</a:t>
              </a:r>
              <a:endParaRPr lang="en-US" sz="2000" kern="12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58690" y="1962417"/>
              <a:ext cx="2082342" cy="256353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/>
          <p:cNvGrpSpPr/>
          <p:nvPr/>
        </p:nvGrpSpPr>
        <p:grpSpPr>
          <a:xfrm rot="16200000">
            <a:off x="211464" y="5377781"/>
            <a:ext cx="1268760" cy="1691678"/>
            <a:chOff x="4515950" y="1962417"/>
            <a:chExt cx="2082342" cy="25635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4515950" y="1962417"/>
              <a:ext cx="2082342" cy="256353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4576940" y="2023407"/>
              <a:ext cx="1960362" cy="24415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Conifers</a:t>
              </a:r>
              <a:endParaRPr lang="en-US" sz="20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 rot="16200000">
            <a:off x="7663780" y="5377780"/>
            <a:ext cx="1268760" cy="1691680"/>
            <a:chOff x="6773209" y="1962417"/>
            <a:chExt cx="2082342" cy="25635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ounded Rectangle 16"/>
            <p:cNvSpPr/>
            <p:nvPr/>
          </p:nvSpPr>
          <p:spPr>
            <a:xfrm>
              <a:off x="6773209" y="1962417"/>
              <a:ext cx="2082342" cy="256353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6834199" y="2023407"/>
              <a:ext cx="1960362" cy="24415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Flowering plants</a:t>
              </a:r>
              <a:endParaRPr lang="en-US" sz="2000" b="0" kern="1200" dirty="0"/>
            </a:p>
          </p:txBody>
        </p:sp>
      </p:grpSp>
      <p:pic>
        <p:nvPicPr>
          <p:cNvPr id="28" name="Picture 27" descr="921043_Moss-spore-capsules_6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2992" y="2529867"/>
            <a:ext cx="2585733" cy="1928562"/>
          </a:xfrm>
          <a:prstGeom prst="rect">
            <a:avLst/>
          </a:prstGeom>
        </p:spPr>
      </p:pic>
      <p:pic>
        <p:nvPicPr>
          <p:cNvPr id="25" name="Picture 24" descr="moss_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642" y="2610861"/>
            <a:ext cx="2644309" cy="1972976"/>
          </a:xfrm>
          <a:prstGeom prst="rect">
            <a:avLst/>
          </a:prstGeom>
        </p:spPr>
      </p:pic>
      <p:pic>
        <p:nvPicPr>
          <p:cNvPr id="27" name="Picture 26" descr="mos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3996" y="2432053"/>
            <a:ext cx="2548736" cy="1900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List the uses of plants</a:t>
            </a:r>
          </a:p>
          <a:p>
            <a:r>
              <a:rPr lang="en-GB" dirty="0" smtClean="0"/>
              <a:t>Give examples of plants used </a:t>
            </a:r>
            <a:r>
              <a:rPr lang="en-GB" smtClean="0"/>
              <a:t>by humans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231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Harcourt Maths Black" panose="00000400000000000000" pitchFamily="2" charset="0"/>
              </a:rPr>
              <a:t>Uses of plants</a:t>
            </a:r>
            <a:endParaRPr lang="en-GB" dirty="0">
              <a:latin typeface="Harcourt Maths Black" panose="000004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4932040" y="2060848"/>
            <a:ext cx="385701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 smtClean="0"/>
              <a:t>Medicines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 smtClean="0"/>
              <a:t>Materials (e.g. Rubber)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 smtClean="0"/>
              <a:t>Pigments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 smtClean="0"/>
              <a:t>Building materials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 smtClean="0"/>
              <a:t>Fuel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 smtClean="0"/>
              <a:t>Food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 smtClean="0"/>
              <a:t>Textiles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 smtClean="0"/>
              <a:t>Paper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713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2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7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4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dirty="0" smtClean="0"/>
              <a:t>Learning objectives</a:t>
            </a:r>
            <a:endParaRPr lang="en-GB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Classify plants into their four main groups</a:t>
            </a:r>
          </a:p>
          <a:p>
            <a:r>
              <a:rPr lang="en-GB" sz="4800" dirty="0" smtClean="0"/>
              <a:t>Identify the uses of plants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7415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rmAutofit/>
          </a:bodyPr>
          <a:lstStyle/>
          <a:p>
            <a:r>
              <a:rPr lang="en-GB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Binomial Nomenclature</a:t>
            </a:r>
            <a:endParaRPr lang="en-GB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Autofit/>
          </a:bodyPr>
          <a:lstStyle/>
          <a:p>
            <a:r>
              <a:rPr lang="en-GB" sz="8800" i="1" dirty="0" err="1" smtClean="0">
                <a:latin typeface="Garamond" pitchFamily="18" charset="0"/>
              </a:rPr>
              <a:t>Cordulegaster</a:t>
            </a:r>
            <a:r>
              <a:rPr lang="en-GB" sz="8800" i="1" dirty="0" smtClean="0">
                <a:latin typeface="Garamond" pitchFamily="18" charset="0"/>
              </a:rPr>
              <a:t> </a:t>
            </a:r>
            <a:r>
              <a:rPr lang="en-GB" sz="8800" i="1" dirty="0" err="1" smtClean="0">
                <a:latin typeface="Garamond" pitchFamily="18" charset="0"/>
              </a:rPr>
              <a:t>boltonii</a:t>
            </a:r>
            <a:endParaRPr lang="en-GB" sz="8800" i="1" dirty="0">
              <a:latin typeface="Garamond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9552" y="2204864"/>
            <a:ext cx="3323410" cy="801380"/>
            <a:chOff x="539552" y="2204864"/>
            <a:chExt cx="3323410" cy="801380"/>
          </a:xfrm>
        </p:grpSpPr>
        <p:sp>
          <p:nvSpPr>
            <p:cNvPr id="5" name="TextBox 4"/>
            <p:cNvSpPr txBox="1"/>
            <p:nvPr/>
          </p:nvSpPr>
          <p:spPr>
            <a:xfrm>
              <a:off x="539552" y="2636912"/>
              <a:ext cx="3323410" cy="36933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Genus begins with a capital letter</a:t>
              </a:r>
              <a:endParaRPr lang="en-GB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1187624" y="2204864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427984" y="2924944"/>
            <a:ext cx="3323410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Species name begins with a lower-case letter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228184" y="2204864"/>
            <a:ext cx="7200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76056" y="864096"/>
            <a:ext cx="3323410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Binomial names printed in italics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99992" y="1196752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95536" y="458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Cordulegaster</a:t>
            </a:r>
            <a:r>
              <a:rPr kumimoji="0" lang="en-GB" sz="44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 </a:t>
            </a:r>
            <a:r>
              <a:rPr kumimoji="0" lang="en-GB" sz="4400" b="0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boltonii</a:t>
            </a:r>
            <a:endParaRPr kumimoji="0" lang="en-GB" sz="44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Handwriting" pitchFamily="66" charset="0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576" y="3789040"/>
            <a:ext cx="3323410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When written by hand the name should be underlined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51920" y="4437112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oat_country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705350" cy="3810000"/>
          </a:xfrm>
        </p:spPr>
      </p:pic>
      <p:pic>
        <p:nvPicPr>
          <p:cNvPr id="5" name="Picture 4" descr="Weasel_cpt_Elliot_Smi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933056"/>
            <a:ext cx="4667250" cy="2714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1556792"/>
            <a:ext cx="336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err="1">
                <a:latin typeface="+mj-lt"/>
              </a:rPr>
              <a:t>Mustela</a:t>
            </a:r>
            <a:r>
              <a:rPr lang="en-GB" sz="3600" i="1" dirty="0">
                <a:latin typeface="+mj-lt"/>
              </a:rPr>
              <a:t> </a:t>
            </a:r>
            <a:r>
              <a:rPr lang="en-GB" sz="3600" i="1" dirty="0" err="1">
                <a:latin typeface="+mj-lt"/>
              </a:rPr>
              <a:t>erminea</a:t>
            </a:r>
            <a:endParaRPr lang="en-GB" sz="36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013176"/>
            <a:ext cx="29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err="1">
                <a:latin typeface="+mj-lt"/>
              </a:rPr>
              <a:t>Mustela</a:t>
            </a:r>
            <a:r>
              <a:rPr lang="en-GB" sz="3600" i="1" dirty="0">
                <a:latin typeface="+mj-lt"/>
              </a:rPr>
              <a:t> </a:t>
            </a:r>
            <a:r>
              <a:rPr lang="en-GB" sz="3600" i="1" dirty="0" err="1" smtClean="0">
                <a:latin typeface="+mj-lt"/>
              </a:rPr>
              <a:t>nivalis</a:t>
            </a:r>
            <a:endParaRPr lang="en-GB" sz="3600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8000" dirty="0" smtClean="0"/>
              <a:t>What is the difference between a weasel and a stoat?</a:t>
            </a:r>
            <a:endParaRPr lang="en-GB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8000" dirty="0" smtClean="0"/>
              <a:t>A weasel is </a:t>
            </a:r>
            <a:r>
              <a:rPr lang="en-GB" sz="8000" dirty="0" err="1" smtClean="0"/>
              <a:t>weasily</a:t>
            </a:r>
            <a:r>
              <a:rPr lang="en-GB" sz="8000" dirty="0" smtClean="0"/>
              <a:t> identified and a stoat is </a:t>
            </a:r>
            <a:r>
              <a:rPr lang="en-GB" sz="8000" dirty="0" err="1" smtClean="0"/>
              <a:t>stoataly</a:t>
            </a:r>
            <a:r>
              <a:rPr lang="en-GB" sz="8000" dirty="0" smtClean="0"/>
              <a:t> different!</a:t>
            </a:r>
            <a:endParaRPr lang="en-GB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752" y="5085184"/>
            <a:ext cx="8229600" cy="7529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9600" i="1" dirty="0" err="1">
                <a:solidFill>
                  <a:srgbClr val="FFFF00"/>
                </a:solidFill>
                <a:latin typeface="Verdana" panose="020B0604030504040204" pitchFamily="34" charset="0"/>
              </a:rPr>
              <a:t>Tulipa</a:t>
            </a:r>
            <a:r>
              <a:rPr lang="en-GB" sz="9600" i="1" dirty="0">
                <a:solidFill>
                  <a:srgbClr val="FFFF00"/>
                </a:solidFill>
                <a:latin typeface="Verdana" panose="020B0604030504040204" pitchFamily="34" charset="0"/>
              </a:rPr>
              <a:t> </a:t>
            </a:r>
            <a:r>
              <a:rPr lang="en-GB" sz="9600" i="1" dirty="0" err="1">
                <a:solidFill>
                  <a:srgbClr val="FFFF00"/>
                </a:solidFill>
                <a:latin typeface="Verdana" panose="020B0604030504040204" pitchFamily="34" charset="0"/>
              </a:rPr>
              <a:t>greigi</a:t>
            </a:r>
            <a:endParaRPr lang="en-GB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Five Kingdoms</a:t>
            </a:r>
            <a:endParaRPr lang="en-US" b="1" dirty="0"/>
          </a:p>
        </p:txBody>
      </p:sp>
      <p:pic>
        <p:nvPicPr>
          <p:cNvPr id="4" name="Content Placeholder 3" descr="five_kingdom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3941" y="1600200"/>
            <a:ext cx="4456118" cy="4525963"/>
          </a:xfrm>
        </p:spPr>
      </p:pic>
      <p:sp>
        <p:nvSpPr>
          <p:cNvPr id="5" name="TextBox 4"/>
          <p:cNvSpPr txBox="1"/>
          <p:nvPr/>
        </p:nvSpPr>
        <p:spPr>
          <a:xfrm>
            <a:off x="2411760" y="1700808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Fungi</a:t>
            </a:r>
            <a:endParaRPr lang="en-US" sz="2400" b="1" dirty="0"/>
          </a:p>
        </p:txBody>
      </p:sp>
      <p:pic>
        <p:nvPicPr>
          <p:cNvPr id="6" name="Picture 5" descr="fung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3028" y="1340768"/>
            <a:ext cx="1227125" cy="1145679"/>
          </a:xfrm>
          <a:prstGeom prst="rect">
            <a:avLst/>
          </a:prstGeom>
        </p:spPr>
      </p:pic>
      <p:pic>
        <p:nvPicPr>
          <p:cNvPr id="7" name="Picture 6" descr="go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1124744"/>
            <a:ext cx="1004317" cy="1342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1484784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Animals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04248" y="3717032"/>
            <a:ext cx="96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Plants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95936" y="6021288"/>
            <a:ext cx="1549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Protoctists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3717032"/>
            <a:ext cx="17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Prokaryotes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6012160" y="5877272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loev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3140968"/>
            <a:ext cx="1076325" cy="1376363"/>
          </a:xfrm>
          <a:prstGeom prst="rect">
            <a:avLst/>
          </a:prstGeom>
        </p:spPr>
      </p:pic>
      <p:pic>
        <p:nvPicPr>
          <p:cNvPr id="14" name="Picture 13" descr="amoeb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5860171"/>
            <a:ext cx="1436365" cy="997829"/>
          </a:xfrm>
          <a:prstGeom prst="rect">
            <a:avLst/>
          </a:prstGeom>
        </p:spPr>
      </p:pic>
      <p:pic>
        <p:nvPicPr>
          <p:cNvPr id="16" name="Picture 15" descr="Bacter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4149080"/>
            <a:ext cx="1693962" cy="1355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11635</TotalTime>
  <Words>168</Words>
  <Application>Microsoft Office PowerPoint</Application>
  <PresentationFormat>On-screen Show (4:3)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Garamond</vt:lpstr>
      <vt:lpstr>Harcourt Maths Black</vt:lpstr>
      <vt:lpstr>Lucida Handwriting</vt:lpstr>
      <vt:lpstr>Verdana</vt:lpstr>
      <vt:lpstr>Wingdings</vt:lpstr>
      <vt:lpstr>Office Theme</vt:lpstr>
      <vt:lpstr>Plant classification and uses</vt:lpstr>
      <vt:lpstr>Learning objectives</vt:lpstr>
      <vt:lpstr>Binomial Nomenclature</vt:lpstr>
      <vt:lpstr>Cordulegaster boltonii</vt:lpstr>
      <vt:lpstr>PowerPoint Presentation</vt:lpstr>
      <vt:lpstr>PowerPoint Presentation</vt:lpstr>
      <vt:lpstr>PowerPoint Presentation</vt:lpstr>
      <vt:lpstr>PowerPoint Presentation</vt:lpstr>
      <vt:lpstr>The Five Kingdoms</vt:lpstr>
      <vt:lpstr>PowerPoint Presentation</vt:lpstr>
      <vt:lpstr>PowerPoint Presentation</vt:lpstr>
      <vt:lpstr>Learning objectives</vt:lpstr>
      <vt:lpstr>Uses of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</dc:title>
  <dc:creator>Steve</dc:creator>
  <cp:lastModifiedBy>Steven Mann</cp:lastModifiedBy>
  <cp:revision>148</cp:revision>
  <dcterms:created xsi:type="dcterms:W3CDTF">2013-03-04T22:22:01Z</dcterms:created>
  <dcterms:modified xsi:type="dcterms:W3CDTF">2018-03-29T11:38:23Z</dcterms:modified>
</cp:coreProperties>
</file>