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54" r:id="rId2"/>
    <p:sldId id="355" r:id="rId3"/>
    <p:sldId id="356" r:id="rId4"/>
    <p:sldId id="357" r:id="rId5"/>
    <p:sldId id="358" r:id="rId6"/>
    <p:sldId id="359" r:id="rId7"/>
    <p:sldId id="366" r:id="rId8"/>
    <p:sldId id="361" r:id="rId9"/>
    <p:sldId id="362" r:id="rId10"/>
    <p:sldId id="364" r:id="rId11"/>
    <p:sldId id="3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F466"/>
    <a:srgbClr val="8EEE6C"/>
    <a:srgbClr val="B0E33D"/>
    <a:srgbClr val="3E502E"/>
    <a:srgbClr val="E3F63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69" autoAdjust="0"/>
  </p:normalViewPr>
  <p:slideViewPr>
    <p:cSldViewPr>
      <p:cViewPr varScale="1">
        <p:scale>
          <a:sx n="105" d="100"/>
          <a:sy n="105" d="100"/>
        </p:scale>
        <p:origin x="-10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477D4-3C36-4FF9-8E94-8E02F7E1B235}" type="datetimeFigureOut">
              <a:rPr lang="en-US" smtClean="0"/>
              <a:pPr/>
              <a:t>11/29/2015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D923D-6518-471F-BCAE-B4EE43E6D2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356FD-CCAD-4B54-B903-6642330076A6}" type="datetimeFigureOut">
              <a:rPr lang="en-US" smtClean="0"/>
              <a:pPr/>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871F2-2223-4385-BEBF-91036AE3C1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356FD-CCAD-4B54-B903-6642330076A6}" type="datetimeFigureOut">
              <a:rPr lang="en-US" smtClean="0"/>
              <a:pPr/>
              <a:t>11/29/2015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871F2-2223-4385-BEBF-91036AE3C1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57400" y="228600"/>
            <a:ext cx="5105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05000" y="152400"/>
            <a:ext cx="5236498"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Biological Indices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6"/>
          <p:cNvGrpSpPr/>
          <p:nvPr/>
        </p:nvGrpSpPr>
        <p:grpSpPr>
          <a:xfrm>
            <a:off x="1084307" y="2150077"/>
            <a:ext cx="2344695" cy="2261287"/>
            <a:chOff x="2174789" y="1828800"/>
            <a:chExt cx="2199503" cy="1421027"/>
          </a:xfrm>
        </p:grpSpPr>
        <p:sp>
          <p:nvSpPr>
            <p:cNvPr id="38" name="Oval 37"/>
            <p:cNvSpPr/>
            <p:nvPr/>
          </p:nvSpPr>
          <p:spPr>
            <a:xfrm>
              <a:off x="2261286" y="1828800"/>
              <a:ext cx="1989438" cy="1161535"/>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174789" y="2384854"/>
              <a:ext cx="2199503" cy="86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9"/>
          <p:cNvGrpSpPr/>
          <p:nvPr/>
        </p:nvGrpSpPr>
        <p:grpSpPr>
          <a:xfrm>
            <a:off x="2832789" y="2244811"/>
            <a:ext cx="2174789" cy="2047102"/>
            <a:chOff x="2174789" y="1828800"/>
            <a:chExt cx="2199503" cy="1421027"/>
          </a:xfrm>
        </p:grpSpPr>
        <p:sp>
          <p:nvSpPr>
            <p:cNvPr id="41" name="Oval 40"/>
            <p:cNvSpPr/>
            <p:nvPr/>
          </p:nvSpPr>
          <p:spPr>
            <a:xfrm>
              <a:off x="2261286" y="1828800"/>
              <a:ext cx="1989438" cy="1161535"/>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174789" y="2384854"/>
              <a:ext cx="2199503" cy="86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9"/>
          <p:cNvGrpSpPr/>
          <p:nvPr/>
        </p:nvGrpSpPr>
        <p:grpSpPr>
          <a:xfrm>
            <a:off x="4337225" y="1977081"/>
            <a:ext cx="2539311" cy="2751438"/>
            <a:chOff x="2174789" y="1828800"/>
            <a:chExt cx="2199503" cy="1421027"/>
          </a:xfrm>
        </p:grpSpPr>
        <p:sp>
          <p:nvSpPr>
            <p:cNvPr id="51" name="Oval 50"/>
            <p:cNvSpPr/>
            <p:nvPr/>
          </p:nvSpPr>
          <p:spPr>
            <a:xfrm>
              <a:off x="2261286" y="1828800"/>
              <a:ext cx="1989438" cy="1161535"/>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174789" y="2384854"/>
              <a:ext cx="2199503" cy="86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2"/>
          <p:cNvGrpSpPr/>
          <p:nvPr/>
        </p:nvGrpSpPr>
        <p:grpSpPr>
          <a:xfrm>
            <a:off x="5347389" y="2360141"/>
            <a:ext cx="3855167" cy="1754659"/>
            <a:chOff x="2017298" y="1828800"/>
            <a:chExt cx="2233426" cy="1421027"/>
          </a:xfrm>
        </p:grpSpPr>
        <p:sp>
          <p:nvSpPr>
            <p:cNvPr id="54" name="Oval 53"/>
            <p:cNvSpPr/>
            <p:nvPr/>
          </p:nvSpPr>
          <p:spPr>
            <a:xfrm>
              <a:off x="2261286" y="1828800"/>
              <a:ext cx="1989438" cy="1161535"/>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017298" y="2384854"/>
              <a:ext cx="2199503" cy="86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5"/>
          <p:cNvGrpSpPr/>
          <p:nvPr/>
        </p:nvGrpSpPr>
        <p:grpSpPr>
          <a:xfrm>
            <a:off x="-185350" y="2434282"/>
            <a:ext cx="1955457" cy="1569308"/>
            <a:chOff x="2174789" y="1828800"/>
            <a:chExt cx="2199503" cy="1421027"/>
          </a:xfrm>
        </p:grpSpPr>
        <p:sp>
          <p:nvSpPr>
            <p:cNvPr id="34" name="Oval 33"/>
            <p:cNvSpPr/>
            <p:nvPr/>
          </p:nvSpPr>
          <p:spPr>
            <a:xfrm>
              <a:off x="2261286" y="1828800"/>
              <a:ext cx="1989438" cy="1161535"/>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174789" y="2384854"/>
              <a:ext cx="2199503" cy="86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0" y="3035808"/>
            <a:ext cx="9144000" cy="3822192"/>
          </a:xfrm>
          <a:prstGeom prst="rect">
            <a:avLst/>
          </a:prstGeom>
          <a:solidFill>
            <a:schemeClr val="accent3">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98909" y="189572"/>
            <a:ext cx="7543802" cy="669073"/>
          </a:xfrm>
        </p:spPr>
        <p:txBody>
          <a:bodyPr>
            <a:normAutofit fontScale="90000"/>
          </a:bodyPr>
          <a:lstStyle/>
          <a:p>
            <a:r>
              <a:rPr lang="en-US" dirty="0" smtClean="0"/>
              <a:t>Biological Indicators</a:t>
            </a:r>
            <a:endParaRPr lang="en-US" dirty="0"/>
          </a:p>
        </p:txBody>
      </p:sp>
      <p:sp>
        <p:nvSpPr>
          <p:cNvPr id="9" name="Freeform 8"/>
          <p:cNvSpPr/>
          <p:nvPr/>
        </p:nvSpPr>
        <p:spPr>
          <a:xfrm>
            <a:off x="-116586" y="3810000"/>
            <a:ext cx="9260586" cy="1569720"/>
          </a:xfrm>
          <a:custGeom>
            <a:avLst/>
            <a:gdLst>
              <a:gd name="connsiteX0" fmla="*/ 0 w 12412980"/>
              <a:gd name="connsiteY0" fmla="*/ 745236 h 1569720"/>
              <a:gd name="connsiteX1" fmla="*/ 1316736 w 12412980"/>
              <a:gd name="connsiteY1" fmla="*/ 507492 h 1569720"/>
              <a:gd name="connsiteX2" fmla="*/ 3227832 w 12412980"/>
              <a:gd name="connsiteY2" fmla="*/ 772668 h 1569720"/>
              <a:gd name="connsiteX3" fmla="*/ 6108192 w 12412980"/>
              <a:gd name="connsiteY3" fmla="*/ 854964 h 1569720"/>
              <a:gd name="connsiteX4" fmla="*/ 7717536 w 12412980"/>
              <a:gd name="connsiteY4" fmla="*/ 32004 h 1569720"/>
              <a:gd name="connsiteX5" fmla="*/ 9509760 w 12412980"/>
              <a:gd name="connsiteY5" fmla="*/ 662940 h 1569720"/>
              <a:gd name="connsiteX6" fmla="*/ 10954512 w 12412980"/>
              <a:gd name="connsiteY6" fmla="*/ 1504188 h 1569720"/>
              <a:gd name="connsiteX7" fmla="*/ 12207240 w 12412980"/>
              <a:gd name="connsiteY7" fmla="*/ 1056132 h 1569720"/>
              <a:gd name="connsiteX8" fmla="*/ 12188952 w 12412980"/>
              <a:gd name="connsiteY8" fmla="*/ 1065276 h 156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2980" h="1569720">
                <a:moveTo>
                  <a:pt x="0" y="745236"/>
                </a:moveTo>
                <a:cubicBezTo>
                  <a:pt x="389382" y="624078"/>
                  <a:pt x="778764" y="502920"/>
                  <a:pt x="1316736" y="507492"/>
                </a:cubicBezTo>
                <a:cubicBezTo>
                  <a:pt x="1854708" y="512064"/>
                  <a:pt x="2429256" y="714756"/>
                  <a:pt x="3227832" y="772668"/>
                </a:cubicBezTo>
                <a:cubicBezTo>
                  <a:pt x="4026408" y="830580"/>
                  <a:pt x="5359908" y="978408"/>
                  <a:pt x="6108192" y="854964"/>
                </a:cubicBezTo>
                <a:cubicBezTo>
                  <a:pt x="6856476" y="731520"/>
                  <a:pt x="7150608" y="64008"/>
                  <a:pt x="7717536" y="32004"/>
                </a:cubicBezTo>
                <a:cubicBezTo>
                  <a:pt x="8284464" y="0"/>
                  <a:pt x="8970264" y="417576"/>
                  <a:pt x="9509760" y="662940"/>
                </a:cubicBezTo>
                <a:cubicBezTo>
                  <a:pt x="10049256" y="908304"/>
                  <a:pt x="10504932" y="1438656"/>
                  <a:pt x="10954512" y="1504188"/>
                </a:cubicBezTo>
                <a:cubicBezTo>
                  <a:pt x="11404092" y="1569720"/>
                  <a:pt x="12001500" y="1129284"/>
                  <a:pt x="12207240" y="1056132"/>
                </a:cubicBezTo>
                <a:cubicBezTo>
                  <a:pt x="12412980" y="982980"/>
                  <a:pt x="12300966" y="1024128"/>
                  <a:pt x="12188952" y="1065276"/>
                </a:cubicBezTo>
              </a:path>
            </a:pathLst>
          </a:custGeom>
          <a:noFill/>
          <a:ln w="3048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17" name="Group 32"/>
          <p:cNvGrpSpPr/>
          <p:nvPr/>
        </p:nvGrpSpPr>
        <p:grpSpPr>
          <a:xfrm>
            <a:off x="843349" y="2990335"/>
            <a:ext cx="1019432" cy="1063729"/>
            <a:chOff x="1099751" y="1705230"/>
            <a:chExt cx="3113903" cy="2302661"/>
          </a:xfrm>
        </p:grpSpPr>
        <p:grpSp>
          <p:nvGrpSpPr>
            <p:cNvPr id="18" name="Group 16"/>
            <p:cNvGrpSpPr/>
            <p:nvPr/>
          </p:nvGrpSpPr>
          <p:grpSpPr>
            <a:xfrm>
              <a:off x="1235676" y="1705230"/>
              <a:ext cx="2977978" cy="2302661"/>
              <a:chOff x="1235676" y="3039762"/>
              <a:chExt cx="1285102" cy="951099"/>
            </a:xfrm>
          </p:grpSpPr>
          <p:sp>
            <p:nvSpPr>
              <p:cNvPr id="8" name="Rounded Rectangle 7"/>
              <p:cNvSpPr/>
              <p:nvPr/>
            </p:nvSpPr>
            <p:spPr>
              <a:xfrm>
                <a:off x="1581665" y="3361038"/>
                <a:ext cx="939113" cy="48191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5400000">
                <a:off x="1501345" y="3120081"/>
                <a:ext cx="566351" cy="40571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34408" y="3583088"/>
                <a:ext cx="395417" cy="40777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flipV="1">
                <a:off x="2211860" y="3707025"/>
                <a:ext cx="259492" cy="27185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72497" y="3212757"/>
                <a:ext cx="49427" cy="1729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flipV="1">
                <a:off x="1235676" y="3323968"/>
                <a:ext cx="345989" cy="2471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297459" y="3076832"/>
                <a:ext cx="271849" cy="321276"/>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p:nvCxnSpPr>
          <p:spPr>
            <a:xfrm flipH="1">
              <a:off x="1099751" y="2557849"/>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153297" y="2759676"/>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140941" y="3043881"/>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404551" y="2862649"/>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12789" y="3105665"/>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651687" y="3023287"/>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717589" y="3138616"/>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252151" y="2710249"/>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305697" y="2912076"/>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293341" y="3196281"/>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556951" y="3015049"/>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565189" y="3258065"/>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804087" y="3175687"/>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869989" y="3291016"/>
              <a:ext cx="160638" cy="21006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847869" y="2606072"/>
            <a:ext cx="1625638" cy="369332"/>
          </a:xfrm>
          <a:prstGeom prst="rect">
            <a:avLst/>
          </a:prstGeom>
          <a:noFill/>
        </p:spPr>
        <p:txBody>
          <a:bodyPr wrap="none" rtlCol="0">
            <a:spAutoFit/>
          </a:bodyPr>
          <a:lstStyle/>
          <a:p>
            <a:r>
              <a:rPr lang="en-GB" dirty="0" smtClean="0"/>
              <a:t>Using fertilisers</a:t>
            </a:r>
            <a:endParaRPr lang="en-US" dirty="0"/>
          </a:p>
        </p:txBody>
      </p:sp>
      <p:sp>
        <p:nvSpPr>
          <p:cNvPr id="57" name="Pentagon 56"/>
          <p:cNvSpPr/>
          <p:nvPr/>
        </p:nvSpPr>
        <p:spPr>
          <a:xfrm rot="16200000">
            <a:off x="964786" y="5160507"/>
            <a:ext cx="805887" cy="38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entagon 58"/>
          <p:cNvSpPr/>
          <p:nvPr/>
        </p:nvSpPr>
        <p:spPr>
          <a:xfrm rot="16200000">
            <a:off x="1345184" y="5153617"/>
            <a:ext cx="805887" cy="38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entagon 59"/>
          <p:cNvSpPr/>
          <p:nvPr/>
        </p:nvSpPr>
        <p:spPr>
          <a:xfrm rot="16200000">
            <a:off x="1721923" y="5160511"/>
            <a:ext cx="805887" cy="38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descr="eating-grass.png"/>
          <p:cNvPicPr>
            <a:picLocks noChangeAspect="1"/>
          </p:cNvPicPr>
          <p:nvPr/>
        </p:nvPicPr>
        <p:blipFill>
          <a:blip r:embed="rId2" cstate="print"/>
          <a:stretch>
            <a:fillRect/>
          </a:stretch>
        </p:blipFill>
        <p:spPr>
          <a:xfrm>
            <a:off x="1714500" y="5832389"/>
            <a:ext cx="512730" cy="525548"/>
          </a:xfrm>
          <a:prstGeom prst="rect">
            <a:avLst/>
          </a:prstGeom>
        </p:spPr>
      </p:pic>
      <p:pic>
        <p:nvPicPr>
          <p:cNvPr id="63" name="Picture 62" descr="eating-grass.png"/>
          <p:cNvPicPr>
            <a:picLocks noChangeAspect="1"/>
          </p:cNvPicPr>
          <p:nvPr/>
        </p:nvPicPr>
        <p:blipFill>
          <a:blip r:embed="rId2" cstate="print"/>
          <a:stretch>
            <a:fillRect/>
          </a:stretch>
        </p:blipFill>
        <p:spPr>
          <a:xfrm>
            <a:off x="2631688" y="5706008"/>
            <a:ext cx="512730" cy="525548"/>
          </a:xfrm>
          <a:prstGeom prst="rect">
            <a:avLst/>
          </a:prstGeom>
        </p:spPr>
      </p:pic>
      <p:pic>
        <p:nvPicPr>
          <p:cNvPr id="62" name="Picture 61" descr="eating-grass.png"/>
          <p:cNvPicPr>
            <a:picLocks noChangeAspect="1"/>
          </p:cNvPicPr>
          <p:nvPr/>
        </p:nvPicPr>
        <p:blipFill>
          <a:blip r:embed="rId2" cstate="print"/>
          <a:stretch>
            <a:fillRect/>
          </a:stretch>
        </p:blipFill>
        <p:spPr>
          <a:xfrm>
            <a:off x="2405876" y="5784066"/>
            <a:ext cx="512730" cy="525548"/>
          </a:xfrm>
          <a:prstGeom prst="rect">
            <a:avLst/>
          </a:prstGeom>
        </p:spPr>
      </p:pic>
      <p:pic>
        <p:nvPicPr>
          <p:cNvPr id="64" name="Picture 63" descr="eating-grass.png"/>
          <p:cNvPicPr>
            <a:picLocks noChangeAspect="1"/>
          </p:cNvPicPr>
          <p:nvPr/>
        </p:nvPicPr>
        <p:blipFill>
          <a:blip r:embed="rId2" cstate="print"/>
          <a:stretch>
            <a:fillRect/>
          </a:stretch>
        </p:blipFill>
        <p:spPr>
          <a:xfrm>
            <a:off x="2645627" y="5133579"/>
            <a:ext cx="512730" cy="525548"/>
          </a:xfrm>
          <a:prstGeom prst="rect">
            <a:avLst/>
          </a:prstGeom>
        </p:spPr>
      </p:pic>
      <p:pic>
        <p:nvPicPr>
          <p:cNvPr id="66" name="Picture 65" descr="eating-grass.png"/>
          <p:cNvPicPr>
            <a:picLocks noChangeAspect="1"/>
          </p:cNvPicPr>
          <p:nvPr/>
        </p:nvPicPr>
        <p:blipFill>
          <a:blip r:embed="rId2" cstate="print"/>
          <a:stretch>
            <a:fillRect/>
          </a:stretch>
        </p:blipFill>
        <p:spPr>
          <a:xfrm>
            <a:off x="2419815" y="5211637"/>
            <a:ext cx="512730" cy="525548"/>
          </a:xfrm>
          <a:prstGeom prst="rect">
            <a:avLst/>
          </a:prstGeom>
        </p:spPr>
      </p:pic>
      <p:sp>
        <p:nvSpPr>
          <p:cNvPr id="68" name="TextBox 67"/>
          <p:cNvSpPr txBox="1"/>
          <p:nvPr/>
        </p:nvSpPr>
        <p:spPr>
          <a:xfrm>
            <a:off x="3178474" y="5869661"/>
            <a:ext cx="2005101" cy="369332"/>
          </a:xfrm>
          <a:prstGeom prst="rect">
            <a:avLst/>
          </a:prstGeom>
          <a:noFill/>
        </p:spPr>
        <p:txBody>
          <a:bodyPr wrap="none" rtlCol="0">
            <a:spAutoFit/>
          </a:bodyPr>
          <a:lstStyle/>
          <a:p>
            <a:r>
              <a:rPr lang="en-GB" dirty="0" smtClean="0"/>
              <a:t>Effluent from farms</a:t>
            </a:r>
            <a:endParaRPr lang="en-US" dirty="0"/>
          </a:p>
        </p:txBody>
      </p:sp>
      <p:cxnSp>
        <p:nvCxnSpPr>
          <p:cNvPr id="70" name="Straight Arrow Connector 69"/>
          <p:cNvCxnSpPr/>
          <p:nvPr/>
        </p:nvCxnSpPr>
        <p:spPr>
          <a:xfrm>
            <a:off x="351263" y="2062977"/>
            <a:ext cx="25091" cy="23083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50541" y="1750741"/>
            <a:ext cx="1353256" cy="369332"/>
          </a:xfrm>
          <a:prstGeom prst="rect">
            <a:avLst/>
          </a:prstGeom>
          <a:noFill/>
        </p:spPr>
        <p:txBody>
          <a:bodyPr wrap="none" rtlCol="0">
            <a:spAutoFit/>
          </a:bodyPr>
          <a:lstStyle/>
          <a:p>
            <a:r>
              <a:rPr lang="en-GB" dirty="0" smtClean="0"/>
              <a:t>No pollution</a:t>
            </a:r>
            <a:endParaRPr lang="en-US" dirty="0"/>
          </a:p>
        </p:txBody>
      </p:sp>
      <p:pic>
        <p:nvPicPr>
          <p:cNvPr id="79" name="Picture 78" descr="office_building.gif"/>
          <p:cNvPicPr>
            <a:picLocks noChangeAspect="1"/>
          </p:cNvPicPr>
          <p:nvPr/>
        </p:nvPicPr>
        <p:blipFill>
          <a:blip r:embed="rId3" cstate="print"/>
          <a:stretch>
            <a:fillRect/>
          </a:stretch>
        </p:blipFill>
        <p:spPr>
          <a:xfrm>
            <a:off x="2544134" y="1897101"/>
            <a:ext cx="1178719" cy="1257300"/>
          </a:xfrm>
          <a:prstGeom prst="rect">
            <a:avLst/>
          </a:prstGeom>
        </p:spPr>
      </p:pic>
      <p:sp>
        <p:nvSpPr>
          <p:cNvPr id="85" name="Parallelogram 84"/>
          <p:cNvSpPr/>
          <p:nvPr/>
        </p:nvSpPr>
        <p:spPr>
          <a:xfrm flipH="1">
            <a:off x="3462454" y="4192858"/>
            <a:ext cx="58544" cy="412596"/>
          </a:xfrm>
          <a:prstGeom prst="parallelogram">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81"/>
          <p:cNvGrpSpPr/>
          <p:nvPr/>
        </p:nvGrpSpPr>
        <p:grpSpPr>
          <a:xfrm>
            <a:off x="2943922" y="3869473"/>
            <a:ext cx="858644" cy="353122"/>
            <a:chOff x="4326673" y="3836020"/>
            <a:chExt cx="743415" cy="386575"/>
          </a:xfrm>
        </p:grpSpPr>
        <p:sp>
          <p:nvSpPr>
            <p:cNvPr id="80" name="Flowchart: Magnetic Disk 79"/>
            <p:cNvSpPr/>
            <p:nvPr/>
          </p:nvSpPr>
          <p:spPr>
            <a:xfrm>
              <a:off x="4326673" y="3836020"/>
              <a:ext cx="591015" cy="234175"/>
            </a:xfrm>
            <a:prstGeom prst="flowChartMagneticDisk">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gnetic Disk 80"/>
            <p:cNvSpPr/>
            <p:nvPr/>
          </p:nvSpPr>
          <p:spPr>
            <a:xfrm>
              <a:off x="4479073" y="3988420"/>
              <a:ext cx="591015" cy="234175"/>
            </a:xfrm>
            <a:prstGeom prst="flowChartMagneticDisk">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ight Triangle 85"/>
          <p:cNvSpPr/>
          <p:nvPr/>
        </p:nvSpPr>
        <p:spPr>
          <a:xfrm>
            <a:off x="3504271" y="4594303"/>
            <a:ext cx="100361" cy="100361"/>
          </a:xfrm>
          <a:prstGeom prst="rtTriangl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2286000" y="3048000"/>
            <a:ext cx="1905000" cy="646331"/>
          </a:xfrm>
          <a:prstGeom prst="rect">
            <a:avLst/>
          </a:prstGeom>
          <a:noFill/>
        </p:spPr>
        <p:txBody>
          <a:bodyPr wrap="square" rtlCol="0">
            <a:spAutoFit/>
          </a:bodyPr>
          <a:lstStyle/>
          <a:p>
            <a:r>
              <a:rPr lang="en-GB" dirty="0" smtClean="0"/>
              <a:t>Sewage and other waste from cities</a:t>
            </a:r>
            <a:endParaRPr lang="en-US" dirty="0"/>
          </a:p>
        </p:txBody>
      </p:sp>
      <p:cxnSp>
        <p:nvCxnSpPr>
          <p:cNvPr id="88" name="Straight Arrow Connector 87"/>
          <p:cNvCxnSpPr/>
          <p:nvPr/>
        </p:nvCxnSpPr>
        <p:spPr>
          <a:xfrm>
            <a:off x="4282068" y="1773045"/>
            <a:ext cx="30667" cy="2862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451303" y="1356732"/>
            <a:ext cx="1658531" cy="369332"/>
          </a:xfrm>
          <a:prstGeom prst="rect">
            <a:avLst/>
          </a:prstGeom>
          <a:noFill/>
        </p:spPr>
        <p:txBody>
          <a:bodyPr wrap="none" rtlCol="0">
            <a:spAutoFit/>
          </a:bodyPr>
          <a:lstStyle/>
          <a:p>
            <a:r>
              <a:rPr lang="en-GB" dirty="0" smtClean="0"/>
              <a:t>Heavy pollution</a:t>
            </a:r>
            <a:endParaRPr lang="en-US" dirty="0"/>
          </a:p>
        </p:txBody>
      </p:sp>
      <p:sp>
        <p:nvSpPr>
          <p:cNvPr id="92" name="TextBox 91"/>
          <p:cNvSpPr txBox="1"/>
          <p:nvPr/>
        </p:nvSpPr>
        <p:spPr>
          <a:xfrm>
            <a:off x="5040728" y="4483193"/>
            <a:ext cx="2017994" cy="923330"/>
          </a:xfrm>
          <a:prstGeom prst="rect">
            <a:avLst/>
          </a:prstGeom>
          <a:noFill/>
        </p:spPr>
        <p:txBody>
          <a:bodyPr wrap="square" rtlCol="0">
            <a:spAutoFit/>
          </a:bodyPr>
          <a:lstStyle/>
          <a:p>
            <a:r>
              <a:rPr lang="en-GB" dirty="0" smtClean="0"/>
              <a:t>Microbes/bacteria break down the organic waste</a:t>
            </a:r>
            <a:endParaRPr lang="en-US" dirty="0"/>
          </a:p>
        </p:txBody>
      </p:sp>
      <p:cxnSp>
        <p:nvCxnSpPr>
          <p:cNvPr id="93" name="Straight Arrow Connector 92"/>
          <p:cNvCxnSpPr>
            <a:stCxn id="95" idx="2"/>
            <a:endCxn id="107" idx="0"/>
          </p:cNvCxnSpPr>
          <p:nvPr/>
        </p:nvCxnSpPr>
        <p:spPr>
          <a:xfrm flipH="1">
            <a:off x="6611471" y="1698838"/>
            <a:ext cx="13731" cy="24649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8586439" y="2193075"/>
            <a:ext cx="30667" cy="286214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820334" y="1329506"/>
            <a:ext cx="1609736" cy="369332"/>
          </a:xfrm>
          <a:prstGeom prst="rect">
            <a:avLst/>
          </a:prstGeom>
          <a:noFill/>
        </p:spPr>
        <p:txBody>
          <a:bodyPr wrap="none" rtlCol="0">
            <a:spAutoFit/>
          </a:bodyPr>
          <a:lstStyle/>
          <a:p>
            <a:r>
              <a:rPr lang="en-GB" dirty="0" smtClean="0"/>
              <a:t>Some pollution</a:t>
            </a:r>
            <a:endParaRPr lang="en-US" dirty="0"/>
          </a:p>
        </p:txBody>
      </p:sp>
      <p:sp>
        <p:nvSpPr>
          <p:cNvPr id="96" name="TextBox 95"/>
          <p:cNvSpPr txBox="1"/>
          <p:nvPr/>
        </p:nvSpPr>
        <p:spPr>
          <a:xfrm>
            <a:off x="7592037" y="1828800"/>
            <a:ext cx="1551963" cy="369332"/>
          </a:xfrm>
          <a:prstGeom prst="rect">
            <a:avLst/>
          </a:prstGeom>
          <a:noFill/>
        </p:spPr>
        <p:txBody>
          <a:bodyPr wrap="none" rtlCol="0">
            <a:spAutoFit/>
          </a:bodyPr>
          <a:lstStyle/>
          <a:p>
            <a:r>
              <a:rPr lang="en-GB" dirty="0" smtClean="0"/>
              <a:t>Little pollution</a:t>
            </a:r>
            <a:endParaRPr lang="en-US" dirty="0"/>
          </a:p>
        </p:txBody>
      </p:sp>
      <p:pic>
        <p:nvPicPr>
          <p:cNvPr id="74" name="Picture 73" descr="wlouse-g.gif"/>
          <p:cNvPicPr>
            <a:picLocks noChangeAspect="1"/>
          </p:cNvPicPr>
          <p:nvPr/>
        </p:nvPicPr>
        <p:blipFill>
          <a:blip r:embed="rId4" cstate="print"/>
          <a:stretch>
            <a:fillRect/>
          </a:stretch>
        </p:blipFill>
        <p:spPr>
          <a:xfrm>
            <a:off x="6781800" y="1752600"/>
            <a:ext cx="627004" cy="1884439"/>
          </a:xfrm>
          <a:prstGeom prst="rect">
            <a:avLst/>
          </a:prstGeom>
        </p:spPr>
      </p:pic>
      <p:pic>
        <p:nvPicPr>
          <p:cNvPr id="76" name="Picture 75" descr="mayfly-g.gif"/>
          <p:cNvPicPr>
            <a:picLocks noChangeAspect="1"/>
          </p:cNvPicPr>
          <p:nvPr/>
        </p:nvPicPr>
        <p:blipFill>
          <a:blip r:embed="rId5" cstate="print"/>
          <a:stretch>
            <a:fillRect/>
          </a:stretch>
        </p:blipFill>
        <p:spPr>
          <a:xfrm rot="18832250">
            <a:off x="1290501" y="442382"/>
            <a:ext cx="1008913" cy="1473013"/>
          </a:xfrm>
          <a:prstGeom prst="rect">
            <a:avLst/>
          </a:prstGeom>
        </p:spPr>
      </p:pic>
      <p:pic>
        <p:nvPicPr>
          <p:cNvPr id="77" name="Picture 76" descr="mayfly-g.gif"/>
          <p:cNvPicPr>
            <a:picLocks noChangeAspect="1"/>
          </p:cNvPicPr>
          <p:nvPr/>
        </p:nvPicPr>
        <p:blipFill>
          <a:blip r:embed="rId5" cstate="print"/>
          <a:stretch>
            <a:fillRect/>
          </a:stretch>
        </p:blipFill>
        <p:spPr>
          <a:xfrm rot="18832250">
            <a:off x="7846389" y="307725"/>
            <a:ext cx="1008913" cy="1473013"/>
          </a:xfrm>
          <a:prstGeom prst="rect">
            <a:avLst/>
          </a:prstGeom>
        </p:spPr>
      </p:pic>
      <p:pic>
        <p:nvPicPr>
          <p:cNvPr id="89" name="Picture 88" descr="oligo2.gif"/>
          <p:cNvPicPr>
            <a:picLocks noChangeAspect="1"/>
          </p:cNvPicPr>
          <p:nvPr/>
        </p:nvPicPr>
        <p:blipFill>
          <a:blip r:embed="rId6" cstate="print">
            <a:lum contrast="4000"/>
          </a:blip>
          <a:stretch>
            <a:fillRect/>
          </a:stretch>
        </p:blipFill>
        <p:spPr>
          <a:xfrm>
            <a:off x="4724400" y="2514600"/>
            <a:ext cx="1288238" cy="1025611"/>
          </a:xfrm>
          <a:prstGeom prst="rect">
            <a:avLst/>
          </a:prstGeom>
        </p:spPr>
      </p:pic>
      <p:sp>
        <p:nvSpPr>
          <p:cNvPr id="91" name="TextBox 90"/>
          <p:cNvSpPr txBox="1"/>
          <p:nvPr/>
        </p:nvSpPr>
        <p:spPr>
          <a:xfrm>
            <a:off x="120478" y="1136822"/>
            <a:ext cx="1268809" cy="523220"/>
          </a:xfrm>
          <a:prstGeom prst="rect">
            <a:avLst/>
          </a:prstGeom>
          <a:noFill/>
        </p:spPr>
        <p:txBody>
          <a:bodyPr wrap="none" rtlCol="0">
            <a:spAutoFit/>
          </a:bodyPr>
          <a:lstStyle/>
          <a:p>
            <a:r>
              <a:rPr lang="en-GB" sz="1400" dirty="0" smtClean="0">
                <a:solidFill>
                  <a:schemeClr val="tx2"/>
                </a:solidFill>
              </a:rPr>
              <a:t>Mayfly larvae</a:t>
            </a:r>
          </a:p>
          <a:p>
            <a:r>
              <a:rPr lang="en-GB" sz="1400" dirty="0" smtClean="0">
                <a:solidFill>
                  <a:schemeClr val="tx2"/>
                </a:solidFill>
              </a:rPr>
              <a:t>Stonefly larvae</a:t>
            </a:r>
            <a:endParaRPr lang="en-US" sz="1400" dirty="0">
              <a:solidFill>
                <a:schemeClr val="tx2"/>
              </a:solidFill>
            </a:endParaRPr>
          </a:p>
        </p:txBody>
      </p:sp>
      <p:sp>
        <p:nvSpPr>
          <p:cNvPr id="97" name="TextBox 96"/>
          <p:cNvSpPr txBox="1"/>
          <p:nvPr/>
        </p:nvSpPr>
        <p:spPr>
          <a:xfrm>
            <a:off x="4544197" y="1845276"/>
            <a:ext cx="1136914" cy="523220"/>
          </a:xfrm>
          <a:prstGeom prst="rect">
            <a:avLst/>
          </a:prstGeom>
          <a:noFill/>
        </p:spPr>
        <p:txBody>
          <a:bodyPr wrap="none" rtlCol="0">
            <a:spAutoFit/>
          </a:bodyPr>
          <a:lstStyle/>
          <a:p>
            <a:r>
              <a:rPr lang="en-GB" sz="1400" dirty="0" smtClean="0">
                <a:solidFill>
                  <a:schemeClr val="tx2"/>
                </a:solidFill>
              </a:rPr>
              <a:t>Sludge worm</a:t>
            </a:r>
          </a:p>
          <a:p>
            <a:r>
              <a:rPr lang="en-GB" sz="1400" dirty="0" smtClean="0">
                <a:solidFill>
                  <a:schemeClr val="tx2"/>
                </a:solidFill>
              </a:rPr>
              <a:t>Blood worm</a:t>
            </a:r>
            <a:endParaRPr lang="en-US" sz="1400" dirty="0">
              <a:solidFill>
                <a:schemeClr val="tx2"/>
              </a:solidFill>
            </a:endParaRPr>
          </a:p>
        </p:txBody>
      </p:sp>
      <p:sp>
        <p:nvSpPr>
          <p:cNvPr id="99" name="TextBox 98"/>
          <p:cNvSpPr txBox="1"/>
          <p:nvPr/>
        </p:nvSpPr>
        <p:spPr>
          <a:xfrm>
            <a:off x="6629400" y="3657600"/>
            <a:ext cx="1549270" cy="523220"/>
          </a:xfrm>
          <a:prstGeom prst="rect">
            <a:avLst/>
          </a:prstGeom>
          <a:noFill/>
        </p:spPr>
        <p:txBody>
          <a:bodyPr wrap="none" rtlCol="0">
            <a:spAutoFit/>
          </a:bodyPr>
          <a:lstStyle/>
          <a:p>
            <a:r>
              <a:rPr lang="en-GB" sz="1400" dirty="0" smtClean="0">
                <a:solidFill>
                  <a:schemeClr val="tx2"/>
                </a:solidFill>
              </a:rPr>
              <a:t>Water louse</a:t>
            </a:r>
          </a:p>
          <a:p>
            <a:r>
              <a:rPr lang="en-GB" sz="1400" dirty="0" smtClean="0">
                <a:solidFill>
                  <a:schemeClr val="tx2"/>
                </a:solidFill>
              </a:rPr>
              <a:t>Freshwater shrimp</a:t>
            </a:r>
            <a:endParaRPr lang="en-US" sz="1400" dirty="0">
              <a:solidFill>
                <a:schemeClr val="tx2"/>
              </a:solidFill>
            </a:endParaRPr>
          </a:p>
        </p:txBody>
      </p:sp>
      <p:sp>
        <p:nvSpPr>
          <p:cNvPr id="100" name="TextBox 99"/>
          <p:cNvSpPr txBox="1"/>
          <p:nvPr/>
        </p:nvSpPr>
        <p:spPr>
          <a:xfrm>
            <a:off x="7875191" y="3124200"/>
            <a:ext cx="1268809" cy="523220"/>
          </a:xfrm>
          <a:prstGeom prst="rect">
            <a:avLst/>
          </a:prstGeom>
          <a:noFill/>
        </p:spPr>
        <p:txBody>
          <a:bodyPr wrap="none" rtlCol="0">
            <a:spAutoFit/>
          </a:bodyPr>
          <a:lstStyle/>
          <a:p>
            <a:r>
              <a:rPr lang="en-GB" sz="1400" dirty="0" smtClean="0">
                <a:solidFill>
                  <a:schemeClr val="tx2"/>
                </a:solidFill>
              </a:rPr>
              <a:t>Mayfly larvae</a:t>
            </a:r>
          </a:p>
          <a:p>
            <a:r>
              <a:rPr lang="en-GB" sz="1400" dirty="0" smtClean="0">
                <a:solidFill>
                  <a:schemeClr val="tx2"/>
                </a:solidFill>
              </a:rPr>
              <a:t>Stonefly larvae</a:t>
            </a:r>
            <a:endParaRPr lang="en-US" sz="1400" dirty="0">
              <a:solidFill>
                <a:schemeClr val="tx2"/>
              </a:solidFill>
            </a:endParaRPr>
          </a:p>
        </p:txBody>
      </p:sp>
      <p:sp>
        <p:nvSpPr>
          <p:cNvPr id="101" name="Oval 100"/>
          <p:cNvSpPr/>
          <p:nvPr/>
        </p:nvSpPr>
        <p:spPr>
          <a:xfrm>
            <a:off x="3716294" y="4658497"/>
            <a:ext cx="528252" cy="18535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0924154">
            <a:off x="4192029" y="4613189"/>
            <a:ext cx="528252" cy="18535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19381199">
            <a:off x="4612158" y="4357816"/>
            <a:ext cx="528252" cy="18535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19381199">
            <a:off x="5013752" y="3966519"/>
            <a:ext cx="528252" cy="18535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159626">
            <a:off x="5470952" y="3797642"/>
            <a:ext cx="528252" cy="1853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149112" flipV="1">
            <a:off x="5875208" y="3906202"/>
            <a:ext cx="528252" cy="14777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760046">
            <a:off x="6301943" y="4151870"/>
            <a:ext cx="528252" cy="18535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1768506">
            <a:off x="6721004" y="4454566"/>
            <a:ext cx="528252" cy="12408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002686">
            <a:off x="7104064" y="4792317"/>
            <a:ext cx="528252" cy="124088"/>
          </a:xfrm>
          <a:prstGeom prst="ellipse">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descr="silver-play-button.png"/>
          <p:cNvPicPr>
            <a:picLocks noChangeAspect="1"/>
          </p:cNvPicPr>
          <p:nvPr/>
        </p:nvPicPr>
        <p:blipFill>
          <a:blip r:embed="rId7" cstate="print"/>
          <a:stretch>
            <a:fillRect/>
          </a:stretch>
        </p:blipFill>
        <p:spPr>
          <a:xfrm>
            <a:off x="7924800" y="5791200"/>
            <a:ext cx="685800" cy="685800"/>
          </a:xfrm>
          <a:prstGeom prst="rect">
            <a:avLst/>
          </a:prstGeom>
        </p:spPr>
      </p:pic>
    </p:spTree>
    <p:extLst>
      <p:ext uri="{BB962C8B-B14F-4D97-AF65-F5344CB8AC3E}">
        <p14:creationId xmlns:p14="http://schemas.microsoft.com/office/powerpoint/2010/main" xmlns="" val="4017403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l="-12000" r="-12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228600"/>
            <a:ext cx="3224084" cy="6494085"/>
          </a:xfrm>
          <a:prstGeom prst="rect">
            <a:avLst/>
          </a:prstGeom>
          <a:noFill/>
        </p:spPr>
        <p:txBody>
          <a:bodyPr wrap="square" rtlCol="0">
            <a:spAutoFit/>
          </a:bodyPr>
          <a:lstStyle/>
          <a:p>
            <a:r>
              <a:rPr lang="en-GB" sz="3200" dirty="0" smtClean="0"/>
              <a:t>Biological indicators tell us the amount of pollution in a river without lengthy chemical analysis. Below is just a small collection of the invertebrates that may be found when kick sampling from a river.</a:t>
            </a:r>
            <a:endParaRPr lang="en-US" sz="3200" dirty="0"/>
          </a:p>
        </p:txBody>
      </p:sp>
      <p:pic>
        <p:nvPicPr>
          <p:cNvPr id="5" name="Picture 4" descr="Bio Indices.gif"/>
          <p:cNvPicPr>
            <a:picLocks noChangeAspect="1"/>
          </p:cNvPicPr>
          <p:nvPr/>
        </p:nvPicPr>
        <p:blipFill>
          <a:blip r:embed="rId3" cstate="print"/>
          <a:stretch>
            <a:fillRect/>
          </a:stretch>
        </p:blipFill>
        <p:spPr>
          <a:xfrm>
            <a:off x="3772198" y="0"/>
            <a:ext cx="5371802" cy="6858000"/>
          </a:xfrm>
          <a:prstGeom prst="rect">
            <a:avLst/>
          </a:prstGeom>
        </p:spPr>
      </p:pic>
    </p:spTree>
    <p:extLst>
      <p:ext uri="{BB962C8B-B14F-4D97-AF65-F5344CB8AC3E}">
        <p14:creationId xmlns:p14="http://schemas.microsoft.com/office/powerpoint/2010/main" xmlns="" val="18057482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3.jpg"/>
          <p:cNvPicPr>
            <a:picLocks noChangeAspect="1"/>
          </p:cNvPicPr>
          <p:nvPr/>
        </p:nvPicPr>
        <p:blipFill>
          <a:blip r:embed="rId2" cstate="print"/>
          <a:stretch>
            <a:fillRect/>
          </a:stretch>
        </p:blipFill>
        <p:spPr>
          <a:xfrm>
            <a:off x="0" y="0"/>
            <a:ext cx="4774758" cy="6858000"/>
          </a:xfrm>
          <a:prstGeom prst="rect">
            <a:avLst/>
          </a:prstGeom>
        </p:spPr>
      </p:pic>
      <p:pic>
        <p:nvPicPr>
          <p:cNvPr id="5" name="Picture 4" descr="004.jpg"/>
          <p:cNvPicPr>
            <a:picLocks noChangeAspect="1"/>
          </p:cNvPicPr>
          <p:nvPr/>
        </p:nvPicPr>
        <p:blipFill>
          <a:blip r:embed="rId3" cstate="print"/>
          <a:stretch>
            <a:fillRect/>
          </a:stretch>
        </p:blipFill>
        <p:spPr>
          <a:xfrm>
            <a:off x="4373217" y="0"/>
            <a:ext cx="4770783" cy="6858000"/>
          </a:xfrm>
          <a:prstGeom prst="rect">
            <a:avLst/>
          </a:prstGeom>
        </p:spPr>
      </p:pic>
      <p:sp>
        <p:nvSpPr>
          <p:cNvPr id="6" name="Rounded Rectangle 5"/>
          <p:cNvSpPr/>
          <p:nvPr/>
        </p:nvSpPr>
        <p:spPr>
          <a:xfrm>
            <a:off x="6553200" y="5410200"/>
            <a:ext cx="1447800" cy="609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Using Lichens as Biological Indicators of Pollution</a:t>
            </a:r>
            <a:endParaRPr lang="en-GB" dirty="0"/>
          </a:p>
        </p:txBody>
      </p:sp>
      <p:sp>
        <p:nvSpPr>
          <p:cNvPr id="3" name="Content Placeholder 2"/>
          <p:cNvSpPr>
            <a:spLocks noGrp="1"/>
          </p:cNvSpPr>
          <p:nvPr>
            <p:ph idx="1"/>
          </p:nvPr>
        </p:nvSpPr>
        <p:spPr/>
        <p:txBody>
          <a:bodyPr>
            <a:normAutofit fontScale="92500" lnSpcReduction="10000"/>
          </a:bodyPr>
          <a:lstStyle/>
          <a:p>
            <a:pPr marL="630238" indent="-630238">
              <a:buFont typeface="Wingdings" pitchFamily="2" charset="2"/>
              <a:buChar char="v"/>
            </a:pPr>
            <a:r>
              <a:rPr lang="en-GB" dirty="0" smtClean="0"/>
              <a:t>bushy lichens need really clean air</a:t>
            </a:r>
          </a:p>
          <a:p>
            <a:pPr marL="630238" indent="-630238">
              <a:buFont typeface="Wingdings" pitchFamily="2" charset="2"/>
              <a:buChar char="v"/>
            </a:pPr>
            <a:r>
              <a:rPr lang="en-GB" dirty="0" smtClean="0"/>
              <a:t>leafy lichens can survive a small amount of air pollution</a:t>
            </a:r>
          </a:p>
          <a:p>
            <a:pPr marL="630238" indent="-630238">
              <a:buFont typeface="Wingdings" pitchFamily="2" charset="2"/>
              <a:buChar char="v"/>
            </a:pPr>
            <a:r>
              <a:rPr lang="en-GB" dirty="0" smtClean="0"/>
              <a:t>crusty lichens can survive in more polluted air.</a:t>
            </a:r>
          </a:p>
          <a:p>
            <a:pPr marL="630238" indent="-630238">
              <a:buFont typeface="Wingdings" pitchFamily="2" charset="2"/>
              <a:buChar char="v"/>
            </a:pPr>
            <a:endParaRPr lang="en-GB" dirty="0" smtClean="0"/>
          </a:p>
          <a:p>
            <a:pPr marL="0" indent="0">
              <a:buNone/>
            </a:pPr>
            <a:r>
              <a:rPr lang="en-GB" dirty="0" smtClean="0"/>
              <a:t>Different sulphur dioxide stops different types of lichens from establishing themselves on new surfaces. Old grave stones in polluted areas may have leafy and shrubby lichens growing on them.</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Autofit/>
          </a:bodyPr>
          <a:lstStyle/>
          <a:p>
            <a:r>
              <a:rPr lang="en-GB" sz="3600" dirty="0" smtClean="0"/>
              <a:t>Mean lichen species frequency of occurrence in urban, suburban and </a:t>
            </a:r>
            <a:r>
              <a:rPr lang="en-GB" sz="3600" dirty="0" err="1" smtClean="0"/>
              <a:t>periurban</a:t>
            </a:r>
            <a:r>
              <a:rPr lang="en-GB" sz="3600" dirty="0" smtClean="0"/>
              <a:t> sites.</a:t>
            </a:r>
            <a:endParaRPr lang="en-GB" sz="3600" dirty="0"/>
          </a:p>
        </p:txBody>
      </p:sp>
      <p:pic>
        <p:nvPicPr>
          <p:cNvPr id="4" name="Content Placeholder 3" descr="graph3_zps7a994089.jpg"/>
          <p:cNvPicPr>
            <a:picLocks noGrp="1" noChangeAspect="1"/>
          </p:cNvPicPr>
          <p:nvPr>
            <p:ph idx="1"/>
          </p:nvPr>
        </p:nvPicPr>
        <p:blipFill>
          <a:blip r:embed="rId2" cstate="print"/>
          <a:stretch>
            <a:fillRect/>
          </a:stretch>
        </p:blipFill>
        <p:spPr>
          <a:xfrm>
            <a:off x="1371600" y="1600200"/>
            <a:ext cx="6412221" cy="513610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UK Air Pollution</a:t>
            </a:r>
            <a:endParaRPr lang="en-GB" dirty="0"/>
          </a:p>
        </p:txBody>
      </p:sp>
      <p:pic>
        <p:nvPicPr>
          <p:cNvPr id="4" name="Content Placeholder 3" descr="NO2-map-labelled-400.jpg"/>
          <p:cNvPicPr>
            <a:picLocks noGrp="1" noChangeAspect="1"/>
          </p:cNvPicPr>
          <p:nvPr>
            <p:ph idx="1"/>
          </p:nvPr>
        </p:nvPicPr>
        <p:blipFill>
          <a:blip r:embed="rId2" cstate="print"/>
          <a:stretch>
            <a:fillRect/>
          </a:stretch>
        </p:blipFill>
        <p:spPr>
          <a:xfrm>
            <a:off x="609600" y="1676400"/>
            <a:ext cx="2670185" cy="4525963"/>
          </a:xfrm>
        </p:spPr>
      </p:pic>
      <p:sp>
        <p:nvSpPr>
          <p:cNvPr id="5" name="TextBox 4"/>
          <p:cNvSpPr txBox="1"/>
          <p:nvPr/>
        </p:nvSpPr>
        <p:spPr>
          <a:xfrm>
            <a:off x="685800" y="6324600"/>
            <a:ext cx="2967800" cy="369332"/>
          </a:xfrm>
          <a:prstGeom prst="rect">
            <a:avLst/>
          </a:prstGeom>
          <a:noFill/>
        </p:spPr>
        <p:txBody>
          <a:bodyPr wrap="none" rtlCol="0">
            <a:spAutoFit/>
          </a:bodyPr>
          <a:lstStyle/>
          <a:p>
            <a:r>
              <a:rPr lang="en-GB" dirty="0" smtClean="0"/>
              <a:t>NO</a:t>
            </a:r>
            <a:r>
              <a:rPr lang="en-GB" baseline="-25000" dirty="0" smtClean="0"/>
              <a:t>2</a:t>
            </a:r>
            <a:r>
              <a:rPr lang="en-GB" dirty="0" smtClean="0"/>
              <a:t> concentrations in the UK</a:t>
            </a:r>
            <a:endParaRPr lang="en-GB" dirty="0"/>
          </a:p>
        </p:txBody>
      </p:sp>
      <p:sp>
        <p:nvSpPr>
          <p:cNvPr id="6" name="TextBox 5"/>
          <p:cNvSpPr txBox="1"/>
          <p:nvPr/>
        </p:nvSpPr>
        <p:spPr>
          <a:xfrm>
            <a:off x="3581400" y="1524000"/>
            <a:ext cx="5029201" cy="923330"/>
          </a:xfrm>
          <a:prstGeom prst="rect">
            <a:avLst/>
          </a:prstGeom>
          <a:noFill/>
        </p:spPr>
        <p:txBody>
          <a:bodyPr wrap="square" rtlCol="0">
            <a:spAutoFit/>
          </a:bodyPr>
          <a:lstStyle/>
          <a:p>
            <a:r>
              <a:rPr lang="en-GB" dirty="0" smtClean="0"/>
              <a:t>Distance from Charing Cross on lichen epiphyte community </a:t>
            </a:r>
            <a:r>
              <a:rPr lang="en-GB" dirty="0" err="1" smtClean="0"/>
              <a:t>responce</a:t>
            </a:r>
            <a:r>
              <a:rPr lang="en-GB" dirty="0" smtClean="0"/>
              <a:t> (total species) on 6 </a:t>
            </a:r>
            <a:r>
              <a:rPr lang="en-GB" dirty="0" err="1" smtClean="0"/>
              <a:t>Fraxinus</a:t>
            </a:r>
            <a:r>
              <a:rPr lang="en-GB" dirty="0" smtClean="0"/>
              <a:t> excelsior tree points (</a:t>
            </a:r>
            <a:r>
              <a:rPr lang="en-GB" dirty="0" err="1" smtClean="0"/>
              <a:t>Defra</a:t>
            </a:r>
            <a:r>
              <a:rPr lang="en-GB" dirty="0" smtClean="0"/>
              <a:t> 2002).</a:t>
            </a:r>
            <a:endParaRPr lang="en-GB" dirty="0"/>
          </a:p>
        </p:txBody>
      </p:sp>
      <p:pic>
        <p:nvPicPr>
          <p:cNvPr id="7" name="Picture 6" descr="kb4.jpg"/>
          <p:cNvPicPr>
            <a:picLocks noChangeAspect="1"/>
          </p:cNvPicPr>
          <p:nvPr/>
        </p:nvPicPr>
        <p:blipFill>
          <a:blip r:embed="rId3" cstate="print"/>
          <a:stretch>
            <a:fillRect/>
          </a:stretch>
        </p:blipFill>
        <p:spPr>
          <a:xfrm>
            <a:off x="3657600" y="2886938"/>
            <a:ext cx="5248275" cy="29137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3124200" cy="6400800"/>
          </a:xfrm>
        </p:spPr>
        <p:txBody>
          <a:bodyPr>
            <a:normAutofit fontScale="92500"/>
          </a:bodyPr>
          <a:lstStyle/>
          <a:p>
            <a:r>
              <a:rPr lang="en-GB" sz="2000" dirty="0" smtClean="0"/>
              <a:t>Lichens on trunks are a good indicator of past air quality. Lichens on the more recent bark of twigs are an indication of present air quality. By comparing the two, you can tell if air quality is improving or deteriorating.</a:t>
            </a:r>
          </a:p>
          <a:p>
            <a:endParaRPr lang="en-GB" sz="2000" dirty="0" smtClean="0"/>
          </a:p>
          <a:p>
            <a:r>
              <a:rPr lang="en-GB" sz="2000" dirty="0" smtClean="0"/>
              <a:t>For example, if you found more nitrogen-sensitive lichens on twigs than on trunks, it is likely that air quality is improving. If you identified more nitrogen-loving lichens on twigs than on trunks, then local air quality could well be deteriorating.</a:t>
            </a:r>
            <a:endParaRPr lang="en-GB" sz="2000" dirty="0"/>
          </a:p>
        </p:txBody>
      </p:sp>
      <p:pic>
        <p:nvPicPr>
          <p:cNvPr id="1026" name="Picture 2"/>
          <p:cNvPicPr>
            <a:picLocks noChangeAspect="1" noChangeArrowheads="1"/>
          </p:cNvPicPr>
          <p:nvPr/>
        </p:nvPicPr>
        <p:blipFill>
          <a:blip r:embed="rId2" cstate="print"/>
          <a:srcRect/>
          <a:stretch>
            <a:fillRect/>
          </a:stretch>
        </p:blipFill>
        <p:spPr bwMode="auto">
          <a:xfrm>
            <a:off x="3221182" y="457200"/>
            <a:ext cx="5770419" cy="5410200"/>
          </a:xfrm>
          <a:prstGeom prst="rect">
            <a:avLst/>
          </a:prstGeom>
          <a:noFill/>
          <a:ln w="9525">
            <a:noFill/>
            <a:miter lim="800000"/>
            <a:headEnd/>
            <a:tailEnd/>
          </a:ln>
        </p:spPr>
      </p:pic>
      <p:cxnSp>
        <p:nvCxnSpPr>
          <p:cNvPr id="6" name="Straight Connector 5"/>
          <p:cNvCxnSpPr/>
          <p:nvPr/>
        </p:nvCxnSpPr>
        <p:spPr>
          <a:xfrm>
            <a:off x="4724400" y="533400"/>
            <a:ext cx="4191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257800" cy="4525963"/>
          </a:xfrm>
        </p:spPr>
        <p:txBody>
          <a:bodyPr>
            <a:normAutofit/>
          </a:bodyPr>
          <a:lstStyle/>
          <a:p>
            <a:pPr>
              <a:buNone/>
            </a:pPr>
            <a:r>
              <a:rPr lang="en-GB" sz="4800" dirty="0" smtClean="0"/>
              <a:t>Biological indices in aquatic systems</a:t>
            </a:r>
            <a:endParaRPr lang="en-US" sz="4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Seasonal variations in nutrients and organisms</a:t>
            </a:r>
            <a:endParaRPr lang="en-US" dirty="0"/>
          </a:p>
        </p:txBody>
      </p:sp>
      <p:pic>
        <p:nvPicPr>
          <p:cNvPr id="7" name="Picture 6" descr="Eutro2.jpg"/>
          <p:cNvPicPr>
            <a:picLocks noChangeAspect="1"/>
          </p:cNvPicPr>
          <p:nvPr/>
        </p:nvPicPr>
        <p:blipFill>
          <a:blip r:embed="rId2" cstate="print"/>
          <a:stretch>
            <a:fillRect/>
          </a:stretch>
        </p:blipFill>
        <p:spPr>
          <a:xfrm>
            <a:off x="796095" y="1564842"/>
            <a:ext cx="4379119" cy="4467225"/>
          </a:xfrm>
          <a:prstGeom prst="rect">
            <a:avLst/>
          </a:prstGeom>
        </p:spPr>
      </p:pic>
      <p:sp>
        <p:nvSpPr>
          <p:cNvPr id="8" name="TextBox 7"/>
          <p:cNvSpPr txBox="1"/>
          <p:nvPr/>
        </p:nvSpPr>
        <p:spPr>
          <a:xfrm>
            <a:off x="5652655" y="2447637"/>
            <a:ext cx="3193472" cy="3416320"/>
          </a:xfrm>
          <a:prstGeom prst="rect">
            <a:avLst/>
          </a:prstGeom>
          <a:noFill/>
        </p:spPr>
        <p:txBody>
          <a:bodyPr wrap="square" rtlCol="0">
            <a:spAutoFit/>
          </a:bodyPr>
          <a:lstStyle/>
          <a:p>
            <a:r>
              <a:rPr lang="en-GB" dirty="0" smtClean="0"/>
              <a:t>a) Name 2 environmental factors needed for algae to grow.</a:t>
            </a:r>
          </a:p>
          <a:p>
            <a:r>
              <a:rPr lang="en-GB" dirty="0" smtClean="0"/>
              <a:t>b) Explain why the number of algae increased from a winter low to a spring high.</a:t>
            </a:r>
          </a:p>
          <a:p>
            <a:r>
              <a:rPr lang="en-GB" dirty="0" smtClean="0"/>
              <a:t>c) Explain why the population of small water animals fell in late spring.</a:t>
            </a:r>
          </a:p>
          <a:p>
            <a:r>
              <a:rPr lang="en-GB" dirty="0" smtClean="0"/>
              <a:t>d) Explain why the concentration of nutrients fell in the spring but rose in autumn.</a:t>
            </a:r>
            <a:endParaRPr lang="en-GB" dirty="0"/>
          </a:p>
        </p:txBody>
      </p:sp>
    </p:spTree>
    <p:extLst>
      <p:ext uri="{BB962C8B-B14F-4D97-AF65-F5344CB8AC3E}">
        <p14:creationId xmlns:p14="http://schemas.microsoft.com/office/powerpoint/2010/main" xmlns="" val="40174039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err="1" smtClean="0"/>
              <a:t>Eutrophication</a:t>
            </a:r>
            <a:endParaRPr dirty="0"/>
          </a:p>
        </p:txBody>
      </p:sp>
      <p:sp>
        <p:nvSpPr>
          <p:cNvPr id="14" name="Content Placeholder 13"/>
          <p:cNvSpPr>
            <a:spLocks noGrp="1"/>
          </p:cNvSpPr>
          <p:nvPr>
            <p:ph idx="1"/>
          </p:nvPr>
        </p:nvSpPr>
        <p:spPr>
          <a:xfrm>
            <a:off x="755073" y="5200073"/>
            <a:ext cx="7587637" cy="1163782"/>
          </a:xfrm>
        </p:spPr>
        <p:txBody>
          <a:bodyPr>
            <a:normAutofit fontScale="85000" lnSpcReduction="20000"/>
          </a:bodyPr>
          <a:lstStyle/>
          <a:p>
            <a:pPr>
              <a:buNone/>
            </a:pPr>
            <a:r>
              <a:rPr lang="en-GB" dirty="0" smtClean="0"/>
              <a:t>The main nutrient in the fertilisers are nitrates. They make the farmer’s crops grow better but also the weeds and algae in rivers and ponds.</a:t>
            </a:r>
            <a:endParaRPr dirty="0"/>
          </a:p>
        </p:txBody>
      </p:sp>
      <p:pic>
        <p:nvPicPr>
          <p:cNvPr id="4" name="Picture 3" descr="Eutro1.jpg"/>
          <p:cNvPicPr>
            <a:picLocks noChangeAspect="1"/>
          </p:cNvPicPr>
          <p:nvPr/>
        </p:nvPicPr>
        <p:blipFill>
          <a:blip r:embed="rId2" cstate="print"/>
          <a:stretch>
            <a:fillRect/>
          </a:stretch>
        </p:blipFill>
        <p:spPr>
          <a:xfrm>
            <a:off x="714375" y="1666875"/>
            <a:ext cx="7715250" cy="3524250"/>
          </a:xfrm>
          <a:prstGeom prst="rect">
            <a:avLst/>
          </a:prstGeom>
        </p:spPr>
      </p:pic>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Theme10</Template>
  <TotalTime>2952</TotalTime>
  <Words>379</Words>
  <Application>Microsoft Office PowerPoint</Application>
  <PresentationFormat>On-screen Show (4:3)</PresentationFormat>
  <Paragraphs>40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Using Lichens as Biological Indicators of Pollution</vt:lpstr>
      <vt:lpstr>Mean lichen species frequency of occurrence in urban, suburban and periurban sites.</vt:lpstr>
      <vt:lpstr>UK Air Pollution</vt:lpstr>
      <vt:lpstr>Slide 6</vt:lpstr>
      <vt:lpstr>Slide 7</vt:lpstr>
      <vt:lpstr>Seasonal variations in nutrients and organisms</vt:lpstr>
      <vt:lpstr>Eutrophication</vt:lpstr>
      <vt:lpstr>Biological Indicators</vt:lpstr>
      <vt:lpstr>Slide 11</vt:lpstr>
    </vt:vector>
  </TitlesOfParts>
  <Company>BBIS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and Conservation</dc:title>
  <dc:creator>bbis</dc:creator>
  <cp:lastModifiedBy>Steve</cp:lastModifiedBy>
  <cp:revision>379</cp:revision>
  <dcterms:created xsi:type="dcterms:W3CDTF">2013-04-18T11:14:57Z</dcterms:created>
  <dcterms:modified xsi:type="dcterms:W3CDTF">2015-11-29T18:54:19Z</dcterms:modified>
</cp:coreProperties>
</file>