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1" r:id="rId2"/>
    <p:sldId id="332" r:id="rId3"/>
    <p:sldId id="260" r:id="rId4"/>
    <p:sldId id="315" r:id="rId5"/>
    <p:sldId id="264" r:id="rId6"/>
    <p:sldId id="262" r:id="rId7"/>
    <p:sldId id="347" r:id="rId8"/>
    <p:sldId id="306" r:id="rId9"/>
    <p:sldId id="317" r:id="rId10"/>
    <p:sldId id="350" r:id="rId11"/>
    <p:sldId id="351" r:id="rId12"/>
    <p:sldId id="352" r:id="rId13"/>
    <p:sldId id="348" r:id="rId14"/>
    <p:sldId id="353" r:id="rId15"/>
    <p:sldId id="355" r:id="rId16"/>
    <p:sldId id="354" r:id="rId17"/>
    <p:sldId id="356" r:id="rId18"/>
    <p:sldId id="357" r:id="rId19"/>
    <p:sldId id="358" r:id="rId20"/>
    <p:sldId id="359" r:id="rId21"/>
    <p:sldId id="360" r:id="rId22"/>
    <p:sldId id="361" r:id="rId23"/>
    <p:sldId id="34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FE2"/>
    <a:srgbClr val="FDD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FC07C1-39CE-453D-BF1B-95D5ED44C721}" type="datetimeFigureOut">
              <a:rPr lang="en-GB"/>
              <a:pPr>
                <a:defRPr/>
              </a:pPr>
              <a:t>03/10/2018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EB44F5-6DD0-4114-84FA-4565B76003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79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8B2E-4093-4F88-BDC1-A470DDFBBF9E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7502-CE4D-4A78-8C34-B191826C0D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5615-1FA8-4F45-8875-69B61E38B5D7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EBFD-DA1B-48C0-83B3-DDC614F3DF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6F2B-6D34-4081-A830-5E98249B9BA7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5488-C011-45B3-B6C6-84B4DBC86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8A8D-F947-4FD7-A0A5-89623C3AE1F1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EA65-560F-43E8-8D1A-66D232557E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A33E-2A04-4505-9B7A-161E09F15238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3077-F67E-4C64-8E6C-25865E5703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65A4-F035-4A7F-B2D3-D6E79280897D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DB82-8237-41F4-95F5-246A14212F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2B0D-0EE2-46B4-B743-4A32E37CE66C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FE25-607B-4822-BE60-5C18BC0439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0164-6566-4CE7-AF01-1D8803FC83F2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7BE3-540E-4091-ACB2-89DCC7E859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8CB0-038D-451A-9A24-071DF15CDBAD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DF15-9FEB-441D-B86D-512589F87A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D4DF-FEA1-4D48-8EF7-2AD9F61EF64A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4B46-ADE1-4285-89E4-63315AB7FA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5A10-EE42-4E70-A362-7866EE91461A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CECD-EC57-4FA3-A0EF-7A174FF093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C2F92-7FE3-4997-B85A-D7D70A4B1A88}" type="datetime1">
              <a:rPr lang="en-GB" smtClean="0"/>
              <a:t>03/10/2018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1562DE-26B8-4434-ABC6-2A434FEA3A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4509120"/>
            <a:ext cx="8531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TRANSPIRATION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6000" dirty="0" smtClean="0">
                <a:latin typeface="Algerian" panose="04020705040A02060702" pitchFamily="82" charset="0"/>
              </a:rPr>
              <a:t>Stomata</a:t>
            </a:r>
            <a:endParaRPr lang="en-GB" sz="60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843"/>
            <a:ext cx="8229600" cy="4525963"/>
          </a:xfrm>
        </p:spPr>
        <p:txBody>
          <a:bodyPr/>
          <a:lstStyle/>
          <a:p>
            <a:r>
              <a:rPr lang="en-US" sz="2400" dirty="0"/>
              <a:t>The amount of water lost from the leaves (transpiration rate) is regulated by the opening and closing of stomata</a:t>
            </a:r>
          </a:p>
          <a:p>
            <a:r>
              <a:rPr lang="en-US" sz="2400" dirty="0" smtClean="0"/>
              <a:t>Guard </a:t>
            </a:r>
            <a:r>
              <a:rPr lang="en-US" sz="2400" dirty="0"/>
              <a:t>cells flank the stomata and can occlude the opening by becoming increasingly flaccid in response to cellular signals</a:t>
            </a:r>
          </a:p>
          <a:p>
            <a:r>
              <a:rPr lang="en-US" sz="2400" dirty="0"/>
              <a:t>When a plant begins to wilt from water stress, dehydrated mesophyll cells release the plant hormone </a:t>
            </a:r>
            <a:r>
              <a:rPr lang="en-US" sz="2400" dirty="0" err="1"/>
              <a:t>abscisic</a:t>
            </a:r>
            <a:r>
              <a:rPr lang="en-US" sz="2400" dirty="0"/>
              <a:t> acid (ABA)</a:t>
            </a:r>
          </a:p>
          <a:p>
            <a:r>
              <a:rPr lang="en-US" sz="2400" dirty="0" err="1"/>
              <a:t>Abscisic</a:t>
            </a:r>
            <a:r>
              <a:rPr lang="en-US" sz="2400" dirty="0"/>
              <a:t> acid triggers the efflux of potassium from guard cells, decreasing water pressure within the cells (lose turgor)</a:t>
            </a:r>
          </a:p>
          <a:p>
            <a:r>
              <a:rPr lang="en-US" sz="2400" dirty="0"/>
              <a:t>A loss of turgor makes the stomatal pore close, as the guard cells become flaccid and block the opening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IB Biology Unit 8 Plant Biology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86" y="5712"/>
            <a:ext cx="4379914" cy="198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GB" dirty="0">
                <a:latin typeface="Algerian" panose="04020705040A02060702" pitchFamily="82" charset="0"/>
              </a:rPr>
              <a:t>Stomata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94" y="274638"/>
            <a:ext cx="2534411" cy="19008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AA"/>
                </a:solidFill>
                <a:latin typeface="Open Sans"/>
              </a:rPr>
              <a:t>Stomatal closing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Open Sans"/>
              </a:rPr>
              <a:t>Spongy mesophyll cells release </a:t>
            </a:r>
            <a:r>
              <a:rPr lang="en-US" dirty="0" err="1" smtClean="0">
                <a:solidFill>
                  <a:srgbClr val="333333"/>
                </a:solidFill>
                <a:latin typeface="Open Sans"/>
              </a:rPr>
              <a:t>abscicic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 acid (a plant hormone), which promotes stomata closing.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Open Sans"/>
              </a:rPr>
              <a:t>Potassium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ions move out of the vacuole and out of the 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cells (by active transport).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Water moves out of the vacuoles, following potassium ions.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The guard cells shrink in size.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The stoma closes.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18860" r="2750"/>
          <a:stretch/>
        </p:blipFill>
        <p:spPr>
          <a:xfrm>
            <a:off x="4989589" y="2562059"/>
            <a:ext cx="3888432" cy="340767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35896" y="1417638"/>
            <a:ext cx="1800200" cy="10752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During drought</a:t>
            </a:r>
            <a:endParaRPr lang="en-GB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3586200" y="5318155"/>
            <a:ext cx="1800200" cy="10752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At night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209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GB" dirty="0">
                <a:latin typeface="Algerian" panose="04020705040A02060702" pitchFamily="82" charset="0"/>
              </a:rPr>
              <a:t>Stomata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794" y="274638"/>
            <a:ext cx="2534411" cy="19008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23528" y="24928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AA"/>
                </a:solidFill>
                <a:latin typeface="Open Sans"/>
              </a:rPr>
              <a:t>Stomatal opening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Potassium ions move into the vacuoles.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Water moves into the vacuoles, following potassium ions.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The guard cells expand.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The stoma opens.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19228" r="50901" b="8777"/>
          <a:stretch/>
        </p:blipFill>
        <p:spPr>
          <a:xfrm>
            <a:off x="4788922" y="2636912"/>
            <a:ext cx="4014991" cy="28803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35896" y="1417638"/>
            <a:ext cx="1800200" cy="10752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Wet periods</a:t>
            </a:r>
            <a:endParaRPr lang="en-GB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3671900" y="5281092"/>
            <a:ext cx="1800200" cy="107525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During the day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355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Conservation of water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Xerophytes </a:t>
            </a:r>
            <a:r>
              <a:rPr lang="en-US" dirty="0"/>
              <a:t>will have high rates of transpiration due to the high temperatures and low humidity of desert </a:t>
            </a:r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Halophytes </a:t>
            </a:r>
            <a:r>
              <a:rPr lang="en-US" dirty="0"/>
              <a:t>will lose water as the high intake of salt from the surrounding soils will draw water from plant tissue via osmosis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85" y="4295502"/>
            <a:ext cx="1331727" cy="2060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5"/>
          <a:stretch/>
        </p:blipFill>
        <p:spPr>
          <a:xfrm>
            <a:off x="5076056" y="4437112"/>
            <a:ext cx="3536741" cy="15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5" y="2996952"/>
            <a:ext cx="8743421" cy="30963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8352928" cy="4525963"/>
          </a:xfrm>
        </p:spPr>
        <p:txBody>
          <a:bodyPr/>
          <a:lstStyle/>
          <a:p>
            <a:r>
              <a:rPr lang="en-US" b="1" dirty="0"/>
              <a:t>Reduced leaves</a:t>
            </a:r>
            <a:r>
              <a:rPr lang="en-US" dirty="0"/>
              <a:t> – reducing the total number and size of leaves will reduce the surface area available for water loss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4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48078"/>
            <a:ext cx="7910003" cy="28012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Rolled </a:t>
            </a:r>
            <a:r>
              <a:rPr lang="en-US" b="1" dirty="0"/>
              <a:t>leaves</a:t>
            </a:r>
            <a:r>
              <a:rPr lang="en-US" dirty="0"/>
              <a:t> – rolling up leaves reduces the exposure of stomata to the air and hence reduces evaporative water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8077"/>
            <a:ext cx="8113342" cy="28732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Thick</a:t>
            </a:r>
            <a:r>
              <a:rPr lang="en-US" b="1" dirty="0"/>
              <a:t>, waxy cuticle</a:t>
            </a:r>
            <a:r>
              <a:rPr lang="en-US" dirty="0"/>
              <a:t> – having leaves covered by a thickened cuticle prevents water loss from the leaf surface 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6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48078"/>
            <a:ext cx="8113339" cy="2873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Stomata </a:t>
            </a:r>
            <a:r>
              <a:rPr lang="en-US" b="1" dirty="0"/>
              <a:t>in pits</a:t>
            </a:r>
            <a:r>
              <a:rPr lang="en-US" dirty="0"/>
              <a:t> – having stomata in pits, surrounded by hairs, traps water </a:t>
            </a:r>
            <a:r>
              <a:rPr lang="en-US" dirty="0" err="1"/>
              <a:t>vapour</a:t>
            </a:r>
            <a:r>
              <a:rPr lang="en-US" dirty="0"/>
              <a:t> and hence reduces </a:t>
            </a:r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148078"/>
            <a:ext cx="8113339" cy="28732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Stomata </a:t>
            </a:r>
            <a:r>
              <a:rPr lang="en-US" b="1" dirty="0"/>
              <a:t>in pits</a:t>
            </a:r>
            <a:r>
              <a:rPr lang="en-US" dirty="0"/>
              <a:t> – having stomata in pits, surrounded by hairs, traps water </a:t>
            </a:r>
            <a:r>
              <a:rPr lang="en-US" dirty="0" err="1"/>
              <a:t>vapour</a:t>
            </a:r>
            <a:r>
              <a:rPr lang="en-US" dirty="0"/>
              <a:t> and hence reduces </a:t>
            </a:r>
            <a:r>
              <a:rPr lang="en-US" dirty="0" smtClean="0"/>
              <a:t>transpiration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8077"/>
            <a:ext cx="8409484" cy="297808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Low </a:t>
            </a:r>
            <a:r>
              <a:rPr lang="en-US" b="1" dirty="0"/>
              <a:t>growth</a:t>
            </a:r>
            <a:r>
              <a:rPr lang="en-US" dirty="0"/>
              <a:t> – low growing plants are less exposed to wind and more likely to be shaded, reducing water </a:t>
            </a:r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xerophytes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8077"/>
            <a:ext cx="8409484" cy="297808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CAM </a:t>
            </a:r>
            <a:r>
              <a:rPr lang="en-US" b="1" dirty="0"/>
              <a:t>physiology</a:t>
            </a:r>
            <a:r>
              <a:rPr lang="en-US" dirty="0"/>
              <a:t> – plants with CAM physiology open their stomata at night, reducing water loss via evaporation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lgerian" panose="04020705040A02060702" pitchFamily="82" charset="0"/>
              </a:rPr>
              <a:t>What is CAM physiology?</a:t>
            </a:r>
            <a:endParaRPr lang="en-GB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a plant using full CAM,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stomata</a:t>
            </a:r>
            <a:r>
              <a:rPr lang="en-US" sz="2400" dirty="0"/>
              <a:t> in the leaves remain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shut during the day </a:t>
            </a:r>
            <a:r>
              <a:rPr lang="en-US" sz="2400" dirty="0"/>
              <a:t>to reduce evapotranspiration, but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open at night to collect carbon dioxide (CO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400" dirty="0"/>
              <a:t>.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CO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is stored </a:t>
            </a:r>
            <a:r>
              <a:rPr lang="en-US" sz="2400" dirty="0"/>
              <a:t>as the four-carbon acid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malate</a:t>
            </a:r>
            <a:r>
              <a:rPr lang="en-US" sz="2400" dirty="0"/>
              <a:t> in vacuoles at night, and then in the daytime, the malate is transported to chloroplasts where it is converted back to CO</a:t>
            </a:r>
            <a:r>
              <a:rPr lang="en-US" sz="2400" baseline="-25000" dirty="0"/>
              <a:t>2</a:t>
            </a:r>
            <a:r>
              <a:rPr lang="en-US" sz="2400" dirty="0"/>
              <a:t>, which is then used during photosynthesis. The pre-collected CO</a:t>
            </a:r>
            <a:r>
              <a:rPr lang="en-US" sz="2400" baseline="-25000" dirty="0"/>
              <a:t>2</a:t>
            </a:r>
            <a:r>
              <a:rPr lang="en-US" sz="2400" dirty="0"/>
              <a:t> is concentrated around the enzyme </a:t>
            </a:r>
            <a:r>
              <a:rPr lang="en-US" sz="2400" dirty="0" err="1"/>
              <a:t>RuBisCO</a:t>
            </a:r>
            <a:r>
              <a:rPr lang="en-US" sz="2400" dirty="0"/>
              <a:t>, increasing photosynthetic efficiency.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 Physiology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9" y="1275888"/>
            <a:ext cx="8714599" cy="416933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2852936"/>
            <a:ext cx="3960440" cy="2448272"/>
          </a:xfrm>
          <a:prstGeom prst="rect">
            <a:avLst/>
          </a:prstGeom>
          <a:solidFill>
            <a:srgbClr val="D8FFE2"/>
          </a:solidFill>
          <a:ln>
            <a:solidFill>
              <a:srgbClr val="D8F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70824" y="2636912"/>
            <a:ext cx="3960440" cy="2664296"/>
          </a:xfrm>
          <a:prstGeom prst="rect">
            <a:avLst/>
          </a:prstGeom>
          <a:solidFill>
            <a:srgbClr val="D8FFE2"/>
          </a:solidFill>
          <a:ln>
            <a:solidFill>
              <a:srgbClr val="D8F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41225" y="3400460"/>
            <a:ext cx="2388870" cy="1563248"/>
          </a:xfrm>
          <a:custGeom>
            <a:avLst/>
            <a:gdLst>
              <a:gd name="connsiteX0" fmla="*/ 152923 w 2823721"/>
              <a:gd name="connsiteY0" fmla="*/ 878998 h 1563248"/>
              <a:gd name="connsiteX1" fmla="*/ 591835 w 2823721"/>
              <a:gd name="connsiteY1" fmla="*/ 513238 h 1563248"/>
              <a:gd name="connsiteX2" fmla="*/ 1021603 w 2823721"/>
              <a:gd name="connsiteY2" fmla="*/ 56038 h 1563248"/>
              <a:gd name="connsiteX3" fmla="*/ 1890283 w 2823721"/>
              <a:gd name="connsiteY3" fmla="*/ 28606 h 1563248"/>
              <a:gd name="connsiteX4" fmla="*/ 2438923 w 2823721"/>
              <a:gd name="connsiteY4" fmla="*/ 248062 h 1563248"/>
              <a:gd name="connsiteX5" fmla="*/ 2621803 w 2823721"/>
              <a:gd name="connsiteY5" fmla="*/ 668686 h 1563248"/>
              <a:gd name="connsiteX6" fmla="*/ 2822971 w 2823721"/>
              <a:gd name="connsiteY6" fmla="*/ 1116742 h 1563248"/>
              <a:gd name="connsiteX7" fmla="*/ 2658379 w 2823721"/>
              <a:gd name="connsiteY7" fmla="*/ 1519078 h 1563248"/>
              <a:gd name="connsiteX8" fmla="*/ 1972579 w 2823721"/>
              <a:gd name="connsiteY8" fmla="*/ 1528222 h 1563248"/>
              <a:gd name="connsiteX9" fmla="*/ 1314211 w 2823721"/>
              <a:gd name="connsiteY9" fmla="*/ 1299622 h 1563248"/>
              <a:gd name="connsiteX10" fmla="*/ 802147 w 2823721"/>
              <a:gd name="connsiteY10" fmla="*/ 1372774 h 1563248"/>
              <a:gd name="connsiteX11" fmla="*/ 290083 w 2823721"/>
              <a:gd name="connsiteY11" fmla="*/ 1519078 h 1563248"/>
              <a:gd name="connsiteX12" fmla="*/ 6619 w 2823721"/>
              <a:gd name="connsiteY12" fmla="*/ 1327054 h 1563248"/>
              <a:gd name="connsiteX13" fmla="*/ 152923 w 2823721"/>
              <a:gd name="connsiteY13" fmla="*/ 878998 h 15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3721" h="1563248">
                <a:moveTo>
                  <a:pt x="152923" y="878998"/>
                </a:moveTo>
                <a:cubicBezTo>
                  <a:pt x="250459" y="743362"/>
                  <a:pt x="447055" y="650398"/>
                  <a:pt x="591835" y="513238"/>
                </a:cubicBezTo>
                <a:cubicBezTo>
                  <a:pt x="736615" y="376078"/>
                  <a:pt x="805195" y="136810"/>
                  <a:pt x="1021603" y="56038"/>
                </a:cubicBezTo>
                <a:cubicBezTo>
                  <a:pt x="1238011" y="-24734"/>
                  <a:pt x="1654063" y="-3398"/>
                  <a:pt x="1890283" y="28606"/>
                </a:cubicBezTo>
                <a:cubicBezTo>
                  <a:pt x="2126503" y="60610"/>
                  <a:pt x="2317003" y="141382"/>
                  <a:pt x="2438923" y="248062"/>
                </a:cubicBezTo>
                <a:cubicBezTo>
                  <a:pt x="2560843" y="354742"/>
                  <a:pt x="2557795" y="523906"/>
                  <a:pt x="2621803" y="668686"/>
                </a:cubicBezTo>
                <a:cubicBezTo>
                  <a:pt x="2685811" y="813466"/>
                  <a:pt x="2816875" y="975010"/>
                  <a:pt x="2822971" y="1116742"/>
                </a:cubicBezTo>
                <a:cubicBezTo>
                  <a:pt x="2829067" y="1258474"/>
                  <a:pt x="2800111" y="1450498"/>
                  <a:pt x="2658379" y="1519078"/>
                </a:cubicBezTo>
                <a:cubicBezTo>
                  <a:pt x="2516647" y="1587658"/>
                  <a:pt x="2196607" y="1564798"/>
                  <a:pt x="1972579" y="1528222"/>
                </a:cubicBezTo>
                <a:cubicBezTo>
                  <a:pt x="1748551" y="1491646"/>
                  <a:pt x="1509283" y="1325530"/>
                  <a:pt x="1314211" y="1299622"/>
                </a:cubicBezTo>
                <a:cubicBezTo>
                  <a:pt x="1119139" y="1273714"/>
                  <a:pt x="972835" y="1336198"/>
                  <a:pt x="802147" y="1372774"/>
                </a:cubicBezTo>
                <a:cubicBezTo>
                  <a:pt x="631459" y="1409350"/>
                  <a:pt x="422671" y="1526698"/>
                  <a:pt x="290083" y="1519078"/>
                </a:cubicBezTo>
                <a:cubicBezTo>
                  <a:pt x="157495" y="1511458"/>
                  <a:pt x="37099" y="1432210"/>
                  <a:pt x="6619" y="1327054"/>
                </a:cubicBezTo>
                <a:cubicBezTo>
                  <a:pt x="-23861" y="1221898"/>
                  <a:pt x="55387" y="1014634"/>
                  <a:pt x="152923" y="878998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835327" y="3400460"/>
            <a:ext cx="2170465" cy="1563248"/>
          </a:xfrm>
          <a:custGeom>
            <a:avLst/>
            <a:gdLst>
              <a:gd name="connsiteX0" fmla="*/ 152923 w 2823721"/>
              <a:gd name="connsiteY0" fmla="*/ 878998 h 1563248"/>
              <a:gd name="connsiteX1" fmla="*/ 591835 w 2823721"/>
              <a:gd name="connsiteY1" fmla="*/ 513238 h 1563248"/>
              <a:gd name="connsiteX2" fmla="*/ 1021603 w 2823721"/>
              <a:gd name="connsiteY2" fmla="*/ 56038 h 1563248"/>
              <a:gd name="connsiteX3" fmla="*/ 1890283 w 2823721"/>
              <a:gd name="connsiteY3" fmla="*/ 28606 h 1563248"/>
              <a:gd name="connsiteX4" fmla="*/ 2438923 w 2823721"/>
              <a:gd name="connsiteY4" fmla="*/ 248062 h 1563248"/>
              <a:gd name="connsiteX5" fmla="*/ 2621803 w 2823721"/>
              <a:gd name="connsiteY5" fmla="*/ 668686 h 1563248"/>
              <a:gd name="connsiteX6" fmla="*/ 2822971 w 2823721"/>
              <a:gd name="connsiteY6" fmla="*/ 1116742 h 1563248"/>
              <a:gd name="connsiteX7" fmla="*/ 2658379 w 2823721"/>
              <a:gd name="connsiteY7" fmla="*/ 1519078 h 1563248"/>
              <a:gd name="connsiteX8" fmla="*/ 1972579 w 2823721"/>
              <a:gd name="connsiteY8" fmla="*/ 1528222 h 1563248"/>
              <a:gd name="connsiteX9" fmla="*/ 1314211 w 2823721"/>
              <a:gd name="connsiteY9" fmla="*/ 1299622 h 1563248"/>
              <a:gd name="connsiteX10" fmla="*/ 802147 w 2823721"/>
              <a:gd name="connsiteY10" fmla="*/ 1372774 h 1563248"/>
              <a:gd name="connsiteX11" fmla="*/ 290083 w 2823721"/>
              <a:gd name="connsiteY11" fmla="*/ 1519078 h 1563248"/>
              <a:gd name="connsiteX12" fmla="*/ 6619 w 2823721"/>
              <a:gd name="connsiteY12" fmla="*/ 1327054 h 1563248"/>
              <a:gd name="connsiteX13" fmla="*/ 152923 w 2823721"/>
              <a:gd name="connsiteY13" fmla="*/ 878998 h 15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3721" h="1563248">
                <a:moveTo>
                  <a:pt x="152923" y="878998"/>
                </a:moveTo>
                <a:cubicBezTo>
                  <a:pt x="250459" y="743362"/>
                  <a:pt x="447055" y="650398"/>
                  <a:pt x="591835" y="513238"/>
                </a:cubicBezTo>
                <a:cubicBezTo>
                  <a:pt x="736615" y="376078"/>
                  <a:pt x="805195" y="136810"/>
                  <a:pt x="1021603" y="56038"/>
                </a:cubicBezTo>
                <a:cubicBezTo>
                  <a:pt x="1238011" y="-24734"/>
                  <a:pt x="1654063" y="-3398"/>
                  <a:pt x="1890283" y="28606"/>
                </a:cubicBezTo>
                <a:cubicBezTo>
                  <a:pt x="2126503" y="60610"/>
                  <a:pt x="2317003" y="141382"/>
                  <a:pt x="2438923" y="248062"/>
                </a:cubicBezTo>
                <a:cubicBezTo>
                  <a:pt x="2560843" y="354742"/>
                  <a:pt x="2557795" y="523906"/>
                  <a:pt x="2621803" y="668686"/>
                </a:cubicBezTo>
                <a:cubicBezTo>
                  <a:pt x="2685811" y="813466"/>
                  <a:pt x="2816875" y="975010"/>
                  <a:pt x="2822971" y="1116742"/>
                </a:cubicBezTo>
                <a:cubicBezTo>
                  <a:pt x="2829067" y="1258474"/>
                  <a:pt x="2800111" y="1450498"/>
                  <a:pt x="2658379" y="1519078"/>
                </a:cubicBezTo>
                <a:cubicBezTo>
                  <a:pt x="2516647" y="1587658"/>
                  <a:pt x="2196607" y="1564798"/>
                  <a:pt x="1972579" y="1528222"/>
                </a:cubicBezTo>
                <a:cubicBezTo>
                  <a:pt x="1748551" y="1491646"/>
                  <a:pt x="1509283" y="1325530"/>
                  <a:pt x="1314211" y="1299622"/>
                </a:cubicBezTo>
                <a:cubicBezTo>
                  <a:pt x="1119139" y="1273714"/>
                  <a:pt x="972835" y="1336198"/>
                  <a:pt x="802147" y="1372774"/>
                </a:cubicBezTo>
                <a:cubicBezTo>
                  <a:pt x="631459" y="1409350"/>
                  <a:pt x="422671" y="1526698"/>
                  <a:pt x="290083" y="1519078"/>
                </a:cubicBezTo>
                <a:cubicBezTo>
                  <a:pt x="157495" y="1511458"/>
                  <a:pt x="37099" y="1432210"/>
                  <a:pt x="6619" y="1327054"/>
                </a:cubicBezTo>
                <a:cubicBezTo>
                  <a:pt x="-23861" y="1221898"/>
                  <a:pt x="55387" y="1014634"/>
                  <a:pt x="152923" y="878998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72" y="2781008"/>
            <a:ext cx="1325086" cy="761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29" y="3542934"/>
            <a:ext cx="1300455" cy="747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295" y="3569320"/>
            <a:ext cx="1254566" cy="7213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756" y="2792494"/>
            <a:ext cx="653256" cy="461665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</a:t>
            </a:r>
            <a:r>
              <a:rPr lang="en-GB" sz="2400" baseline="-25000" dirty="0" smtClean="0"/>
              <a:t>2</a:t>
            </a:r>
            <a:endParaRPr lang="en-GB" sz="2400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64" y="2674759"/>
            <a:ext cx="1324888" cy="761811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>
            <a:off x="755820" y="3185827"/>
            <a:ext cx="771954" cy="722438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9891" y="3765854"/>
            <a:ext cx="1045671" cy="461665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malate</a:t>
            </a:r>
            <a:endParaRPr lang="en-GB" sz="24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1167" y="3677430"/>
            <a:ext cx="6532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CO</a:t>
            </a:r>
            <a:r>
              <a:rPr lang="en-GB" sz="2400" baseline="-25000" dirty="0" smtClean="0">
                <a:solidFill>
                  <a:schemeClr val="bg1"/>
                </a:solidFill>
              </a:rPr>
              <a:t>2</a:t>
            </a:r>
            <a:endParaRPr lang="en-GB" sz="2400" baseline="-25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3086" y="4022771"/>
            <a:ext cx="1045671" cy="461665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malate</a:t>
            </a:r>
            <a:endParaRPr lang="en-GB" sz="2400" baseline="-25000" dirty="0"/>
          </a:p>
        </p:txBody>
      </p:sp>
      <p:cxnSp>
        <p:nvCxnSpPr>
          <p:cNvPr id="29" name="Curved Connector 28"/>
          <p:cNvCxnSpPr>
            <a:endCxn id="23" idx="1"/>
          </p:cNvCxnSpPr>
          <p:nvPr/>
        </p:nvCxnSpPr>
        <p:spPr>
          <a:xfrm flipV="1">
            <a:off x="6580876" y="3908263"/>
            <a:ext cx="1020291" cy="319256"/>
          </a:xfrm>
          <a:prstGeom prst="curvedConnector3">
            <a:avLst>
              <a:gd name="adj1" fmla="val 55377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 flipH="1" flipV="1">
            <a:off x="6194848" y="3305819"/>
            <a:ext cx="827060" cy="67906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4393" y="2751231"/>
            <a:ext cx="6532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CO</a:t>
            </a:r>
            <a:r>
              <a:rPr lang="en-GB" sz="2400" baseline="-25000" dirty="0" smtClean="0">
                <a:solidFill>
                  <a:schemeClr val="bg1"/>
                </a:solidFill>
              </a:rPr>
              <a:t>2</a:t>
            </a:r>
            <a:endParaRPr lang="en-GB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Conservation of water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5693"/>
            <a:ext cx="7715250" cy="345497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3DB82-8237-41F4-95F5-246A14212F01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4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Transpiration – Lesson 1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itchFamily="66" charset="0"/>
              </a:rPr>
              <a:t>Learning Intentions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Comic Sans MS" pitchFamily="66" charset="0"/>
              </a:rPr>
              <a:t>By the end of this lesson I will be successful if I can:</a:t>
            </a: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Explain the role of stomata in controlling water loss.</a:t>
            </a: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Outline how stomata open and close.</a:t>
            </a: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List the ways in which xerophytes and halophytes control water loss.</a:t>
            </a: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CF2F4-5AC4-4D9A-9F74-A099B55217A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48472"/>
          </a:xfrm>
        </p:spPr>
        <p:txBody>
          <a:bodyPr numCol="2"/>
          <a:lstStyle/>
          <a:p>
            <a:r>
              <a:rPr lang="en-GB" dirty="0" smtClean="0"/>
              <a:t>Photosynthesis</a:t>
            </a:r>
          </a:p>
          <a:p>
            <a:r>
              <a:rPr lang="en-GB" dirty="0" smtClean="0"/>
              <a:t>Osmosis</a:t>
            </a:r>
            <a:endParaRPr lang="en-GB" dirty="0" smtClean="0"/>
          </a:p>
          <a:p>
            <a:r>
              <a:rPr lang="en-GB" dirty="0" smtClean="0"/>
              <a:t>Xylem</a:t>
            </a:r>
          </a:p>
          <a:p>
            <a:r>
              <a:rPr lang="en-GB" dirty="0" smtClean="0"/>
              <a:t>Lignin</a:t>
            </a:r>
          </a:p>
          <a:p>
            <a:r>
              <a:rPr lang="en-GB" dirty="0" smtClean="0"/>
              <a:t>Phloem</a:t>
            </a:r>
          </a:p>
          <a:p>
            <a:r>
              <a:rPr lang="en-GB" dirty="0" smtClean="0"/>
              <a:t>Stomata</a:t>
            </a:r>
          </a:p>
          <a:p>
            <a:r>
              <a:rPr lang="en-GB" dirty="0" smtClean="0"/>
              <a:t>Transpiration</a:t>
            </a:r>
          </a:p>
          <a:p>
            <a:r>
              <a:rPr lang="en-GB" dirty="0" smtClean="0"/>
              <a:t>Minerals</a:t>
            </a:r>
            <a:endParaRPr lang="en-GB" dirty="0" smtClean="0"/>
          </a:p>
          <a:p>
            <a:r>
              <a:rPr lang="en-GB" dirty="0" smtClean="0"/>
              <a:t>Water</a:t>
            </a:r>
          </a:p>
          <a:p>
            <a:r>
              <a:rPr lang="en-GB" dirty="0" smtClean="0"/>
              <a:t>Halophytes</a:t>
            </a:r>
          </a:p>
          <a:p>
            <a:r>
              <a:rPr lang="en-GB" dirty="0" smtClean="0"/>
              <a:t>Xerophytes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9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Leaf Structure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981075"/>
            <a:ext cx="8137525" cy="5427663"/>
          </a:xfr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6A6A7-10B0-428B-A5E1-5C16AB6D188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           Stomata</a:t>
            </a:r>
          </a:p>
        </p:txBody>
      </p:sp>
      <p:pic>
        <p:nvPicPr>
          <p:cNvPr id="8195" name="Content Placeholder 3" descr="Stoma mechanism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1275" y="2924175"/>
            <a:ext cx="5080000" cy="2540000"/>
          </a:xfrm>
        </p:spPr>
      </p:pic>
      <p:pic>
        <p:nvPicPr>
          <p:cNvPr id="8196" name="Picture 4" descr="http://1.bp.blogspot.com/_i0dNvDsh49w/S0qKOxpt-FI/AAAAAAAAADw/Bok_hQkTf2I/s1600/stoma_diagram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" y="476250"/>
            <a:ext cx="382587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E4E2E-4797-4E2A-BF6E-6B8FE976C8D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55977" y="18448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The thicker, less elastic, inner wall doesn’t stretch as much as the rest of the cell, forcing the cell to curve.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Stomata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834356"/>
            <a:ext cx="7581900" cy="40576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9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en-GB" altLang="en-US" dirty="0" smtClean="0">
                <a:latin typeface="Comic Sans MS" pitchFamily="66" charset="0"/>
              </a:rPr>
              <a:t>Closing of Stomata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789040"/>
            <a:ext cx="8712968" cy="2193107"/>
          </a:xfrm>
        </p:spPr>
        <p:txBody>
          <a:bodyPr/>
          <a:lstStyle/>
          <a:p>
            <a:pPr>
              <a:defRPr/>
            </a:pPr>
            <a:r>
              <a:rPr lang="en-GB" sz="2400" dirty="0">
                <a:latin typeface="Comic Sans MS" pitchFamily="66" charset="0"/>
              </a:rPr>
              <a:t>Guard cells close by </a:t>
            </a:r>
            <a:r>
              <a:rPr lang="en-GB" sz="2400" dirty="0" smtClean="0">
                <a:latin typeface="Comic Sans MS" pitchFamily="66" charset="0"/>
              </a:rPr>
              <a:t>losing water</a:t>
            </a:r>
            <a:r>
              <a:rPr lang="en-GB" sz="2400" dirty="0">
                <a:latin typeface="Comic Sans MS" pitchFamily="66" charset="0"/>
              </a:rPr>
              <a:t>. </a:t>
            </a:r>
            <a:endParaRPr lang="en-GB" sz="24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en-GB" sz="2400" dirty="0" smtClean="0">
                <a:latin typeface="Comic Sans MS" pitchFamily="66" charset="0"/>
              </a:rPr>
              <a:t>This happens at night as they do not photosynthesise and do not need carbon dioxide.</a:t>
            </a:r>
          </a:p>
          <a:p>
            <a:pPr>
              <a:defRPr/>
            </a:pPr>
            <a:r>
              <a:rPr lang="en-GB" sz="2400" dirty="0" smtClean="0">
                <a:latin typeface="Comic Sans MS" pitchFamily="66" charset="0"/>
              </a:rPr>
              <a:t>This conserves water so the plant does not begin to wilt.</a:t>
            </a:r>
          </a:p>
          <a:p>
            <a:pPr>
              <a:defRPr/>
            </a:pPr>
            <a:endParaRPr lang="en-GB" sz="2800" b="1" dirty="0">
              <a:latin typeface="Comic Sans MS" pitchFamily="66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dirty="0">
                <a:latin typeface="Comic Sans MS" pitchFamily="66" charset="0"/>
              </a:rPr>
              <a:t> </a:t>
            </a:r>
            <a:endParaRPr lang="en-GB" b="1" dirty="0">
              <a:latin typeface="Comic Sans MS" pitchFamily="66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DC95F-D2FE-44B5-AB64-DDB0F4E3F89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803"/>
          <a:stretch>
            <a:fillRect/>
          </a:stretch>
        </p:blipFill>
        <p:spPr bwMode="auto">
          <a:xfrm>
            <a:off x="1619672" y="1196752"/>
            <a:ext cx="57606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43608" y="1052736"/>
            <a:ext cx="6552728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Stomata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IB Biology Unit 8 Plant Biology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EA65-560F-43E8-8D1A-66D232557EB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1026" name="Picture 2" descr="Image result for stoma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743200" cy="2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om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3449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om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1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tom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538189"/>
            <a:ext cx="2952329" cy="16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17456</TotalTime>
  <Words>663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Arial</vt:lpstr>
      <vt:lpstr>Calibri</vt:lpstr>
      <vt:lpstr>Comic Sans MS</vt:lpstr>
      <vt:lpstr>Open Sans</vt:lpstr>
      <vt:lpstr>Office Theme</vt:lpstr>
      <vt:lpstr>PowerPoint Presentation</vt:lpstr>
      <vt:lpstr>PowerPoint Presentation</vt:lpstr>
      <vt:lpstr>Transpiration – Lesson 1</vt:lpstr>
      <vt:lpstr>Key words</vt:lpstr>
      <vt:lpstr>Leaf Structure</vt:lpstr>
      <vt:lpstr>           Stomata</vt:lpstr>
      <vt:lpstr>Stomata</vt:lpstr>
      <vt:lpstr>Closing of Stomata</vt:lpstr>
      <vt:lpstr>Stomata</vt:lpstr>
      <vt:lpstr>Stomata</vt:lpstr>
      <vt:lpstr>Stomata</vt:lpstr>
      <vt:lpstr>Stomata</vt:lpstr>
      <vt:lpstr>Conservation of water</vt:lpstr>
      <vt:lpstr>xerophytes</vt:lpstr>
      <vt:lpstr>xerophytes</vt:lpstr>
      <vt:lpstr>xerophytes</vt:lpstr>
      <vt:lpstr>xerophytes</vt:lpstr>
      <vt:lpstr>xerophytes</vt:lpstr>
      <vt:lpstr>xerophytes</vt:lpstr>
      <vt:lpstr>xerophytes</vt:lpstr>
      <vt:lpstr>What is CAM physiology?</vt:lpstr>
      <vt:lpstr>Cam Physiology</vt:lpstr>
      <vt:lpstr>Conservation of 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Hairs</dc:title>
  <dc:creator>Shona Ritchie</dc:creator>
  <cp:lastModifiedBy>Steven Mann</cp:lastModifiedBy>
  <cp:revision>147</cp:revision>
  <dcterms:created xsi:type="dcterms:W3CDTF">2013-06-02T11:20:46Z</dcterms:created>
  <dcterms:modified xsi:type="dcterms:W3CDTF">2018-10-03T12:02:04Z</dcterms:modified>
</cp:coreProperties>
</file>