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9" r:id="rId5"/>
    <p:sldId id="266" r:id="rId6"/>
    <p:sldId id="262" r:id="rId7"/>
    <p:sldId id="263" r:id="rId8"/>
    <p:sldId id="264" r:id="rId9"/>
    <p:sldId id="265"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4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B24E7-3664-4EAE-A599-8B5C51E2241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C88DA-8CCC-413A-81E9-46191B5622B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0" r="-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B24E7-3664-4EAE-A599-8B5C51E22410}" type="datetimeFigureOut">
              <a:rPr lang="en-GB" smtClean="0"/>
              <a:pPr/>
              <a:t>21/11/2017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C88DA-8CCC-413A-81E9-46191B5622B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Grasshopper" TargetMode="External"/><Relationship Id="rId3" Type="http://schemas.openxmlformats.org/officeDocument/2006/relationships/hyperlink" Target="http://en.wikipedia.org/wiki/Maize" TargetMode="External"/><Relationship Id="rId7" Type="http://schemas.openxmlformats.org/officeDocument/2006/relationships/hyperlink" Target="http://en.wikipedia.org/wiki/Human" TargetMode="External"/><Relationship Id="rId12" Type="http://schemas.openxmlformats.org/officeDocument/2006/relationships/hyperlink" Target="http://en.wikipedia.org/wiki/Escherichia_coli" TargetMode="External"/><Relationship Id="rId2" Type="http://schemas.openxmlformats.org/officeDocument/2006/relationships/hyperlink" Target="http://en.wikipedia.org/wiki/%CE%A6X174" TargetMode="External"/><Relationship Id="rId1" Type="http://schemas.openxmlformats.org/officeDocument/2006/relationships/slideLayout" Target="../slideLayouts/slideLayout2.xml"/><Relationship Id="rId6" Type="http://schemas.openxmlformats.org/officeDocument/2006/relationships/hyperlink" Target="http://en.wikipedia.org/wiki/Rat" TargetMode="External"/><Relationship Id="rId11" Type="http://schemas.openxmlformats.org/officeDocument/2006/relationships/hyperlink" Target="http://en.wikipedia.org/wiki/Yeast" TargetMode="External"/><Relationship Id="rId5" Type="http://schemas.openxmlformats.org/officeDocument/2006/relationships/hyperlink" Target="http://en.wikipedia.org/wiki/Chicken" TargetMode="External"/><Relationship Id="rId10" Type="http://schemas.openxmlformats.org/officeDocument/2006/relationships/hyperlink" Target="http://en.wikipedia.org/wiki/Wheat" TargetMode="External"/><Relationship Id="rId4" Type="http://schemas.openxmlformats.org/officeDocument/2006/relationships/hyperlink" Target="http://en.wikipedia.org/wiki/Octopus" TargetMode="External"/><Relationship Id="rId9" Type="http://schemas.openxmlformats.org/officeDocument/2006/relationships/hyperlink" Target="http://en.wikipedia.org/wiki/Sea_Urchi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noAutofit/>
          </a:bodyPr>
          <a:lstStyle/>
          <a:p>
            <a:r>
              <a:rPr lang="en-GB" sz="9600" b="1" dirty="0" smtClean="0">
                <a:ln>
                  <a:solidFill>
                    <a:schemeClr val="tx1"/>
                  </a:solidFill>
                </a:ln>
                <a:solidFill>
                  <a:schemeClr val="bg2">
                    <a:lumMod val="50000"/>
                  </a:schemeClr>
                </a:solidFill>
              </a:rPr>
              <a:t>DNA</a:t>
            </a:r>
            <a:endParaRPr lang="en-GB" sz="9600" b="1" dirty="0">
              <a:ln>
                <a:solidFill>
                  <a:schemeClr val="tx1"/>
                </a:solidFill>
              </a:ln>
              <a:solidFill>
                <a:schemeClr val="bg2">
                  <a:lumMod val="50000"/>
                </a:schemeClr>
              </a:solidFill>
            </a:endParaRPr>
          </a:p>
        </p:txBody>
      </p:sp>
      <p:sp>
        <p:nvSpPr>
          <p:cNvPr id="3" name="Subtitle 2"/>
          <p:cNvSpPr>
            <a:spLocks noGrp="1"/>
          </p:cNvSpPr>
          <p:nvPr>
            <p:ph type="subTitle" idx="1"/>
          </p:nvPr>
        </p:nvSpPr>
        <p:spPr>
          <a:xfrm>
            <a:off x="251520" y="4797152"/>
            <a:ext cx="8640960" cy="841648"/>
          </a:xfrm>
        </p:spPr>
        <p:txBody>
          <a:bodyPr>
            <a:noAutofit/>
          </a:bodyPr>
          <a:lstStyle/>
          <a:p>
            <a:r>
              <a:rPr lang="en-GB" sz="7200" b="1" dirty="0" smtClean="0">
                <a:ln>
                  <a:solidFill>
                    <a:schemeClr val="tx1"/>
                  </a:solidFill>
                </a:ln>
              </a:rPr>
              <a:t>The Molecule of Life</a:t>
            </a:r>
            <a:endParaRPr lang="en-GB" sz="7200" b="1" dirty="0">
              <a:ln>
                <a:solidFill>
                  <a:schemeClr val="tx1"/>
                </a:solidFill>
              </a:l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noAutofit/>
          </a:bodyPr>
          <a:lstStyle/>
          <a:p>
            <a:r>
              <a:rPr lang="en-GB" sz="7200" b="1" dirty="0" smtClean="0">
                <a:ln>
                  <a:solidFill>
                    <a:schemeClr val="tx1"/>
                  </a:solidFill>
                </a:ln>
                <a:solidFill>
                  <a:schemeClr val="bg2">
                    <a:lumMod val="50000"/>
                  </a:schemeClr>
                </a:solidFill>
              </a:rPr>
              <a:t>DNA double helix</a:t>
            </a:r>
            <a:endParaRPr lang="en-GB" sz="7200" b="1" dirty="0">
              <a:ln>
                <a:solidFill>
                  <a:schemeClr val="tx1"/>
                </a:solidFill>
              </a:ln>
              <a:solidFill>
                <a:schemeClr val="bg2">
                  <a:lumMod val="50000"/>
                </a:schemeClr>
              </a:solidFill>
            </a:endParaRPr>
          </a:p>
        </p:txBody>
      </p:sp>
      <p:sp>
        <p:nvSpPr>
          <p:cNvPr id="5" name="TextBox 4"/>
          <p:cNvSpPr txBox="1"/>
          <p:nvPr/>
        </p:nvSpPr>
        <p:spPr>
          <a:xfrm>
            <a:off x="6012103" y="6104329"/>
            <a:ext cx="3059832" cy="646331"/>
          </a:xfrm>
          <a:prstGeom prst="rect">
            <a:avLst/>
          </a:prstGeom>
          <a:noFill/>
        </p:spPr>
        <p:txBody>
          <a:bodyPr wrap="square" rtlCol="0">
            <a:spAutoFit/>
          </a:bodyPr>
          <a:lstStyle/>
          <a:p>
            <a:r>
              <a:rPr lang="en-GB" b="1" dirty="0" smtClean="0">
                <a:ln>
                  <a:solidFill>
                    <a:schemeClr val="tx1"/>
                  </a:solidFill>
                </a:ln>
                <a:solidFill>
                  <a:schemeClr val="bg1">
                    <a:lumMod val="75000"/>
                  </a:schemeClr>
                </a:solidFill>
              </a:rPr>
              <a:t>The molecule is twisted into a double helix</a:t>
            </a:r>
            <a:endParaRPr lang="en-GB" b="1" dirty="0">
              <a:ln>
                <a:solidFill>
                  <a:schemeClr val="tx1"/>
                </a:solidFill>
              </a:ln>
              <a:solidFill>
                <a:schemeClr val="bg1">
                  <a:lumMod val="75000"/>
                </a:schemeClr>
              </a:solidFill>
            </a:endParaRPr>
          </a:p>
        </p:txBody>
      </p:sp>
      <p:pic>
        <p:nvPicPr>
          <p:cNvPr id="6" name="Picture 5" descr="dnasequence.jpg"/>
          <p:cNvPicPr>
            <a:picLocks noChangeAspect="1"/>
          </p:cNvPicPr>
          <p:nvPr/>
        </p:nvPicPr>
        <p:blipFill>
          <a:blip r:embed="rId2" cstate="print"/>
          <a:stretch>
            <a:fillRect/>
          </a:stretch>
        </p:blipFill>
        <p:spPr>
          <a:xfrm>
            <a:off x="2915816" y="2060848"/>
            <a:ext cx="2921000" cy="4356100"/>
          </a:xfrm>
          <a:prstGeom prst="rect">
            <a:avLst/>
          </a:prstGeom>
        </p:spPr>
      </p:pic>
      <p:cxnSp>
        <p:nvCxnSpPr>
          <p:cNvPr id="8" name="Straight Arrow Connector 7"/>
          <p:cNvCxnSpPr/>
          <p:nvPr/>
        </p:nvCxnSpPr>
        <p:spPr>
          <a:xfrm flipH="1">
            <a:off x="5652120" y="2996952"/>
            <a:ext cx="720080" cy="720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580112" y="3068960"/>
            <a:ext cx="792088"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00192" y="2852936"/>
            <a:ext cx="1635256" cy="369332"/>
          </a:xfrm>
          <a:prstGeom prst="rect">
            <a:avLst/>
          </a:prstGeom>
          <a:noFill/>
        </p:spPr>
        <p:txBody>
          <a:bodyPr wrap="none" rtlCol="0">
            <a:spAutoFit/>
          </a:bodyPr>
          <a:lstStyle/>
          <a:p>
            <a:r>
              <a:rPr lang="en-GB" dirty="0" smtClean="0"/>
              <a:t>Covalent bonds</a:t>
            </a:r>
            <a:endParaRPr lang="en-GB" dirty="0"/>
          </a:p>
        </p:txBody>
      </p:sp>
      <p:sp>
        <p:nvSpPr>
          <p:cNvPr id="13" name="TextBox 12"/>
          <p:cNvSpPr txBox="1"/>
          <p:nvPr/>
        </p:nvSpPr>
        <p:spPr>
          <a:xfrm>
            <a:off x="6012161" y="4077072"/>
            <a:ext cx="2808312" cy="646331"/>
          </a:xfrm>
          <a:prstGeom prst="rect">
            <a:avLst/>
          </a:prstGeom>
          <a:noFill/>
        </p:spPr>
        <p:txBody>
          <a:bodyPr wrap="square" rtlCol="0">
            <a:spAutoFit/>
          </a:bodyPr>
          <a:lstStyle/>
          <a:p>
            <a:r>
              <a:rPr lang="en-GB" b="1" dirty="0" smtClean="0">
                <a:ln>
                  <a:solidFill>
                    <a:schemeClr val="tx1"/>
                  </a:solidFill>
                </a:ln>
                <a:solidFill>
                  <a:schemeClr val="bg1">
                    <a:lumMod val="75000"/>
                  </a:schemeClr>
                </a:solidFill>
              </a:rPr>
              <a:t>Covalent bonds are strong, hydrogen bonds are weak</a:t>
            </a:r>
            <a:endParaRPr lang="en-GB" b="1" dirty="0">
              <a:ln>
                <a:solidFill>
                  <a:schemeClr val="tx1"/>
                </a:solidFill>
              </a:ln>
              <a:solidFill>
                <a:schemeClr val="bg1">
                  <a:lumMod val="75000"/>
                </a:schemeClr>
              </a:solidFill>
            </a:endParaRPr>
          </a:p>
        </p:txBody>
      </p:sp>
      <p:cxnSp>
        <p:nvCxnSpPr>
          <p:cNvPr id="16" name="Straight Arrow Connector 15"/>
          <p:cNvCxnSpPr/>
          <p:nvPr/>
        </p:nvCxnSpPr>
        <p:spPr>
          <a:xfrm>
            <a:off x="2123728" y="2996952"/>
            <a:ext cx="936104"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23728" y="4869160"/>
            <a:ext cx="108012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60032" y="6021288"/>
            <a:ext cx="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7584" y="4581128"/>
            <a:ext cx="1345561" cy="369332"/>
          </a:xfrm>
          <a:prstGeom prst="rect">
            <a:avLst/>
          </a:prstGeom>
          <a:noFill/>
        </p:spPr>
        <p:txBody>
          <a:bodyPr wrap="none" rtlCol="0">
            <a:spAutoFit/>
          </a:bodyPr>
          <a:lstStyle/>
          <a:p>
            <a:r>
              <a:rPr lang="en-GB" dirty="0" err="1" smtClean="0"/>
              <a:t>Deoxyribose</a:t>
            </a:r>
            <a:endParaRPr lang="en-GB" dirty="0"/>
          </a:p>
        </p:txBody>
      </p:sp>
      <p:sp>
        <p:nvSpPr>
          <p:cNvPr id="21" name="TextBox 20"/>
          <p:cNvSpPr txBox="1"/>
          <p:nvPr/>
        </p:nvSpPr>
        <p:spPr>
          <a:xfrm>
            <a:off x="1043608" y="2708920"/>
            <a:ext cx="1178721" cy="369332"/>
          </a:xfrm>
          <a:prstGeom prst="rect">
            <a:avLst/>
          </a:prstGeom>
          <a:noFill/>
        </p:spPr>
        <p:txBody>
          <a:bodyPr wrap="none" rtlCol="0">
            <a:spAutoFit/>
          </a:bodyPr>
          <a:lstStyle/>
          <a:p>
            <a:r>
              <a:rPr lang="en-GB" dirty="0" smtClean="0"/>
              <a:t>Phosphate</a:t>
            </a:r>
            <a:endParaRPr lang="en-GB" dirty="0"/>
          </a:p>
        </p:txBody>
      </p:sp>
      <p:sp>
        <p:nvSpPr>
          <p:cNvPr id="24" name="TextBox 23"/>
          <p:cNvSpPr txBox="1"/>
          <p:nvPr/>
        </p:nvSpPr>
        <p:spPr>
          <a:xfrm>
            <a:off x="3605980" y="6263600"/>
            <a:ext cx="1830116" cy="369332"/>
          </a:xfrm>
          <a:prstGeom prst="rect">
            <a:avLst/>
          </a:prstGeom>
          <a:noFill/>
        </p:spPr>
        <p:txBody>
          <a:bodyPr wrap="none" rtlCol="0">
            <a:spAutoFit/>
          </a:bodyPr>
          <a:lstStyle/>
          <a:p>
            <a:r>
              <a:rPr lang="en-GB" dirty="0" smtClean="0"/>
              <a:t>Nitrogenous </a:t>
            </a:r>
            <a:r>
              <a:rPr lang="en-GB" dirty="0" smtClean="0"/>
              <a:t>base</a:t>
            </a:r>
            <a:endParaRPr lang="en-GB" dirty="0"/>
          </a:p>
        </p:txBody>
      </p:sp>
      <p:sp>
        <p:nvSpPr>
          <p:cNvPr id="25" name="TextBox 24"/>
          <p:cNvSpPr txBox="1"/>
          <p:nvPr/>
        </p:nvSpPr>
        <p:spPr>
          <a:xfrm>
            <a:off x="5364088" y="2276872"/>
            <a:ext cx="359394" cy="369332"/>
          </a:xfrm>
          <a:prstGeom prst="rect">
            <a:avLst/>
          </a:prstGeom>
          <a:noFill/>
        </p:spPr>
        <p:txBody>
          <a:bodyPr wrap="none" rtlCol="0">
            <a:spAutoFit/>
          </a:bodyPr>
          <a:lstStyle/>
          <a:p>
            <a:r>
              <a:rPr lang="en-GB" dirty="0" smtClean="0"/>
              <a:t>3’</a:t>
            </a:r>
            <a:endParaRPr lang="en-GB" dirty="0"/>
          </a:p>
        </p:txBody>
      </p:sp>
      <p:sp>
        <p:nvSpPr>
          <p:cNvPr id="26" name="TextBox 25"/>
          <p:cNvSpPr txBox="1"/>
          <p:nvPr/>
        </p:nvSpPr>
        <p:spPr>
          <a:xfrm>
            <a:off x="2843808" y="6237312"/>
            <a:ext cx="359394" cy="369332"/>
          </a:xfrm>
          <a:prstGeom prst="rect">
            <a:avLst/>
          </a:prstGeom>
          <a:noFill/>
        </p:spPr>
        <p:txBody>
          <a:bodyPr wrap="none" rtlCol="0">
            <a:spAutoFit/>
          </a:bodyPr>
          <a:lstStyle/>
          <a:p>
            <a:r>
              <a:rPr lang="en-GB" dirty="0" smtClean="0"/>
              <a:t>3’</a:t>
            </a:r>
            <a:endParaRPr lang="en-GB" dirty="0"/>
          </a:p>
        </p:txBody>
      </p:sp>
      <p:sp>
        <p:nvSpPr>
          <p:cNvPr id="27" name="TextBox 26"/>
          <p:cNvSpPr txBox="1"/>
          <p:nvPr/>
        </p:nvSpPr>
        <p:spPr>
          <a:xfrm>
            <a:off x="5436096" y="6381328"/>
            <a:ext cx="359394" cy="369332"/>
          </a:xfrm>
          <a:prstGeom prst="rect">
            <a:avLst/>
          </a:prstGeom>
          <a:noFill/>
        </p:spPr>
        <p:txBody>
          <a:bodyPr wrap="none" rtlCol="0">
            <a:spAutoFit/>
          </a:bodyPr>
          <a:lstStyle/>
          <a:p>
            <a:r>
              <a:rPr lang="en-GB" dirty="0" smtClean="0"/>
              <a:t>5’</a:t>
            </a:r>
            <a:endParaRPr lang="en-GB" dirty="0"/>
          </a:p>
        </p:txBody>
      </p:sp>
      <p:sp>
        <p:nvSpPr>
          <p:cNvPr id="28" name="TextBox 27"/>
          <p:cNvSpPr txBox="1"/>
          <p:nvPr/>
        </p:nvSpPr>
        <p:spPr>
          <a:xfrm>
            <a:off x="2699792" y="2276872"/>
            <a:ext cx="359394" cy="369332"/>
          </a:xfrm>
          <a:prstGeom prst="rect">
            <a:avLst/>
          </a:prstGeom>
          <a:noFill/>
        </p:spPr>
        <p:txBody>
          <a:bodyPr wrap="none" rtlCol="0">
            <a:spAutoFit/>
          </a:bodyPr>
          <a:lstStyle/>
          <a:p>
            <a:r>
              <a:rPr lang="en-GB" dirty="0" smtClean="0"/>
              <a:t>5’</a:t>
            </a:r>
            <a:endParaRPr lang="en-GB" dirty="0"/>
          </a:p>
        </p:txBody>
      </p:sp>
      <p:sp>
        <p:nvSpPr>
          <p:cNvPr id="29" name="TextBox 28"/>
          <p:cNvSpPr txBox="1"/>
          <p:nvPr/>
        </p:nvSpPr>
        <p:spPr>
          <a:xfrm>
            <a:off x="539552" y="5877272"/>
            <a:ext cx="2268760" cy="646331"/>
          </a:xfrm>
          <a:prstGeom prst="rect">
            <a:avLst/>
          </a:prstGeom>
          <a:noFill/>
        </p:spPr>
        <p:txBody>
          <a:bodyPr wrap="square" rtlCol="0">
            <a:spAutoFit/>
          </a:bodyPr>
          <a:lstStyle/>
          <a:p>
            <a:r>
              <a:rPr lang="en-GB" b="1" dirty="0" smtClean="0">
                <a:ln>
                  <a:solidFill>
                    <a:schemeClr val="tx1"/>
                  </a:solidFill>
                </a:ln>
                <a:solidFill>
                  <a:schemeClr val="bg1">
                    <a:lumMod val="75000"/>
                  </a:schemeClr>
                </a:solidFill>
              </a:rPr>
              <a:t>The two strands are anti-parallel</a:t>
            </a:r>
            <a:endParaRPr lang="en-GB" b="1" dirty="0">
              <a:ln>
                <a:solidFill>
                  <a:schemeClr val="tx1"/>
                </a:solidFill>
              </a:ln>
              <a:solidFill>
                <a:schemeClr val="bg1">
                  <a:lumMod val="75000"/>
                </a:schemeClr>
              </a:solidFill>
            </a:endParaRPr>
          </a:p>
        </p:txBody>
      </p:sp>
      <p:sp>
        <p:nvSpPr>
          <p:cNvPr id="30" name="TextBox 29"/>
          <p:cNvSpPr txBox="1"/>
          <p:nvPr/>
        </p:nvSpPr>
        <p:spPr>
          <a:xfrm>
            <a:off x="6012160" y="4869160"/>
            <a:ext cx="2808312" cy="923330"/>
          </a:xfrm>
          <a:prstGeom prst="rect">
            <a:avLst/>
          </a:prstGeom>
          <a:noFill/>
        </p:spPr>
        <p:txBody>
          <a:bodyPr wrap="square" rtlCol="0">
            <a:spAutoFit/>
          </a:bodyPr>
          <a:lstStyle/>
          <a:p>
            <a:r>
              <a:rPr lang="en-GB" b="1" dirty="0" smtClean="0">
                <a:ln>
                  <a:solidFill>
                    <a:schemeClr val="tx1"/>
                  </a:solidFill>
                </a:ln>
                <a:solidFill>
                  <a:schemeClr val="bg1">
                    <a:lumMod val="75000"/>
                  </a:schemeClr>
                </a:solidFill>
              </a:rPr>
              <a:t>The hydrogen bonds enable the DNA molecule to unzip during DNA replication</a:t>
            </a:r>
            <a:endParaRPr lang="en-GB" b="1" dirty="0">
              <a:ln>
                <a:solidFill>
                  <a:schemeClr val="tx1"/>
                </a:solidFill>
              </a:ln>
              <a:solidFill>
                <a:schemeClr val="bg1">
                  <a:lumMod val="75000"/>
                </a:schemeClr>
              </a:solidFill>
            </a:endParaRPr>
          </a:p>
        </p:txBody>
      </p:sp>
      <p:sp>
        <p:nvSpPr>
          <p:cNvPr id="31" name="TextBox 30"/>
          <p:cNvSpPr txBox="1"/>
          <p:nvPr/>
        </p:nvSpPr>
        <p:spPr>
          <a:xfrm>
            <a:off x="251520" y="3501008"/>
            <a:ext cx="2268760" cy="923330"/>
          </a:xfrm>
          <a:prstGeom prst="rect">
            <a:avLst/>
          </a:prstGeom>
          <a:noFill/>
        </p:spPr>
        <p:txBody>
          <a:bodyPr wrap="square" rtlCol="0">
            <a:spAutoFit/>
          </a:bodyPr>
          <a:lstStyle/>
          <a:p>
            <a:r>
              <a:rPr lang="en-GB" b="1" dirty="0" smtClean="0">
                <a:ln>
                  <a:solidFill>
                    <a:schemeClr val="tx1"/>
                  </a:solidFill>
                </a:ln>
                <a:solidFill>
                  <a:schemeClr val="bg1">
                    <a:lumMod val="75000"/>
                  </a:schemeClr>
                </a:solidFill>
              </a:rPr>
              <a:t>5’ and 3’ refer to the carbon atoms in the </a:t>
            </a:r>
            <a:r>
              <a:rPr lang="en-GB" b="1" dirty="0" err="1" smtClean="0">
                <a:ln>
                  <a:solidFill>
                    <a:schemeClr val="tx1"/>
                  </a:solidFill>
                </a:ln>
                <a:solidFill>
                  <a:schemeClr val="bg1">
                    <a:lumMod val="75000"/>
                  </a:schemeClr>
                </a:solidFill>
              </a:rPr>
              <a:t>deoxyribose</a:t>
            </a:r>
            <a:r>
              <a:rPr lang="en-GB" b="1" dirty="0" smtClean="0">
                <a:ln>
                  <a:solidFill>
                    <a:schemeClr val="tx1"/>
                  </a:solidFill>
                </a:ln>
                <a:solidFill>
                  <a:schemeClr val="bg1">
                    <a:lumMod val="75000"/>
                  </a:schemeClr>
                </a:solidFill>
              </a:rPr>
              <a:t> sugar</a:t>
            </a:r>
            <a:endParaRPr lang="en-GB" b="1" dirty="0">
              <a:ln>
                <a:solidFill>
                  <a:schemeClr val="tx1"/>
                </a:solidFill>
              </a:ln>
              <a:solidFill>
                <a:schemeClr val="bg1">
                  <a:lumMod val="75000"/>
                </a:schemeClr>
              </a:solidFill>
            </a:endParaRPr>
          </a:p>
        </p:txBody>
      </p:sp>
      <p:sp>
        <p:nvSpPr>
          <p:cNvPr id="22" name="TextBox 21"/>
          <p:cNvSpPr txBox="1"/>
          <p:nvPr/>
        </p:nvSpPr>
        <p:spPr>
          <a:xfrm>
            <a:off x="5940152" y="1340768"/>
            <a:ext cx="3203848" cy="1200329"/>
          </a:xfrm>
          <a:prstGeom prst="rect">
            <a:avLst/>
          </a:prstGeom>
          <a:noFill/>
        </p:spPr>
        <p:txBody>
          <a:bodyPr wrap="square" rtlCol="0">
            <a:spAutoFit/>
          </a:bodyPr>
          <a:lstStyle/>
          <a:p>
            <a:r>
              <a:rPr lang="en-GB" b="1" u="sng" dirty="0" smtClean="0">
                <a:ln>
                  <a:solidFill>
                    <a:schemeClr val="tx1"/>
                  </a:solidFill>
                </a:ln>
                <a:solidFill>
                  <a:schemeClr val="bg1">
                    <a:lumMod val="75000"/>
                  </a:schemeClr>
                </a:solidFill>
              </a:rPr>
              <a:t>Thymine</a:t>
            </a:r>
            <a:r>
              <a:rPr lang="en-GB" b="1" dirty="0" smtClean="0">
                <a:ln>
                  <a:solidFill>
                    <a:schemeClr val="tx1"/>
                  </a:solidFill>
                </a:ln>
                <a:solidFill>
                  <a:schemeClr val="bg1">
                    <a:lumMod val="75000"/>
                  </a:schemeClr>
                </a:solidFill>
              </a:rPr>
              <a:t> and </a:t>
            </a:r>
            <a:r>
              <a:rPr lang="en-GB" b="1" u="sng" dirty="0" smtClean="0">
                <a:ln>
                  <a:solidFill>
                    <a:schemeClr val="tx1"/>
                  </a:solidFill>
                </a:ln>
                <a:solidFill>
                  <a:schemeClr val="bg1">
                    <a:lumMod val="75000"/>
                  </a:schemeClr>
                </a:solidFill>
              </a:rPr>
              <a:t>cytosine</a:t>
            </a:r>
            <a:r>
              <a:rPr lang="en-GB" b="1" dirty="0" smtClean="0">
                <a:ln>
                  <a:solidFill>
                    <a:schemeClr val="tx1"/>
                  </a:solidFill>
                </a:ln>
                <a:solidFill>
                  <a:schemeClr val="bg1">
                    <a:lumMod val="75000"/>
                  </a:schemeClr>
                </a:solidFill>
              </a:rPr>
              <a:t> </a:t>
            </a:r>
            <a:r>
              <a:rPr lang="en-GB" b="1" dirty="0" smtClean="0">
                <a:ln>
                  <a:solidFill>
                    <a:schemeClr val="tx1"/>
                  </a:solidFill>
                </a:ln>
                <a:solidFill>
                  <a:schemeClr val="bg1">
                    <a:lumMod val="75000"/>
                  </a:schemeClr>
                </a:solidFill>
              </a:rPr>
              <a:t>would </a:t>
            </a:r>
            <a:r>
              <a:rPr lang="en-GB" b="1" dirty="0" smtClean="0">
                <a:ln>
                  <a:solidFill>
                    <a:schemeClr val="tx1"/>
                  </a:solidFill>
                </a:ln>
                <a:solidFill>
                  <a:schemeClr val="bg1">
                    <a:lumMod val="75000"/>
                  </a:schemeClr>
                </a:solidFill>
              </a:rPr>
              <a:t>be too small to form a rung in the ladder. </a:t>
            </a:r>
            <a:r>
              <a:rPr lang="en-GB" b="1" u="sng" dirty="0" smtClean="0">
                <a:ln>
                  <a:solidFill>
                    <a:schemeClr val="tx1"/>
                  </a:solidFill>
                </a:ln>
                <a:solidFill>
                  <a:schemeClr val="bg1">
                    <a:lumMod val="75000"/>
                  </a:schemeClr>
                </a:solidFill>
              </a:rPr>
              <a:t>Adenine</a:t>
            </a:r>
            <a:r>
              <a:rPr lang="en-GB" b="1" dirty="0" smtClean="0">
                <a:ln>
                  <a:solidFill>
                    <a:schemeClr val="tx1"/>
                  </a:solidFill>
                </a:ln>
                <a:solidFill>
                  <a:schemeClr val="bg1">
                    <a:lumMod val="75000"/>
                  </a:schemeClr>
                </a:solidFill>
              </a:rPr>
              <a:t> and </a:t>
            </a:r>
            <a:r>
              <a:rPr lang="en-GB" b="1" u="sng" dirty="0" smtClean="0">
                <a:ln>
                  <a:solidFill>
                    <a:schemeClr val="tx1"/>
                  </a:solidFill>
                </a:ln>
                <a:solidFill>
                  <a:schemeClr val="bg1">
                    <a:lumMod val="75000"/>
                  </a:schemeClr>
                </a:solidFill>
              </a:rPr>
              <a:t>guanine</a:t>
            </a:r>
            <a:r>
              <a:rPr lang="en-GB" b="1" dirty="0" smtClean="0">
                <a:ln>
                  <a:solidFill>
                    <a:schemeClr val="tx1"/>
                  </a:solidFill>
                </a:ln>
                <a:solidFill>
                  <a:schemeClr val="bg1">
                    <a:lumMod val="75000"/>
                  </a:schemeClr>
                </a:solidFill>
              </a:rPr>
              <a:t> would be too large!</a:t>
            </a:r>
            <a:endParaRPr lang="en-GB" b="1" dirty="0">
              <a:ln>
                <a:solidFill>
                  <a:schemeClr val="tx1"/>
                </a:solidFill>
              </a:ln>
              <a:solidFill>
                <a:schemeClr val="bg1">
                  <a:lumMod val="75000"/>
                </a:schemeClr>
              </a:solidFill>
            </a:endParaRPr>
          </a:p>
        </p:txBody>
      </p:sp>
      <p:sp>
        <p:nvSpPr>
          <p:cNvPr id="23" name="TextBox 22"/>
          <p:cNvSpPr txBox="1"/>
          <p:nvPr/>
        </p:nvSpPr>
        <p:spPr>
          <a:xfrm>
            <a:off x="0" y="1268760"/>
            <a:ext cx="3203848" cy="1477328"/>
          </a:xfrm>
          <a:prstGeom prst="rect">
            <a:avLst/>
          </a:prstGeom>
          <a:noFill/>
        </p:spPr>
        <p:txBody>
          <a:bodyPr wrap="square" rtlCol="0">
            <a:spAutoFit/>
          </a:bodyPr>
          <a:lstStyle/>
          <a:p>
            <a:r>
              <a:rPr lang="en-GB" b="1" dirty="0" smtClean="0">
                <a:ln>
                  <a:solidFill>
                    <a:schemeClr val="tx1"/>
                  </a:solidFill>
                </a:ln>
                <a:solidFill>
                  <a:schemeClr val="bg1">
                    <a:lumMod val="75000"/>
                  </a:schemeClr>
                </a:solidFill>
              </a:rPr>
              <a:t>Cytosine </a:t>
            </a:r>
            <a:r>
              <a:rPr lang="en-GB" b="1" dirty="0" smtClean="0">
                <a:ln>
                  <a:solidFill>
                    <a:schemeClr val="tx1"/>
                  </a:solidFill>
                </a:ln>
                <a:solidFill>
                  <a:schemeClr val="bg1">
                    <a:lumMod val="75000"/>
                  </a:schemeClr>
                </a:solidFill>
              </a:rPr>
              <a:t>and Guanine forms 3 double bonds. Thymine and adenine form 2 hydrogen bonds. This leads to </a:t>
            </a:r>
            <a:r>
              <a:rPr lang="en-GB" b="1" u="sng" dirty="0" smtClean="0">
                <a:ln>
                  <a:solidFill>
                    <a:schemeClr val="tx1"/>
                  </a:solidFill>
                </a:ln>
                <a:solidFill>
                  <a:schemeClr val="bg1">
                    <a:lumMod val="75000"/>
                  </a:schemeClr>
                </a:solidFill>
              </a:rPr>
              <a:t>complimentary base pairing.</a:t>
            </a:r>
            <a:endParaRPr lang="en-GB" b="1" u="sng" dirty="0">
              <a:ln>
                <a:solidFill>
                  <a:schemeClr val="tx1"/>
                </a:solidFill>
              </a:ln>
              <a:solidFill>
                <a:schemeClr val="bg1">
                  <a:lumMod val="75000"/>
                </a:schemeClr>
              </a:solidFill>
            </a:endParaRPr>
          </a:p>
        </p:txBody>
      </p:sp>
      <p:sp>
        <p:nvSpPr>
          <p:cNvPr id="32" name="TextBox 31"/>
          <p:cNvSpPr txBox="1"/>
          <p:nvPr/>
        </p:nvSpPr>
        <p:spPr>
          <a:xfrm>
            <a:off x="6012160" y="3284984"/>
            <a:ext cx="3131840" cy="646331"/>
          </a:xfrm>
          <a:prstGeom prst="rect">
            <a:avLst/>
          </a:prstGeom>
          <a:noFill/>
        </p:spPr>
        <p:txBody>
          <a:bodyPr wrap="square" rtlCol="0">
            <a:spAutoFit/>
          </a:bodyPr>
          <a:lstStyle/>
          <a:p>
            <a:r>
              <a:rPr lang="en-GB" b="1" dirty="0" smtClean="0">
                <a:ln>
                  <a:solidFill>
                    <a:schemeClr val="tx1"/>
                  </a:solidFill>
                </a:ln>
                <a:solidFill>
                  <a:schemeClr val="bg1">
                    <a:lumMod val="75000"/>
                  </a:schemeClr>
                </a:solidFill>
              </a:rPr>
              <a:t>Do not use A, T, C &amp; G as it could cost you a mark!</a:t>
            </a:r>
            <a:endParaRPr lang="en-GB" b="1" dirty="0">
              <a:ln>
                <a:solidFill>
                  <a:schemeClr val="tx1"/>
                </a:solidFill>
              </a:ln>
              <a:solidFill>
                <a:schemeClr val="bg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noAutofit/>
          </a:bodyPr>
          <a:lstStyle/>
          <a:p>
            <a:r>
              <a:rPr lang="en-GB" sz="9600" b="1" dirty="0" smtClean="0">
                <a:ln>
                  <a:solidFill>
                    <a:schemeClr val="tx1"/>
                  </a:solidFill>
                </a:ln>
                <a:solidFill>
                  <a:schemeClr val="bg2">
                    <a:lumMod val="50000"/>
                  </a:schemeClr>
                </a:solidFill>
              </a:rPr>
              <a:t>DNA</a:t>
            </a:r>
            <a:endParaRPr lang="en-GB" sz="9600" b="1" dirty="0">
              <a:ln>
                <a:solidFill>
                  <a:schemeClr val="tx1"/>
                </a:solidFill>
              </a:ln>
              <a:solidFill>
                <a:schemeClr val="bg2">
                  <a:lumMod val="50000"/>
                </a:schemeClr>
              </a:solidFill>
            </a:endParaRPr>
          </a:p>
        </p:txBody>
      </p:sp>
      <p:sp>
        <p:nvSpPr>
          <p:cNvPr id="4" name="Subtitle 3"/>
          <p:cNvSpPr>
            <a:spLocks noGrp="1"/>
          </p:cNvSpPr>
          <p:nvPr>
            <p:ph type="subTitle" idx="1"/>
          </p:nvPr>
        </p:nvSpPr>
        <p:spPr>
          <a:xfrm>
            <a:off x="683568" y="1844824"/>
            <a:ext cx="7772400" cy="4464496"/>
          </a:xfrm>
        </p:spPr>
        <p:txBody>
          <a:bodyPr>
            <a:noAutofit/>
          </a:bodyPr>
          <a:lstStyle/>
          <a:p>
            <a:pPr marL="457200" indent="-457200" algn="l">
              <a:buFont typeface="Wingdings" panose="05000000000000000000" pitchFamily="2" charset="2"/>
              <a:buChar char="q"/>
            </a:pPr>
            <a:r>
              <a:rPr lang="en-GB" sz="3600" dirty="0" smtClean="0">
                <a:solidFill>
                  <a:schemeClr val="bg2">
                    <a:lumMod val="10000"/>
                  </a:schemeClr>
                </a:solidFill>
              </a:rPr>
              <a:t>Identify the properties of DNA</a:t>
            </a:r>
          </a:p>
          <a:p>
            <a:pPr marL="457200" indent="-457200" algn="l">
              <a:buFont typeface="Wingdings" panose="05000000000000000000" pitchFamily="2" charset="2"/>
              <a:buChar char="q"/>
            </a:pPr>
            <a:r>
              <a:rPr lang="en-GB" sz="3600" dirty="0" smtClean="0">
                <a:solidFill>
                  <a:schemeClr val="bg2">
                    <a:lumMod val="10000"/>
                  </a:schemeClr>
                </a:solidFill>
              </a:rPr>
              <a:t>Outline some of the experiments that led to Watson &amp; Crick’s proposed structure of DNA</a:t>
            </a:r>
          </a:p>
          <a:p>
            <a:pPr marL="457200" indent="-457200" algn="l">
              <a:buFont typeface="Wingdings" panose="05000000000000000000" pitchFamily="2" charset="2"/>
              <a:buChar char="q"/>
            </a:pPr>
            <a:r>
              <a:rPr lang="en-GB" sz="3600" dirty="0" smtClean="0">
                <a:solidFill>
                  <a:schemeClr val="bg2">
                    <a:lumMod val="10000"/>
                  </a:schemeClr>
                </a:solidFill>
              </a:rPr>
              <a:t>Draw the structure of </a:t>
            </a:r>
            <a:r>
              <a:rPr lang="en-GB" sz="3600" dirty="0" smtClean="0">
                <a:solidFill>
                  <a:schemeClr val="bg2">
                    <a:lumMod val="10000"/>
                  </a:schemeClr>
                </a:solidFill>
              </a:rPr>
              <a:t>DNA</a:t>
            </a:r>
          </a:p>
          <a:p>
            <a:pPr marL="457200" indent="-457200" algn="l">
              <a:buFont typeface="Wingdings" panose="05000000000000000000" pitchFamily="2" charset="2"/>
              <a:buChar char="q"/>
            </a:pPr>
            <a:r>
              <a:rPr lang="en-GB" sz="3600" dirty="0" smtClean="0">
                <a:solidFill>
                  <a:schemeClr val="bg2">
                    <a:lumMod val="10000"/>
                  </a:schemeClr>
                </a:solidFill>
              </a:rPr>
              <a:t>Distinguish between DNA and RNA</a:t>
            </a:r>
            <a:endParaRPr lang="en-GB" sz="3600" dirty="0" smtClean="0">
              <a:solidFill>
                <a:schemeClr val="bg2">
                  <a:lumMod val="10000"/>
                </a:schemeClr>
              </a:solidFill>
            </a:endParaRPr>
          </a:p>
        </p:txBody>
      </p:sp>
    </p:spTree>
    <p:extLst>
      <p:ext uri="{BB962C8B-B14F-4D97-AF65-F5344CB8AC3E}">
        <p14:creationId xmlns:p14="http://schemas.microsoft.com/office/powerpoint/2010/main" val="42419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9600" dirty="0" smtClean="0">
                <a:solidFill>
                  <a:schemeClr val="bg2">
                    <a:lumMod val="50000"/>
                  </a:schemeClr>
                </a:solidFill>
              </a:rPr>
              <a:t>DNA</a:t>
            </a:r>
            <a:endParaRPr lang="en-GB" sz="9600" dirty="0">
              <a:solidFill>
                <a:schemeClr val="bg2">
                  <a:lumMod val="50000"/>
                </a:schemeClr>
              </a:solidFill>
            </a:endParaRPr>
          </a:p>
        </p:txBody>
      </p:sp>
      <p:sp>
        <p:nvSpPr>
          <p:cNvPr id="3" name="Content Placeholder 2"/>
          <p:cNvSpPr>
            <a:spLocks noGrp="1"/>
          </p:cNvSpPr>
          <p:nvPr>
            <p:ph idx="1"/>
          </p:nvPr>
        </p:nvSpPr>
        <p:spPr/>
        <p:txBody>
          <a:bodyPr>
            <a:normAutofit/>
          </a:bodyPr>
          <a:lstStyle/>
          <a:p>
            <a:r>
              <a:rPr lang="en-GB" sz="4800" dirty="0" smtClean="0">
                <a:solidFill>
                  <a:schemeClr val="bg2">
                    <a:lumMod val="25000"/>
                  </a:schemeClr>
                </a:solidFill>
              </a:rPr>
              <a:t>Genetic code</a:t>
            </a:r>
          </a:p>
          <a:p>
            <a:r>
              <a:rPr lang="en-GB" sz="4800" dirty="0" smtClean="0">
                <a:solidFill>
                  <a:schemeClr val="bg2">
                    <a:lumMod val="25000"/>
                  </a:schemeClr>
                </a:solidFill>
              </a:rPr>
              <a:t>Universal</a:t>
            </a:r>
          </a:p>
          <a:p>
            <a:r>
              <a:rPr lang="en-GB" sz="4800" dirty="0" smtClean="0">
                <a:solidFill>
                  <a:schemeClr val="bg2">
                    <a:lumMod val="25000"/>
                  </a:schemeClr>
                </a:solidFill>
              </a:rPr>
              <a:t>Able to replicate</a:t>
            </a:r>
            <a:endParaRPr lang="en-GB" sz="4800"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b="1" dirty="0" smtClean="0">
                <a:ln>
                  <a:solidFill>
                    <a:schemeClr val="tx1"/>
                  </a:solidFill>
                </a:ln>
                <a:solidFill>
                  <a:schemeClr val="bg2">
                    <a:lumMod val="50000"/>
                  </a:schemeClr>
                </a:solidFill>
              </a:rPr>
              <a:t>Nucleotide</a:t>
            </a:r>
            <a:endParaRPr lang="en-GB" sz="7200" b="1" dirty="0">
              <a:ln>
                <a:solidFill>
                  <a:schemeClr val="tx1"/>
                </a:solidFill>
              </a:ln>
              <a:solidFill>
                <a:schemeClr val="bg2">
                  <a:lumMod val="50000"/>
                </a:schemeClr>
              </a:solidFill>
            </a:endParaRPr>
          </a:p>
        </p:txBody>
      </p:sp>
      <p:pic>
        <p:nvPicPr>
          <p:cNvPr id="4" name="Content Placeholder 3" descr="nucleotide.jpg"/>
          <p:cNvPicPr>
            <a:picLocks noGrp="1" noChangeAspect="1"/>
          </p:cNvPicPr>
          <p:nvPr>
            <p:ph idx="1"/>
          </p:nvPr>
        </p:nvPicPr>
        <p:blipFill>
          <a:blip r:embed="rId2" cstate="print"/>
          <a:stretch>
            <a:fillRect/>
          </a:stretch>
        </p:blipFill>
        <p:spPr>
          <a:xfrm>
            <a:off x="251520" y="1988840"/>
            <a:ext cx="3249919" cy="2448272"/>
          </a:xfrm>
        </p:spPr>
      </p:pic>
      <p:sp>
        <p:nvSpPr>
          <p:cNvPr id="5" name="TextBox 4"/>
          <p:cNvSpPr txBox="1"/>
          <p:nvPr/>
        </p:nvSpPr>
        <p:spPr>
          <a:xfrm>
            <a:off x="4427984" y="1988840"/>
            <a:ext cx="4274888" cy="369332"/>
          </a:xfrm>
          <a:prstGeom prst="rect">
            <a:avLst/>
          </a:prstGeom>
          <a:noFill/>
        </p:spPr>
        <p:txBody>
          <a:bodyPr wrap="none" rtlCol="0">
            <a:spAutoFit/>
          </a:bodyPr>
          <a:lstStyle/>
          <a:p>
            <a:r>
              <a:rPr lang="en-GB" b="1" dirty="0" smtClean="0">
                <a:ln>
                  <a:solidFill>
                    <a:schemeClr val="tx1"/>
                  </a:solidFill>
                </a:ln>
                <a:solidFill>
                  <a:schemeClr val="bg1">
                    <a:lumMod val="75000"/>
                  </a:schemeClr>
                </a:solidFill>
              </a:rPr>
              <a:t>Only the base differs between nucleotides:</a:t>
            </a:r>
            <a:endParaRPr lang="en-GB" b="1" dirty="0">
              <a:ln>
                <a:solidFill>
                  <a:schemeClr val="tx1"/>
                </a:solidFill>
              </a:ln>
              <a:solidFill>
                <a:schemeClr val="bg1">
                  <a:lumMod val="75000"/>
                </a:schemeClr>
              </a:solidFill>
            </a:endParaRPr>
          </a:p>
        </p:txBody>
      </p:sp>
      <p:pic>
        <p:nvPicPr>
          <p:cNvPr id="7" name="Picture 6" descr="purines.jpg"/>
          <p:cNvPicPr>
            <a:picLocks noChangeAspect="1"/>
          </p:cNvPicPr>
          <p:nvPr/>
        </p:nvPicPr>
        <p:blipFill>
          <a:blip r:embed="rId3" cstate="print">
            <a:clrChange>
              <a:clrFrom>
                <a:srgbClr val="FCF8F5"/>
              </a:clrFrom>
              <a:clrTo>
                <a:srgbClr val="FCF8F5">
                  <a:alpha val="0"/>
                </a:srgbClr>
              </a:clrTo>
            </a:clrChange>
          </a:blip>
          <a:stretch>
            <a:fillRect/>
          </a:stretch>
        </p:blipFill>
        <p:spPr>
          <a:xfrm>
            <a:off x="4362650" y="2564904"/>
            <a:ext cx="4373686" cy="2088232"/>
          </a:xfrm>
          <a:prstGeom prst="rect">
            <a:avLst/>
          </a:prstGeom>
        </p:spPr>
      </p:pic>
      <p:pic>
        <p:nvPicPr>
          <p:cNvPr id="9" name="Picture 8" descr="Cytosine.jpg"/>
          <p:cNvPicPr>
            <a:picLocks noChangeAspect="1"/>
          </p:cNvPicPr>
          <p:nvPr/>
        </p:nvPicPr>
        <p:blipFill>
          <a:blip r:embed="rId4" cstate="print"/>
          <a:stretch>
            <a:fillRect/>
          </a:stretch>
        </p:blipFill>
        <p:spPr>
          <a:xfrm>
            <a:off x="4572000" y="4757544"/>
            <a:ext cx="1481374" cy="2100456"/>
          </a:xfrm>
          <a:prstGeom prst="rect">
            <a:avLst/>
          </a:prstGeom>
        </p:spPr>
      </p:pic>
      <p:pic>
        <p:nvPicPr>
          <p:cNvPr id="10" name="Picture 9" descr="Thymine.jpg"/>
          <p:cNvPicPr>
            <a:picLocks noChangeAspect="1"/>
          </p:cNvPicPr>
          <p:nvPr/>
        </p:nvPicPr>
        <p:blipFill>
          <a:blip r:embed="rId5" cstate="print"/>
          <a:stretch>
            <a:fillRect/>
          </a:stretch>
        </p:blipFill>
        <p:spPr>
          <a:xfrm>
            <a:off x="6882180" y="4653136"/>
            <a:ext cx="1661715" cy="2204864"/>
          </a:xfrm>
          <a:prstGeom prst="rect">
            <a:avLst/>
          </a:prstGeom>
        </p:spPr>
      </p:pic>
      <p:sp>
        <p:nvSpPr>
          <p:cNvPr id="8" name="TextBox 7"/>
          <p:cNvSpPr txBox="1"/>
          <p:nvPr/>
        </p:nvSpPr>
        <p:spPr>
          <a:xfrm>
            <a:off x="323528" y="5517232"/>
            <a:ext cx="3821944" cy="369332"/>
          </a:xfrm>
          <a:prstGeom prst="rect">
            <a:avLst/>
          </a:prstGeom>
          <a:noFill/>
        </p:spPr>
        <p:txBody>
          <a:bodyPr wrap="none" rtlCol="0">
            <a:spAutoFit/>
          </a:bodyPr>
          <a:lstStyle/>
          <a:p>
            <a:r>
              <a:rPr lang="en-GB" dirty="0" smtClean="0"/>
              <a:t>C</a:t>
            </a:r>
            <a:r>
              <a:rPr lang="en-GB" dirty="0" smtClean="0">
                <a:solidFill>
                  <a:srgbClr val="FF0000"/>
                </a:solidFill>
              </a:rPr>
              <a:t>y</a:t>
            </a:r>
            <a:r>
              <a:rPr lang="en-GB" dirty="0" smtClean="0"/>
              <a:t>tosine and Th</a:t>
            </a:r>
            <a:r>
              <a:rPr lang="en-GB" dirty="0" smtClean="0">
                <a:solidFill>
                  <a:srgbClr val="FF0000"/>
                </a:solidFill>
              </a:rPr>
              <a:t>y</a:t>
            </a:r>
            <a:r>
              <a:rPr lang="en-GB" dirty="0" smtClean="0"/>
              <a:t>mine are </a:t>
            </a:r>
            <a:r>
              <a:rPr lang="en-GB" dirty="0" err="1" smtClean="0"/>
              <a:t>p</a:t>
            </a:r>
            <a:r>
              <a:rPr lang="en-GB" dirty="0" err="1" smtClean="0">
                <a:solidFill>
                  <a:srgbClr val="FF0000"/>
                </a:solidFill>
              </a:rPr>
              <a:t>y</a:t>
            </a:r>
            <a:r>
              <a:rPr lang="en-GB" dirty="0" err="1" smtClean="0"/>
              <a:t>rimidines</a:t>
            </a:r>
            <a:r>
              <a:rPr lang="en-GB"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Griffith 1928</a:t>
            </a:r>
            <a:endParaRPr lang="en-GB" dirty="0"/>
          </a:p>
        </p:txBody>
      </p:sp>
      <p:pic>
        <p:nvPicPr>
          <p:cNvPr id="4" name="Content Placeholder 3" descr="Griffith_experiment.png"/>
          <p:cNvPicPr>
            <a:picLocks noGrp="1" noChangeAspect="1"/>
          </p:cNvPicPr>
          <p:nvPr>
            <p:ph idx="1"/>
          </p:nvPr>
        </p:nvPicPr>
        <p:blipFill>
          <a:blip r:embed="rId2" cstate="print"/>
          <a:stretch>
            <a:fillRect/>
          </a:stretch>
        </p:blipFill>
        <p:spPr>
          <a:xfrm>
            <a:off x="1871544" y="1600200"/>
            <a:ext cx="5400911" cy="4525963"/>
          </a:xfrm>
        </p:spPr>
      </p:pic>
      <p:sp>
        <p:nvSpPr>
          <p:cNvPr id="5" name="TextBox 4"/>
          <p:cNvSpPr txBox="1"/>
          <p:nvPr/>
        </p:nvSpPr>
        <p:spPr>
          <a:xfrm>
            <a:off x="1907704" y="6309320"/>
            <a:ext cx="5316135" cy="369332"/>
          </a:xfrm>
          <a:prstGeom prst="rect">
            <a:avLst/>
          </a:prstGeom>
          <a:noFill/>
        </p:spPr>
        <p:txBody>
          <a:bodyPr wrap="none" rtlCol="0">
            <a:spAutoFit/>
          </a:bodyPr>
          <a:lstStyle/>
          <a:p>
            <a:r>
              <a:rPr lang="en-GB" dirty="0" smtClean="0"/>
              <a:t>What conclusions can you make from this experiment?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noAutofit/>
          </a:bodyPr>
          <a:lstStyle/>
          <a:p>
            <a:r>
              <a:rPr lang="en-GB" sz="4800" b="1" dirty="0" smtClean="0">
                <a:ln>
                  <a:solidFill>
                    <a:schemeClr val="tx1"/>
                  </a:solidFill>
                </a:ln>
                <a:solidFill>
                  <a:schemeClr val="bg2">
                    <a:lumMod val="50000"/>
                  </a:schemeClr>
                </a:solidFill>
              </a:rPr>
              <a:t>Erwin Chargaff Data 1952</a:t>
            </a:r>
            <a:endParaRPr lang="en-GB" sz="4800" b="1" dirty="0">
              <a:ln>
                <a:solidFill>
                  <a:schemeClr val="tx1"/>
                </a:solidFill>
              </a:ln>
              <a:solidFill>
                <a:schemeClr val="bg2">
                  <a:lumMod val="50000"/>
                </a:schemeClr>
              </a:solidFill>
            </a:endParaRPr>
          </a:p>
        </p:txBody>
      </p:sp>
      <p:graphicFrame>
        <p:nvGraphicFramePr>
          <p:cNvPr id="4" name="Content Placeholder 3"/>
          <p:cNvGraphicFramePr>
            <a:graphicFrameLocks noGrp="1"/>
          </p:cNvGraphicFramePr>
          <p:nvPr>
            <p:ph idx="1"/>
          </p:nvPr>
        </p:nvGraphicFramePr>
        <p:xfrm>
          <a:off x="251520" y="1052736"/>
          <a:ext cx="8640960" cy="445008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370840">
                <a:tc>
                  <a:txBody>
                    <a:bodyPr/>
                    <a:lstStyle/>
                    <a:p>
                      <a:pPr algn="l"/>
                      <a:r>
                        <a:rPr lang="en-GB" dirty="0"/>
                        <a:t>Organism</a:t>
                      </a:r>
                    </a:p>
                  </a:txBody>
                  <a:tcPr anchor="ctr"/>
                </a:tc>
                <a:tc>
                  <a:txBody>
                    <a:bodyPr/>
                    <a:lstStyle/>
                    <a:p>
                      <a:r>
                        <a:rPr lang="en-GB" dirty="0"/>
                        <a:t>%A</a:t>
                      </a:r>
                    </a:p>
                  </a:txBody>
                  <a:tcPr anchor="ctr"/>
                </a:tc>
                <a:tc>
                  <a:txBody>
                    <a:bodyPr/>
                    <a:lstStyle/>
                    <a:p>
                      <a:r>
                        <a:rPr lang="en-GB" dirty="0"/>
                        <a:t>%G</a:t>
                      </a:r>
                    </a:p>
                  </a:txBody>
                  <a:tcPr anchor="ctr"/>
                </a:tc>
                <a:tc>
                  <a:txBody>
                    <a:bodyPr/>
                    <a:lstStyle/>
                    <a:p>
                      <a:r>
                        <a:rPr lang="en-GB"/>
                        <a:t>%C</a:t>
                      </a:r>
                    </a:p>
                  </a:txBody>
                  <a:tcPr anchor="ctr"/>
                </a:tc>
                <a:tc>
                  <a:txBody>
                    <a:bodyPr/>
                    <a:lstStyle/>
                    <a:p>
                      <a:r>
                        <a:rPr lang="en-GB"/>
                        <a:t>%T</a:t>
                      </a:r>
                    </a:p>
                  </a:txBody>
                  <a:tcPr anchor="ctr"/>
                </a:tc>
                <a:extLst>
                  <a:ext uri="{0D108BD9-81ED-4DB2-BD59-A6C34878D82A}">
                    <a16:rowId xmlns:a16="http://schemas.microsoft.com/office/drawing/2014/main" val="10000"/>
                  </a:ext>
                </a:extLst>
              </a:tr>
              <a:tr h="370840">
                <a:tc>
                  <a:txBody>
                    <a:bodyPr/>
                    <a:lstStyle/>
                    <a:p>
                      <a:r>
                        <a:rPr lang="el-GR">
                          <a:solidFill>
                            <a:srgbClr val="0B0080"/>
                          </a:solidFill>
                          <a:hlinkClick r:id="rId2" tooltip="ΦX174"/>
                        </a:rPr>
                        <a:t>φ</a:t>
                      </a:r>
                      <a:r>
                        <a:rPr lang="en-GB">
                          <a:solidFill>
                            <a:srgbClr val="0B0080"/>
                          </a:solidFill>
                          <a:hlinkClick r:id="rId2" tooltip="ΦX174"/>
                        </a:rPr>
                        <a:t>X174</a:t>
                      </a:r>
                      <a:endParaRPr lang="en-GB"/>
                    </a:p>
                  </a:txBody>
                  <a:tcPr anchor="ctr"/>
                </a:tc>
                <a:tc>
                  <a:txBody>
                    <a:bodyPr/>
                    <a:lstStyle/>
                    <a:p>
                      <a:r>
                        <a:rPr lang="en-GB"/>
                        <a:t>24.0</a:t>
                      </a:r>
                    </a:p>
                  </a:txBody>
                  <a:tcPr anchor="ctr"/>
                </a:tc>
                <a:tc>
                  <a:txBody>
                    <a:bodyPr/>
                    <a:lstStyle/>
                    <a:p>
                      <a:r>
                        <a:rPr lang="en-GB" dirty="0"/>
                        <a:t>23.3</a:t>
                      </a:r>
                    </a:p>
                  </a:txBody>
                  <a:tcPr anchor="ctr"/>
                </a:tc>
                <a:tc>
                  <a:txBody>
                    <a:bodyPr/>
                    <a:lstStyle/>
                    <a:p>
                      <a:r>
                        <a:rPr lang="en-GB"/>
                        <a:t>21.5</a:t>
                      </a:r>
                    </a:p>
                  </a:txBody>
                  <a:tcPr anchor="ctr"/>
                </a:tc>
                <a:tc>
                  <a:txBody>
                    <a:bodyPr/>
                    <a:lstStyle/>
                    <a:p>
                      <a:r>
                        <a:rPr lang="en-GB"/>
                        <a:t>31.2</a:t>
                      </a:r>
                    </a:p>
                  </a:txBody>
                  <a:tcPr anchor="ctr"/>
                </a:tc>
                <a:extLst>
                  <a:ext uri="{0D108BD9-81ED-4DB2-BD59-A6C34878D82A}">
                    <a16:rowId xmlns:a16="http://schemas.microsoft.com/office/drawing/2014/main" val="10001"/>
                  </a:ext>
                </a:extLst>
              </a:tr>
              <a:tr h="370840">
                <a:tc>
                  <a:txBody>
                    <a:bodyPr/>
                    <a:lstStyle/>
                    <a:p>
                      <a:r>
                        <a:rPr lang="en-GB">
                          <a:solidFill>
                            <a:srgbClr val="0B0080"/>
                          </a:solidFill>
                          <a:hlinkClick r:id="rId3" tooltip="Maize"/>
                        </a:rPr>
                        <a:t>Maize</a:t>
                      </a:r>
                      <a:endParaRPr lang="en-GB"/>
                    </a:p>
                  </a:txBody>
                  <a:tcPr anchor="ctr"/>
                </a:tc>
                <a:tc>
                  <a:txBody>
                    <a:bodyPr/>
                    <a:lstStyle/>
                    <a:p>
                      <a:r>
                        <a:rPr lang="en-GB"/>
                        <a:t>26.8</a:t>
                      </a:r>
                    </a:p>
                  </a:txBody>
                  <a:tcPr anchor="ctr"/>
                </a:tc>
                <a:tc>
                  <a:txBody>
                    <a:bodyPr/>
                    <a:lstStyle/>
                    <a:p>
                      <a:r>
                        <a:rPr lang="en-GB" dirty="0"/>
                        <a:t>22.8</a:t>
                      </a:r>
                    </a:p>
                  </a:txBody>
                  <a:tcPr anchor="ctr"/>
                </a:tc>
                <a:tc>
                  <a:txBody>
                    <a:bodyPr/>
                    <a:lstStyle/>
                    <a:p>
                      <a:r>
                        <a:rPr lang="en-GB" dirty="0"/>
                        <a:t>23.2</a:t>
                      </a:r>
                    </a:p>
                  </a:txBody>
                  <a:tcPr anchor="ctr"/>
                </a:tc>
                <a:tc>
                  <a:txBody>
                    <a:bodyPr/>
                    <a:lstStyle/>
                    <a:p>
                      <a:r>
                        <a:rPr lang="en-GB"/>
                        <a:t>27.2</a:t>
                      </a:r>
                    </a:p>
                  </a:txBody>
                  <a:tcPr anchor="ctr"/>
                </a:tc>
                <a:extLst>
                  <a:ext uri="{0D108BD9-81ED-4DB2-BD59-A6C34878D82A}">
                    <a16:rowId xmlns:a16="http://schemas.microsoft.com/office/drawing/2014/main" val="10002"/>
                  </a:ext>
                </a:extLst>
              </a:tr>
              <a:tr h="370840">
                <a:tc>
                  <a:txBody>
                    <a:bodyPr/>
                    <a:lstStyle/>
                    <a:p>
                      <a:r>
                        <a:rPr lang="en-GB">
                          <a:solidFill>
                            <a:srgbClr val="0B0080"/>
                          </a:solidFill>
                          <a:hlinkClick r:id="rId4" tooltip="Octopus"/>
                        </a:rPr>
                        <a:t>Octopus</a:t>
                      </a:r>
                      <a:endParaRPr lang="en-GB"/>
                    </a:p>
                  </a:txBody>
                  <a:tcPr anchor="ctr"/>
                </a:tc>
                <a:tc>
                  <a:txBody>
                    <a:bodyPr/>
                    <a:lstStyle/>
                    <a:p>
                      <a:r>
                        <a:rPr lang="en-GB"/>
                        <a:t>33.2</a:t>
                      </a:r>
                    </a:p>
                  </a:txBody>
                  <a:tcPr anchor="ctr"/>
                </a:tc>
                <a:tc>
                  <a:txBody>
                    <a:bodyPr/>
                    <a:lstStyle/>
                    <a:p>
                      <a:r>
                        <a:rPr lang="en-GB"/>
                        <a:t>17.6</a:t>
                      </a:r>
                    </a:p>
                  </a:txBody>
                  <a:tcPr anchor="ctr"/>
                </a:tc>
                <a:tc>
                  <a:txBody>
                    <a:bodyPr/>
                    <a:lstStyle/>
                    <a:p>
                      <a:r>
                        <a:rPr lang="en-GB" dirty="0"/>
                        <a:t>17.6</a:t>
                      </a:r>
                    </a:p>
                  </a:txBody>
                  <a:tcPr anchor="ctr"/>
                </a:tc>
                <a:tc>
                  <a:txBody>
                    <a:bodyPr/>
                    <a:lstStyle/>
                    <a:p>
                      <a:r>
                        <a:rPr lang="en-GB"/>
                        <a:t>31.6</a:t>
                      </a:r>
                    </a:p>
                  </a:txBody>
                  <a:tcPr anchor="ctr"/>
                </a:tc>
                <a:extLst>
                  <a:ext uri="{0D108BD9-81ED-4DB2-BD59-A6C34878D82A}">
                    <a16:rowId xmlns:a16="http://schemas.microsoft.com/office/drawing/2014/main" val="10003"/>
                  </a:ext>
                </a:extLst>
              </a:tr>
              <a:tr h="370840">
                <a:tc>
                  <a:txBody>
                    <a:bodyPr/>
                    <a:lstStyle/>
                    <a:p>
                      <a:r>
                        <a:rPr lang="en-GB">
                          <a:solidFill>
                            <a:srgbClr val="0B0080"/>
                          </a:solidFill>
                          <a:hlinkClick r:id="rId5" tooltip="Chicken"/>
                        </a:rPr>
                        <a:t>Chicken</a:t>
                      </a:r>
                      <a:endParaRPr lang="en-GB"/>
                    </a:p>
                  </a:txBody>
                  <a:tcPr anchor="ctr"/>
                </a:tc>
                <a:tc>
                  <a:txBody>
                    <a:bodyPr/>
                    <a:lstStyle/>
                    <a:p>
                      <a:r>
                        <a:rPr lang="en-GB"/>
                        <a:t>28.0</a:t>
                      </a:r>
                    </a:p>
                  </a:txBody>
                  <a:tcPr anchor="ctr"/>
                </a:tc>
                <a:tc>
                  <a:txBody>
                    <a:bodyPr/>
                    <a:lstStyle/>
                    <a:p>
                      <a:r>
                        <a:rPr lang="en-GB"/>
                        <a:t>22.0</a:t>
                      </a:r>
                    </a:p>
                  </a:txBody>
                  <a:tcPr anchor="ctr"/>
                </a:tc>
                <a:tc>
                  <a:txBody>
                    <a:bodyPr/>
                    <a:lstStyle/>
                    <a:p>
                      <a:r>
                        <a:rPr lang="en-GB" dirty="0"/>
                        <a:t>21.6</a:t>
                      </a:r>
                    </a:p>
                  </a:txBody>
                  <a:tcPr anchor="ctr"/>
                </a:tc>
                <a:tc>
                  <a:txBody>
                    <a:bodyPr/>
                    <a:lstStyle/>
                    <a:p>
                      <a:r>
                        <a:rPr lang="en-GB"/>
                        <a:t>28.4</a:t>
                      </a:r>
                    </a:p>
                  </a:txBody>
                  <a:tcPr anchor="ctr"/>
                </a:tc>
                <a:extLst>
                  <a:ext uri="{0D108BD9-81ED-4DB2-BD59-A6C34878D82A}">
                    <a16:rowId xmlns:a16="http://schemas.microsoft.com/office/drawing/2014/main" val="10004"/>
                  </a:ext>
                </a:extLst>
              </a:tr>
              <a:tr h="370840">
                <a:tc>
                  <a:txBody>
                    <a:bodyPr/>
                    <a:lstStyle/>
                    <a:p>
                      <a:r>
                        <a:rPr lang="en-GB">
                          <a:solidFill>
                            <a:srgbClr val="0B0080"/>
                          </a:solidFill>
                          <a:hlinkClick r:id="rId6" tooltip="Rat"/>
                        </a:rPr>
                        <a:t>Rat</a:t>
                      </a:r>
                      <a:endParaRPr lang="en-GB"/>
                    </a:p>
                  </a:txBody>
                  <a:tcPr anchor="ctr"/>
                </a:tc>
                <a:tc>
                  <a:txBody>
                    <a:bodyPr/>
                    <a:lstStyle/>
                    <a:p>
                      <a:r>
                        <a:rPr lang="en-GB"/>
                        <a:t>28.6</a:t>
                      </a:r>
                    </a:p>
                  </a:txBody>
                  <a:tcPr anchor="ctr"/>
                </a:tc>
                <a:tc>
                  <a:txBody>
                    <a:bodyPr/>
                    <a:lstStyle/>
                    <a:p>
                      <a:r>
                        <a:rPr lang="en-GB"/>
                        <a:t>21.4</a:t>
                      </a:r>
                    </a:p>
                  </a:txBody>
                  <a:tcPr anchor="ctr"/>
                </a:tc>
                <a:tc>
                  <a:txBody>
                    <a:bodyPr/>
                    <a:lstStyle/>
                    <a:p>
                      <a:r>
                        <a:rPr lang="en-GB"/>
                        <a:t>20.5</a:t>
                      </a:r>
                    </a:p>
                  </a:txBody>
                  <a:tcPr anchor="ctr"/>
                </a:tc>
                <a:tc>
                  <a:txBody>
                    <a:bodyPr/>
                    <a:lstStyle/>
                    <a:p>
                      <a:r>
                        <a:rPr lang="en-GB" dirty="0"/>
                        <a:t>28.4</a:t>
                      </a:r>
                    </a:p>
                  </a:txBody>
                  <a:tcPr anchor="ctr"/>
                </a:tc>
                <a:extLst>
                  <a:ext uri="{0D108BD9-81ED-4DB2-BD59-A6C34878D82A}">
                    <a16:rowId xmlns:a16="http://schemas.microsoft.com/office/drawing/2014/main" val="10005"/>
                  </a:ext>
                </a:extLst>
              </a:tr>
              <a:tr h="370840">
                <a:tc>
                  <a:txBody>
                    <a:bodyPr/>
                    <a:lstStyle/>
                    <a:p>
                      <a:r>
                        <a:rPr lang="en-GB">
                          <a:solidFill>
                            <a:srgbClr val="0B0080"/>
                          </a:solidFill>
                          <a:hlinkClick r:id="rId7" tooltip="Human"/>
                        </a:rPr>
                        <a:t>Human</a:t>
                      </a:r>
                      <a:endParaRPr lang="en-GB"/>
                    </a:p>
                  </a:txBody>
                  <a:tcPr anchor="ctr"/>
                </a:tc>
                <a:tc>
                  <a:txBody>
                    <a:bodyPr/>
                    <a:lstStyle/>
                    <a:p>
                      <a:r>
                        <a:rPr lang="en-GB"/>
                        <a:t>29.3</a:t>
                      </a:r>
                    </a:p>
                  </a:txBody>
                  <a:tcPr anchor="ctr"/>
                </a:tc>
                <a:tc>
                  <a:txBody>
                    <a:bodyPr/>
                    <a:lstStyle/>
                    <a:p>
                      <a:r>
                        <a:rPr lang="en-GB"/>
                        <a:t>20.7</a:t>
                      </a:r>
                    </a:p>
                  </a:txBody>
                  <a:tcPr anchor="ctr"/>
                </a:tc>
                <a:tc>
                  <a:txBody>
                    <a:bodyPr/>
                    <a:lstStyle/>
                    <a:p>
                      <a:r>
                        <a:rPr lang="en-GB"/>
                        <a:t>20.0</a:t>
                      </a:r>
                    </a:p>
                  </a:txBody>
                  <a:tcPr anchor="ctr"/>
                </a:tc>
                <a:tc>
                  <a:txBody>
                    <a:bodyPr/>
                    <a:lstStyle/>
                    <a:p>
                      <a:r>
                        <a:rPr lang="en-GB" dirty="0"/>
                        <a:t>30.0</a:t>
                      </a:r>
                    </a:p>
                  </a:txBody>
                  <a:tcPr anchor="ctr"/>
                </a:tc>
                <a:extLst>
                  <a:ext uri="{0D108BD9-81ED-4DB2-BD59-A6C34878D82A}">
                    <a16:rowId xmlns:a16="http://schemas.microsoft.com/office/drawing/2014/main" val="10006"/>
                  </a:ext>
                </a:extLst>
              </a:tr>
              <a:tr h="370840">
                <a:tc>
                  <a:txBody>
                    <a:bodyPr/>
                    <a:lstStyle/>
                    <a:p>
                      <a:r>
                        <a:rPr lang="en-GB">
                          <a:solidFill>
                            <a:srgbClr val="0B0080"/>
                          </a:solidFill>
                          <a:hlinkClick r:id="rId8" tooltip="Grasshopper"/>
                        </a:rPr>
                        <a:t>Grasshopper</a:t>
                      </a:r>
                      <a:endParaRPr lang="en-GB"/>
                    </a:p>
                  </a:txBody>
                  <a:tcPr anchor="ctr"/>
                </a:tc>
                <a:tc>
                  <a:txBody>
                    <a:bodyPr/>
                    <a:lstStyle/>
                    <a:p>
                      <a:r>
                        <a:rPr lang="en-GB"/>
                        <a:t>29.3</a:t>
                      </a:r>
                    </a:p>
                  </a:txBody>
                  <a:tcPr anchor="ctr"/>
                </a:tc>
                <a:tc>
                  <a:txBody>
                    <a:bodyPr/>
                    <a:lstStyle/>
                    <a:p>
                      <a:r>
                        <a:rPr lang="en-GB"/>
                        <a:t>20.5</a:t>
                      </a:r>
                    </a:p>
                  </a:txBody>
                  <a:tcPr anchor="ctr"/>
                </a:tc>
                <a:tc>
                  <a:txBody>
                    <a:bodyPr/>
                    <a:lstStyle/>
                    <a:p>
                      <a:r>
                        <a:rPr lang="en-GB"/>
                        <a:t>20.7</a:t>
                      </a:r>
                    </a:p>
                  </a:txBody>
                  <a:tcPr anchor="ctr"/>
                </a:tc>
                <a:tc>
                  <a:txBody>
                    <a:bodyPr/>
                    <a:lstStyle/>
                    <a:p>
                      <a:r>
                        <a:rPr lang="en-GB" dirty="0"/>
                        <a:t>29.3</a:t>
                      </a:r>
                    </a:p>
                  </a:txBody>
                  <a:tcPr anchor="ctr"/>
                </a:tc>
                <a:extLst>
                  <a:ext uri="{0D108BD9-81ED-4DB2-BD59-A6C34878D82A}">
                    <a16:rowId xmlns:a16="http://schemas.microsoft.com/office/drawing/2014/main" val="10007"/>
                  </a:ext>
                </a:extLst>
              </a:tr>
              <a:tr h="370840">
                <a:tc>
                  <a:txBody>
                    <a:bodyPr/>
                    <a:lstStyle/>
                    <a:p>
                      <a:r>
                        <a:rPr lang="en-GB">
                          <a:solidFill>
                            <a:srgbClr val="0B0080"/>
                          </a:solidFill>
                          <a:hlinkClick r:id="rId9" tooltip="Sea Urchin"/>
                        </a:rPr>
                        <a:t>Sea Urchin</a:t>
                      </a:r>
                      <a:endParaRPr lang="en-GB"/>
                    </a:p>
                  </a:txBody>
                  <a:tcPr anchor="ctr"/>
                </a:tc>
                <a:tc>
                  <a:txBody>
                    <a:bodyPr/>
                    <a:lstStyle/>
                    <a:p>
                      <a:r>
                        <a:rPr lang="en-GB"/>
                        <a:t>32.8</a:t>
                      </a:r>
                    </a:p>
                  </a:txBody>
                  <a:tcPr anchor="ctr"/>
                </a:tc>
                <a:tc>
                  <a:txBody>
                    <a:bodyPr/>
                    <a:lstStyle/>
                    <a:p>
                      <a:r>
                        <a:rPr lang="en-GB"/>
                        <a:t>17.7</a:t>
                      </a:r>
                    </a:p>
                  </a:txBody>
                  <a:tcPr anchor="ctr"/>
                </a:tc>
                <a:tc>
                  <a:txBody>
                    <a:bodyPr/>
                    <a:lstStyle/>
                    <a:p>
                      <a:r>
                        <a:rPr lang="en-GB"/>
                        <a:t>17.3</a:t>
                      </a:r>
                    </a:p>
                  </a:txBody>
                  <a:tcPr anchor="ctr"/>
                </a:tc>
                <a:tc>
                  <a:txBody>
                    <a:bodyPr/>
                    <a:lstStyle/>
                    <a:p>
                      <a:r>
                        <a:rPr lang="en-GB"/>
                        <a:t>32.1</a:t>
                      </a:r>
                    </a:p>
                  </a:txBody>
                  <a:tcPr anchor="ctr"/>
                </a:tc>
                <a:extLst>
                  <a:ext uri="{0D108BD9-81ED-4DB2-BD59-A6C34878D82A}">
                    <a16:rowId xmlns:a16="http://schemas.microsoft.com/office/drawing/2014/main" val="10008"/>
                  </a:ext>
                </a:extLst>
              </a:tr>
              <a:tr h="370840">
                <a:tc>
                  <a:txBody>
                    <a:bodyPr/>
                    <a:lstStyle/>
                    <a:p>
                      <a:r>
                        <a:rPr lang="en-GB">
                          <a:solidFill>
                            <a:srgbClr val="0B0080"/>
                          </a:solidFill>
                          <a:hlinkClick r:id="rId10" tooltip="Wheat"/>
                        </a:rPr>
                        <a:t>Wheat</a:t>
                      </a:r>
                      <a:endParaRPr lang="en-GB"/>
                    </a:p>
                  </a:txBody>
                  <a:tcPr anchor="ctr"/>
                </a:tc>
                <a:tc>
                  <a:txBody>
                    <a:bodyPr/>
                    <a:lstStyle/>
                    <a:p>
                      <a:r>
                        <a:rPr lang="en-GB"/>
                        <a:t>27.3</a:t>
                      </a:r>
                    </a:p>
                  </a:txBody>
                  <a:tcPr anchor="ctr"/>
                </a:tc>
                <a:tc>
                  <a:txBody>
                    <a:bodyPr/>
                    <a:lstStyle/>
                    <a:p>
                      <a:r>
                        <a:rPr lang="en-GB"/>
                        <a:t>22.7</a:t>
                      </a:r>
                    </a:p>
                  </a:txBody>
                  <a:tcPr anchor="ctr"/>
                </a:tc>
                <a:tc>
                  <a:txBody>
                    <a:bodyPr/>
                    <a:lstStyle/>
                    <a:p>
                      <a:r>
                        <a:rPr lang="en-GB"/>
                        <a:t>22.8</a:t>
                      </a:r>
                    </a:p>
                  </a:txBody>
                  <a:tcPr anchor="ctr"/>
                </a:tc>
                <a:tc>
                  <a:txBody>
                    <a:bodyPr/>
                    <a:lstStyle/>
                    <a:p>
                      <a:r>
                        <a:rPr lang="en-GB"/>
                        <a:t>27.1</a:t>
                      </a:r>
                    </a:p>
                  </a:txBody>
                  <a:tcPr anchor="ctr"/>
                </a:tc>
                <a:extLst>
                  <a:ext uri="{0D108BD9-81ED-4DB2-BD59-A6C34878D82A}">
                    <a16:rowId xmlns:a16="http://schemas.microsoft.com/office/drawing/2014/main" val="10009"/>
                  </a:ext>
                </a:extLst>
              </a:tr>
              <a:tr h="370840">
                <a:tc>
                  <a:txBody>
                    <a:bodyPr/>
                    <a:lstStyle/>
                    <a:p>
                      <a:r>
                        <a:rPr lang="en-GB">
                          <a:solidFill>
                            <a:srgbClr val="0B0080"/>
                          </a:solidFill>
                          <a:hlinkClick r:id="rId11" tooltip="Yeast"/>
                        </a:rPr>
                        <a:t>Yeast</a:t>
                      </a:r>
                      <a:endParaRPr lang="en-GB"/>
                    </a:p>
                  </a:txBody>
                  <a:tcPr anchor="ctr"/>
                </a:tc>
                <a:tc>
                  <a:txBody>
                    <a:bodyPr/>
                    <a:lstStyle/>
                    <a:p>
                      <a:r>
                        <a:rPr lang="en-GB"/>
                        <a:t>31.3</a:t>
                      </a:r>
                    </a:p>
                  </a:txBody>
                  <a:tcPr anchor="ctr"/>
                </a:tc>
                <a:tc>
                  <a:txBody>
                    <a:bodyPr/>
                    <a:lstStyle/>
                    <a:p>
                      <a:r>
                        <a:rPr lang="en-GB"/>
                        <a:t>18.7</a:t>
                      </a:r>
                    </a:p>
                  </a:txBody>
                  <a:tcPr anchor="ctr"/>
                </a:tc>
                <a:tc>
                  <a:txBody>
                    <a:bodyPr/>
                    <a:lstStyle/>
                    <a:p>
                      <a:r>
                        <a:rPr lang="en-GB"/>
                        <a:t>17.1</a:t>
                      </a:r>
                    </a:p>
                  </a:txBody>
                  <a:tcPr anchor="ctr"/>
                </a:tc>
                <a:tc>
                  <a:txBody>
                    <a:bodyPr/>
                    <a:lstStyle/>
                    <a:p>
                      <a:r>
                        <a:rPr lang="en-GB"/>
                        <a:t>32.9</a:t>
                      </a:r>
                    </a:p>
                  </a:txBody>
                  <a:tcPr anchor="ctr"/>
                </a:tc>
                <a:extLst>
                  <a:ext uri="{0D108BD9-81ED-4DB2-BD59-A6C34878D82A}">
                    <a16:rowId xmlns:a16="http://schemas.microsoft.com/office/drawing/2014/main" val="10010"/>
                  </a:ext>
                </a:extLst>
              </a:tr>
              <a:tr h="370840">
                <a:tc>
                  <a:txBody>
                    <a:bodyPr/>
                    <a:lstStyle/>
                    <a:p>
                      <a:r>
                        <a:rPr lang="en-GB" i="1">
                          <a:solidFill>
                            <a:srgbClr val="0B0080"/>
                          </a:solidFill>
                          <a:hlinkClick r:id="rId12" tooltip="Escherichia coli"/>
                        </a:rPr>
                        <a:t>E. coli</a:t>
                      </a:r>
                      <a:endParaRPr lang="en-GB"/>
                    </a:p>
                  </a:txBody>
                  <a:tcPr anchor="ctr"/>
                </a:tc>
                <a:tc>
                  <a:txBody>
                    <a:bodyPr/>
                    <a:lstStyle/>
                    <a:p>
                      <a:r>
                        <a:rPr lang="en-GB"/>
                        <a:t>24.7</a:t>
                      </a:r>
                    </a:p>
                  </a:txBody>
                  <a:tcPr anchor="ctr"/>
                </a:tc>
                <a:tc>
                  <a:txBody>
                    <a:bodyPr/>
                    <a:lstStyle/>
                    <a:p>
                      <a:r>
                        <a:rPr lang="en-GB"/>
                        <a:t>26.0</a:t>
                      </a:r>
                    </a:p>
                  </a:txBody>
                  <a:tcPr anchor="ctr"/>
                </a:tc>
                <a:tc>
                  <a:txBody>
                    <a:bodyPr/>
                    <a:lstStyle/>
                    <a:p>
                      <a:r>
                        <a:rPr lang="en-GB"/>
                        <a:t>25.7</a:t>
                      </a:r>
                    </a:p>
                  </a:txBody>
                  <a:tcPr anchor="ctr"/>
                </a:tc>
                <a:tc>
                  <a:txBody>
                    <a:bodyPr/>
                    <a:lstStyle/>
                    <a:p>
                      <a:r>
                        <a:rPr lang="en-GB" dirty="0"/>
                        <a:t>23.6</a:t>
                      </a:r>
                    </a:p>
                  </a:txBody>
                  <a:tcPr anchor="ctr"/>
                </a:tc>
                <a:extLst>
                  <a:ext uri="{0D108BD9-81ED-4DB2-BD59-A6C34878D82A}">
                    <a16:rowId xmlns:a16="http://schemas.microsoft.com/office/drawing/2014/main" val="10011"/>
                  </a:ext>
                </a:extLst>
              </a:tr>
            </a:tbl>
          </a:graphicData>
        </a:graphic>
      </p:graphicFrame>
      <p:sp>
        <p:nvSpPr>
          <p:cNvPr id="5" name="Rectangle 4"/>
          <p:cNvSpPr/>
          <p:nvPr/>
        </p:nvSpPr>
        <p:spPr>
          <a:xfrm>
            <a:off x="179512" y="5877272"/>
            <a:ext cx="8856984" cy="923330"/>
          </a:xfrm>
          <a:prstGeom prst="rect">
            <a:avLst/>
          </a:prstGeom>
        </p:spPr>
        <p:txBody>
          <a:bodyPr wrap="square">
            <a:spAutoFit/>
          </a:bodyPr>
          <a:lstStyle/>
          <a:p>
            <a:pPr>
              <a:buFont typeface="Arial" pitchFamily="34" charset="0"/>
              <a:buChar char="•"/>
            </a:pPr>
            <a:r>
              <a:rPr lang="en-GB" dirty="0" smtClean="0">
                <a:solidFill>
                  <a:schemeClr val="bg1">
                    <a:lumMod val="75000"/>
                  </a:schemeClr>
                </a:solidFill>
              </a:rPr>
              <a:t> The </a:t>
            </a:r>
            <a:r>
              <a:rPr lang="en-GB" dirty="0">
                <a:solidFill>
                  <a:schemeClr val="bg1">
                    <a:lumMod val="75000"/>
                  </a:schemeClr>
                </a:solidFill>
              </a:rPr>
              <a:t>first rule holds that a </a:t>
            </a:r>
            <a:r>
              <a:rPr lang="en-GB" dirty="0" smtClean="0">
                <a:solidFill>
                  <a:schemeClr val="bg1">
                    <a:lumMod val="75000"/>
                  </a:schemeClr>
                </a:solidFill>
              </a:rPr>
              <a:t>double-stranded DNA molecule</a:t>
            </a:r>
            <a:r>
              <a:rPr lang="en-GB" dirty="0">
                <a:solidFill>
                  <a:schemeClr val="bg1">
                    <a:lumMod val="75000"/>
                  </a:schemeClr>
                </a:solidFill>
              </a:rPr>
              <a:t> </a:t>
            </a:r>
            <a:r>
              <a:rPr lang="en-GB" dirty="0" smtClean="0">
                <a:solidFill>
                  <a:schemeClr val="bg1">
                    <a:lumMod val="75000"/>
                  </a:schemeClr>
                </a:solidFill>
              </a:rPr>
              <a:t>has </a:t>
            </a:r>
            <a:r>
              <a:rPr lang="en-GB" dirty="0">
                <a:solidFill>
                  <a:schemeClr val="bg1">
                    <a:lumMod val="75000"/>
                  </a:schemeClr>
                </a:solidFill>
              </a:rPr>
              <a:t>percentage base pair equality: %A = %T and %G = %C</a:t>
            </a:r>
            <a:r>
              <a:rPr lang="en-GB" dirty="0" smtClean="0">
                <a:solidFill>
                  <a:schemeClr val="bg1">
                    <a:lumMod val="75000"/>
                  </a:schemeClr>
                </a:solidFill>
              </a:rPr>
              <a:t>.</a:t>
            </a:r>
          </a:p>
          <a:p>
            <a:pPr>
              <a:buFont typeface="Arial" pitchFamily="34" charset="0"/>
              <a:buChar char="•"/>
            </a:pPr>
            <a:r>
              <a:rPr lang="en-GB" dirty="0">
                <a:solidFill>
                  <a:schemeClr val="bg1">
                    <a:lumMod val="75000"/>
                  </a:schemeClr>
                </a:solidFill>
              </a:rPr>
              <a:t> </a:t>
            </a:r>
            <a:r>
              <a:rPr lang="en-GB" dirty="0" smtClean="0">
                <a:solidFill>
                  <a:schemeClr val="bg1">
                    <a:lumMod val="75000"/>
                  </a:schemeClr>
                </a:solidFill>
              </a:rPr>
              <a:t>This does not hold true for viruses which contain single stranded DNA.</a:t>
            </a:r>
            <a:endParaRPr lang="en-GB" dirty="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ln>
                  <a:solidFill>
                    <a:schemeClr val="tx1"/>
                  </a:solidFill>
                </a:ln>
                <a:solidFill>
                  <a:schemeClr val="bg2">
                    <a:lumMod val="50000"/>
                  </a:schemeClr>
                </a:solidFill>
              </a:rPr>
              <a:t>Rosalind Franklin 1953</a:t>
            </a:r>
            <a:endParaRPr lang="en-GB" dirty="0"/>
          </a:p>
        </p:txBody>
      </p:sp>
      <p:sp>
        <p:nvSpPr>
          <p:cNvPr id="3" name="Content Placeholder 2"/>
          <p:cNvSpPr>
            <a:spLocks noGrp="1"/>
          </p:cNvSpPr>
          <p:nvPr>
            <p:ph idx="1"/>
          </p:nvPr>
        </p:nvSpPr>
        <p:spPr>
          <a:xfrm>
            <a:off x="251520" y="4221088"/>
            <a:ext cx="8640960" cy="2448272"/>
          </a:xfrm>
        </p:spPr>
        <p:txBody>
          <a:bodyPr>
            <a:noAutofit/>
          </a:bodyPr>
          <a:lstStyle/>
          <a:p>
            <a:pPr marL="0" indent="0">
              <a:buNone/>
            </a:pPr>
            <a:r>
              <a:rPr lang="en-GB" sz="2800" dirty="0">
                <a:solidFill>
                  <a:schemeClr val="bg1">
                    <a:lumMod val="75000"/>
                  </a:schemeClr>
                </a:solidFill>
              </a:rPr>
              <a:t>Rosalind Franklin was best known for her work on the X-ray diffraction images of DNA. Her images confirming the helical structure of DNA were shown to James Watson and Francis Crick without her knowledge or approval. The two men later used her data in their 1953 hypothesis on the structure of DNA. </a:t>
            </a:r>
          </a:p>
        </p:txBody>
      </p:sp>
      <p:pic>
        <p:nvPicPr>
          <p:cNvPr id="4" name="Picture 3" descr="tumblr_m6pkho3QKB1qle99oo1_1280.jpg"/>
          <p:cNvPicPr>
            <a:picLocks noChangeAspect="1"/>
          </p:cNvPicPr>
          <p:nvPr/>
        </p:nvPicPr>
        <p:blipFill>
          <a:blip r:embed="rId2" cstate="print"/>
          <a:stretch>
            <a:fillRect/>
          </a:stretch>
        </p:blipFill>
        <p:spPr>
          <a:xfrm>
            <a:off x="2987824" y="980728"/>
            <a:ext cx="3147911" cy="31683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_03bWatsonAndCrick-L.jpg"/>
          <p:cNvPicPr>
            <a:picLocks noGrp="1" noChangeAspect="1"/>
          </p:cNvPicPr>
          <p:nvPr>
            <p:ph idx="1"/>
          </p:nvPr>
        </p:nvPicPr>
        <p:blipFill>
          <a:blip r:embed="rId2" cstate="print"/>
          <a:stretch>
            <a:fillRect/>
          </a:stretch>
        </p:blipFill>
        <p:spPr>
          <a:xfrm>
            <a:off x="2549823" y="1600201"/>
            <a:ext cx="4110410" cy="3484983"/>
          </a:xfrm>
        </p:spPr>
      </p:pic>
      <p:sp>
        <p:nvSpPr>
          <p:cNvPr id="4" name="Title 1"/>
          <p:cNvSpPr>
            <a:spLocks noGrp="1"/>
          </p:cNvSpPr>
          <p:nvPr>
            <p:ph type="title"/>
          </p:nvPr>
        </p:nvSpPr>
        <p:spPr>
          <a:xfrm>
            <a:off x="251520" y="274638"/>
            <a:ext cx="8640960" cy="1143000"/>
          </a:xfrm>
        </p:spPr>
        <p:txBody>
          <a:bodyPr>
            <a:normAutofit/>
          </a:bodyPr>
          <a:lstStyle/>
          <a:p>
            <a:r>
              <a:rPr lang="en-GB" b="1" dirty="0" smtClean="0">
                <a:ln>
                  <a:solidFill>
                    <a:schemeClr val="tx1"/>
                  </a:solidFill>
                </a:ln>
                <a:solidFill>
                  <a:schemeClr val="bg2">
                    <a:lumMod val="50000"/>
                  </a:schemeClr>
                </a:solidFill>
              </a:rPr>
              <a:t>James Watson &amp; Francis Crick 1953</a:t>
            </a:r>
            <a:endParaRPr lang="en-GB" dirty="0"/>
          </a:p>
        </p:txBody>
      </p:sp>
      <p:sp>
        <p:nvSpPr>
          <p:cNvPr id="6" name="TextBox 5"/>
          <p:cNvSpPr txBox="1"/>
          <p:nvPr/>
        </p:nvSpPr>
        <p:spPr>
          <a:xfrm>
            <a:off x="755576" y="5733256"/>
            <a:ext cx="7776864" cy="400110"/>
          </a:xfrm>
          <a:prstGeom prst="rect">
            <a:avLst/>
          </a:prstGeom>
          <a:noFill/>
          <a:ln>
            <a:solidFill>
              <a:schemeClr val="tx1"/>
            </a:solidFill>
          </a:ln>
        </p:spPr>
        <p:txBody>
          <a:bodyPr wrap="square" rtlCol="0">
            <a:spAutoFit/>
          </a:bodyPr>
          <a:lstStyle/>
          <a:p>
            <a:r>
              <a:rPr lang="en-GB" sz="2000" b="1" dirty="0" smtClean="0">
                <a:solidFill>
                  <a:schemeClr val="bg1">
                    <a:lumMod val="75000"/>
                  </a:schemeClr>
                </a:solidFill>
              </a:rPr>
              <a:t>Watson &amp; Crick proposed a structure of DNA and published it in Nature</a:t>
            </a:r>
            <a:endParaRPr lang="en-GB" sz="20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67744" y="0"/>
            <a:ext cx="456566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3226</TotalTime>
  <Words>356</Words>
  <Application>Microsoft Office PowerPoint</Application>
  <PresentationFormat>On-screen Show (4:3)</PresentationFormat>
  <Paragraphs>100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DNA</vt:lpstr>
      <vt:lpstr>DNA</vt:lpstr>
      <vt:lpstr>DNA</vt:lpstr>
      <vt:lpstr>Nucleotide</vt:lpstr>
      <vt:lpstr>Griffith 1928</vt:lpstr>
      <vt:lpstr>Erwin Chargaff Data 1952</vt:lpstr>
      <vt:lpstr>Rosalind Franklin 1953</vt:lpstr>
      <vt:lpstr>James Watson &amp; Francis Crick 1953</vt:lpstr>
      <vt:lpstr>PowerPoint Presentation</vt:lpstr>
      <vt:lpstr>DNA double helix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Steven Mann</cp:lastModifiedBy>
  <cp:revision>40</cp:revision>
  <dcterms:created xsi:type="dcterms:W3CDTF">2012-12-03T20:31:06Z</dcterms:created>
  <dcterms:modified xsi:type="dcterms:W3CDTF">2017-11-23T10:48:38Z</dcterms:modified>
</cp:coreProperties>
</file>