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7" d="100"/>
          <a:sy n="87" d="100"/>
        </p:scale>
        <p:origin x="9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EF5DAB-7583-472A-8B9D-B1C27AA0A741}"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165347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EF5DAB-7583-472A-8B9D-B1C27AA0A741}"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129085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EF5DAB-7583-472A-8B9D-B1C27AA0A741}"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104464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EF5DAB-7583-472A-8B9D-B1C27AA0A741}"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132786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EF5DAB-7583-472A-8B9D-B1C27AA0A741}" type="datetimeFigureOut">
              <a:rPr lang="en-GB" smtClean="0"/>
              <a:t>06/02/2018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373865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EF5DAB-7583-472A-8B9D-B1C27AA0A741}" type="datetimeFigureOut">
              <a:rPr lang="en-GB" smtClean="0"/>
              <a:t>06/02/2018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239222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EF5DAB-7583-472A-8B9D-B1C27AA0A741}" type="datetimeFigureOut">
              <a:rPr lang="en-GB" smtClean="0"/>
              <a:t>06/02/2018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214545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EF5DAB-7583-472A-8B9D-B1C27AA0A741}" type="datetimeFigureOut">
              <a:rPr lang="en-GB" smtClean="0"/>
              <a:t>06/02/2018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99847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F5DAB-7583-472A-8B9D-B1C27AA0A741}" type="datetimeFigureOut">
              <a:rPr lang="en-GB" smtClean="0"/>
              <a:t>06/02/2018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242345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EF5DAB-7583-472A-8B9D-B1C27AA0A741}" type="datetimeFigureOut">
              <a:rPr lang="en-GB" smtClean="0"/>
              <a:t>06/02/2018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337236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EF5DAB-7583-472A-8B9D-B1C27AA0A741}" type="datetimeFigureOut">
              <a:rPr lang="en-GB" smtClean="0"/>
              <a:t>06/02/2018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D1F9F7-10EF-4BA7-981D-786517903DB5}" type="slidenum">
              <a:rPr lang="en-GB" smtClean="0"/>
              <a:t>‹#›</a:t>
            </a:fld>
            <a:endParaRPr lang="en-GB"/>
          </a:p>
        </p:txBody>
      </p:sp>
    </p:spTree>
    <p:extLst>
      <p:ext uri="{BB962C8B-B14F-4D97-AF65-F5344CB8AC3E}">
        <p14:creationId xmlns:p14="http://schemas.microsoft.com/office/powerpoint/2010/main" val="153665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F5DAB-7583-472A-8B9D-B1C27AA0A741}" type="datetimeFigureOut">
              <a:rPr lang="en-GB" smtClean="0"/>
              <a:t>06/02/2018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1F9F7-10EF-4BA7-981D-786517903DB5}" type="slidenum">
              <a:rPr lang="en-GB" smtClean="0"/>
              <a:t>‹#›</a:t>
            </a:fld>
            <a:endParaRPr lang="en-GB"/>
          </a:p>
        </p:txBody>
      </p:sp>
    </p:spTree>
    <p:extLst>
      <p:ext uri="{BB962C8B-B14F-4D97-AF65-F5344CB8AC3E}">
        <p14:creationId xmlns:p14="http://schemas.microsoft.com/office/powerpoint/2010/main" val="4251196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5914009" y="439126"/>
            <a:ext cx="3853940" cy="461665"/>
          </a:xfrm>
          <a:prstGeom prst="rect">
            <a:avLst/>
          </a:prstGeom>
          <a:noFill/>
        </p:spPr>
        <p:txBody>
          <a:bodyPr wrap="none" lIns="91440" tIns="45720" rIns="91440" bIns="45720">
            <a:spAutoFit/>
          </a:bodyPr>
          <a:lstStyle/>
          <a:p>
            <a:pPr algn="ctr"/>
            <a:r>
              <a:rPr lang="en-US" sz="2400" b="1" cap="none" spc="0"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Haileybury</a:t>
            </a:r>
            <a:r>
              <a:rPr lang="en-US" sz="2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Astana IB Biology</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4142232" y="900791"/>
            <a:ext cx="7397495" cy="1200329"/>
          </a:xfrm>
          <a:prstGeom prst="rect">
            <a:avLst/>
          </a:prstGeom>
          <a:noFill/>
        </p:spPr>
        <p:txBody>
          <a:bodyPr wrap="square" lIns="91440" tIns="45720" rIns="91440" bIns="45720">
            <a:spAutoFit/>
          </a:bodyPr>
          <a:lstStyle/>
          <a:p>
            <a:pPr algn="ctr"/>
            <a:r>
              <a:rPr lang="en-US" sz="3600" b="1" cap="none" spc="0"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Immobilised</a:t>
            </a: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Enzymes and the Production of Lactose Free Milk</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63313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rPr>
              <a:t>Learning objectives</a:t>
            </a:r>
            <a:endParaRPr lang="en-GB" sz="7200" b="1" dirty="0">
              <a:solidFill>
                <a:schemeClr val="bg1"/>
              </a:solidFill>
            </a:endParaRPr>
          </a:p>
        </p:txBody>
      </p:sp>
      <p:sp>
        <p:nvSpPr>
          <p:cNvPr id="3" name="Content Placeholder 2"/>
          <p:cNvSpPr>
            <a:spLocks noGrp="1"/>
          </p:cNvSpPr>
          <p:nvPr>
            <p:ph idx="1"/>
          </p:nvPr>
        </p:nvSpPr>
        <p:spPr>
          <a:xfrm>
            <a:off x="838200" y="4638101"/>
            <a:ext cx="10515600" cy="2219898"/>
          </a:xfrm>
        </p:spPr>
        <p:txBody>
          <a:bodyPr>
            <a:normAutofit lnSpcReduction="10000"/>
          </a:bodyPr>
          <a:lstStyle/>
          <a:p>
            <a:r>
              <a:rPr lang="en-GB" sz="3200" dirty="0" smtClean="0"/>
              <a:t>Explain the importance of immobilised enzymes</a:t>
            </a:r>
          </a:p>
          <a:p>
            <a:r>
              <a:rPr lang="en-GB" sz="3200" dirty="0" smtClean="0"/>
              <a:t>Outline the use of calcium alginate to immobilise enzymes</a:t>
            </a:r>
          </a:p>
          <a:p>
            <a:r>
              <a:rPr lang="en-GB" sz="3200" dirty="0" smtClean="0"/>
              <a:t>Explain why some people are lactose intolerant</a:t>
            </a:r>
          </a:p>
          <a:p>
            <a:r>
              <a:rPr lang="en-GB" sz="3200" dirty="0" smtClean="0"/>
              <a:t>Describe the production of lactose free milk</a:t>
            </a:r>
            <a:endParaRPr lang="en-GB" sz="3200" dirty="0"/>
          </a:p>
        </p:txBody>
      </p:sp>
    </p:spTree>
    <p:extLst>
      <p:ext uri="{BB962C8B-B14F-4D97-AF65-F5344CB8AC3E}">
        <p14:creationId xmlns:p14="http://schemas.microsoft.com/office/powerpoint/2010/main" val="859471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rPr>
              <a:t>Immobilised enzymes</a:t>
            </a:r>
            <a:endParaRPr lang="en-GB" sz="7200" b="1" dirty="0">
              <a:solidFill>
                <a:schemeClr val="bg1"/>
              </a:solidFill>
            </a:endParaRPr>
          </a:p>
        </p:txBody>
      </p:sp>
      <p:sp>
        <p:nvSpPr>
          <p:cNvPr id="3" name="Content Placeholder 2"/>
          <p:cNvSpPr>
            <a:spLocks noGrp="1"/>
          </p:cNvSpPr>
          <p:nvPr>
            <p:ph idx="1"/>
          </p:nvPr>
        </p:nvSpPr>
        <p:spPr>
          <a:xfrm>
            <a:off x="838199" y="1690688"/>
            <a:ext cx="9407487" cy="5167311"/>
          </a:xfrm>
        </p:spPr>
        <p:txBody>
          <a:bodyPr>
            <a:normAutofit lnSpcReduction="10000"/>
          </a:bodyPr>
          <a:lstStyle/>
          <a:p>
            <a:pPr marL="0" indent="0">
              <a:buNone/>
            </a:pPr>
            <a:r>
              <a:rPr lang="en-US" dirty="0" smtClean="0"/>
              <a:t>There </a:t>
            </a:r>
            <a:r>
              <a:rPr lang="en-US" dirty="0"/>
              <a:t>are two main advantages to </a:t>
            </a:r>
            <a:r>
              <a:rPr lang="en-US" dirty="0" err="1"/>
              <a:t>immobilising</a:t>
            </a:r>
            <a:r>
              <a:rPr lang="en-US" dirty="0"/>
              <a:t> enzymes. The enzyme does not contaminate the </a:t>
            </a:r>
            <a:r>
              <a:rPr lang="en-US" dirty="0" smtClean="0"/>
              <a:t>product (lactose free milk). </a:t>
            </a:r>
            <a:r>
              <a:rPr lang="en-US" dirty="0"/>
              <a:t>In addition, alginate beads can be packed into industrial columns to allow </a:t>
            </a:r>
            <a:r>
              <a:rPr lang="en-US" b="1" dirty="0"/>
              <a:t>continuous flow processing</a:t>
            </a:r>
            <a:r>
              <a:rPr lang="en-US" dirty="0"/>
              <a:t>. </a:t>
            </a:r>
            <a:r>
              <a:rPr lang="en-US" dirty="0" smtClean="0"/>
              <a:t>The enzymes are not lost in the lactose-free milk and the expensive enzymes are re-used.</a:t>
            </a:r>
          </a:p>
          <a:p>
            <a:pPr marL="0" indent="0">
              <a:buNone/>
            </a:pPr>
            <a:endParaRPr lang="en-US" dirty="0"/>
          </a:p>
          <a:p>
            <a:pPr marL="0" indent="0">
              <a:buNone/>
            </a:pPr>
            <a:r>
              <a:rPr lang="en-US" dirty="0" smtClean="0"/>
              <a:t>In a nutshell:</a:t>
            </a:r>
          </a:p>
          <a:p>
            <a:r>
              <a:rPr lang="en-US" dirty="0" smtClean="0"/>
              <a:t>The production of enzymes for industrial processes is expensive</a:t>
            </a:r>
          </a:p>
          <a:p>
            <a:r>
              <a:rPr lang="en-US" dirty="0" err="1" smtClean="0"/>
              <a:t>Immobilising</a:t>
            </a:r>
            <a:r>
              <a:rPr lang="en-US" dirty="0" smtClean="0"/>
              <a:t> the enzymes means that they can be reused over and over again.</a:t>
            </a:r>
            <a:endParaRPr lang="en-US" dirty="0"/>
          </a:p>
        </p:txBody>
      </p:sp>
      <p:pic>
        <p:nvPicPr>
          <p:cNvPr id="4" name="Picture 3"/>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857561" y="4461830"/>
            <a:ext cx="3194892" cy="2396169"/>
          </a:xfrm>
          <a:prstGeom prst="rect">
            <a:avLst/>
          </a:prstGeom>
        </p:spPr>
      </p:pic>
    </p:spTree>
    <p:extLst>
      <p:ext uri="{BB962C8B-B14F-4D97-AF65-F5344CB8AC3E}">
        <p14:creationId xmlns:p14="http://schemas.microsoft.com/office/powerpoint/2010/main" val="181133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rPr>
              <a:t>Immobilised enzymes</a:t>
            </a:r>
            <a:endParaRPr lang="en-GB" sz="7200" b="1" dirty="0">
              <a:solidFill>
                <a:schemeClr val="bg1"/>
              </a:solidFill>
            </a:endParaRPr>
          </a:p>
        </p:txBody>
      </p:sp>
      <p:sp>
        <p:nvSpPr>
          <p:cNvPr id="3" name="Content Placeholder 2"/>
          <p:cNvSpPr>
            <a:spLocks noGrp="1"/>
          </p:cNvSpPr>
          <p:nvPr>
            <p:ph idx="1"/>
          </p:nvPr>
        </p:nvSpPr>
        <p:spPr>
          <a:xfrm>
            <a:off x="838200" y="3084723"/>
            <a:ext cx="8019361" cy="3773276"/>
          </a:xfrm>
        </p:spPr>
        <p:txBody>
          <a:bodyPr>
            <a:normAutofit/>
          </a:bodyPr>
          <a:lstStyle/>
          <a:p>
            <a:pPr marL="0" indent="0">
              <a:buNone/>
            </a:pPr>
            <a:r>
              <a:rPr lang="en-US" dirty="0" smtClean="0"/>
              <a:t>Enzymes can </a:t>
            </a:r>
            <a:r>
              <a:rPr lang="en-US" dirty="0"/>
              <a:t>be </a:t>
            </a:r>
            <a:r>
              <a:rPr lang="en-US" dirty="0" err="1" smtClean="0"/>
              <a:t>immobilised</a:t>
            </a:r>
            <a:r>
              <a:rPr lang="en-US" dirty="0" smtClean="0"/>
              <a:t>:</a:t>
            </a:r>
            <a:endParaRPr lang="en-US" dirty="0"/>
          </a:p>
          <a:p>
            <a:r>
              <a:rPr lang="en-US" dirty="0"/>
              <a:t>in </a:t>
            </a:r>
            <a:r>
              <a:rPr lang="en-US" b="1" dirty="0"/>
              <a:t>alginate gel beads</a:t>
            </a:r>
            <a:endParaRPr lang="en-US" dirty="0"/>
          </a:p>
          <a:p>
            <a:r>
              <a:rPr lang="en-US" dirty="0"/>
              <a:t>on </a:t>
            </a:r>
            <a:r>
              <a:rPr lang="en-US" b="1" dirty="0"/>
              <a:t>reagent sticks</a:t>
            </a:r>
            <a:r>
              <a:rPr lang="en-US" dirty="0"/>
              <a:t> </a:t>
            </a:r>
            <a:endParaRPr lang="en-US" dirty="0" smtClean="0"/>
          </a:p>
          <a:p>
            <a:pPr marL="0" indent="0">
              <a:buNone/>
            </a:pPr>
            <a:r>
              <a:rPr lang="en-US" dirty="0" smtClean="0"/>
              <a:t>For </a:t>
            </a:r>
            <a:r>
              <a:rPr lang="en-US" dirty="0"/>
              <a:t>example, enzymes can be </a:t>
            </a:r>
            <a:r>
              <a:rPr lang="en-US" dirty="0" err="1"/>
              <a:t>immobilised</a:t>
            </a:r>
            <a:r>
              <a:rPr lang="en-US" dirty="0"/>
              <a:t> in gel beads by mixing the enzyme with alginate (a type of gel), then dropping the mixture into calcium chloride solution. This produces small beads with the enzyme </a:t>
            </a:r>
            <a:r>
              <a:rPr lang="en-US" dirty="0" smtClean="0"/>
              <a:t>inside calcium alginate gel.</a:t>
            </a:r>
            <a:endParaRPr lang="en-US" dirty="0"/>
          </a:p>
        </p:txBody>
      </p:sp>
      <p:pic>
        <p:nvPicPr>
          <p:cNvPr id="4" name="Picture 3"/>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857561" y="4461830"/>
            <a:ext cx="3194892" cy="2396169"/>
          </a:xfrm>
          <a:prstGeom prst="rect">
            <a:avLst/>
          </a:prstGeom>
        </p:spPr>
      </p:pic>
    </p:spTree>
    <p:extLst>
      <p:ext uri="{BB962C8B-B14F-4D97-AF65-F5344CB8AC3E}">
        <p14:creationId xmlns:p14="http://schemas.microsoft.com/office/powerpoint/2010/main" val="265892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rPr>
              <a:t>Lactose intolerance</a:t>
            </a:r>
            <a:endParaRPr lang="en-GB" sz="7200" b="1" dirty="0">
              <a:solidFill>
                <a:schemeClr val="bg1"/>
              </a:solidFill>
            </a:endParaRPr>
          </a:p>
        </p:txBody>
      </p:sp>
      <p:sp>
        <p:nvSpPr>
          <p:cNvPr id="3" name="Content Placeholder 2"/>
          <p:cNvSpPr>
            <a:spLocks noGrp="1"/>
          </p:cNvSpPr>
          <p:nvPr>
            <p:ph idx="1"/>
          </p:nvPr>
        </p:nvSpPr>
        <p:spPr>
          <a:xfrm>
            <a:off x="838200" y="3084723"/>
            <a:ext cx="8019361" cy="3773276"/>
          </a:xfrm>
        </p:spPr>
        <p:txBody>
          <a:bodyPr>
            <a:normAutofit/>
          </a:bodyPr>
          <a:lstStyle/>
          <a:p>
            <a:r>
              <a:rPr lang="en-US" dirty="0"/>
              <a:t>Lactose intolerance is the inability to absorb lactose – the predominant sugar in milk – into the digestive system.</a:t>
            </a:r>
          </a:p>
          <a:p>
            <a:r>
              <a:rPr lang="en-US" dirty="0"/>
              <a:t>If lactose is not absorbed properly, it ferments in the colon and this can result in abdominal pain, a bloated stomach </a:t>
            </a:r>
            <a:r>
              <a:rPr lang="en-US" dirty="0" smtClean="0"/>
              <a:t>and </a:t>
            </a:r>
            <a:r>
              <a:rPr lang="en-US" dirty="0" err="1" smtClean="0"/>
              <a:t>diarrhoea</a:t>
            </a:r>
            <a:endParaRPr lang="en-US" dirty="0"/>
          </a:p>
          <a:p>
            <a:r>
              <a:rPr lang="en-US" dirty="0"/>
              <a:t>It's important to remember that lactose intolerance is not an allergy.</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3499" y="4403132"/>
            <a:ext cx="4028501" cy="2454868"/>
          </a:xfrm>
          <a:prstGeom prst="rect">
            <a:avLst/>
          </a:prstGeom>
        </p:spPr>
      </p:pic>
    </p:spTree>
    <p:extLst>
      <p:ext uri="{BB962C8B-B14F-4D97-AF65-F5344CB8AC3E}">
        <p14:creationId xmlns:p14="http://schemas.microsoft.com/office/powerpoint/2010/main" val="174672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rPr>
              <a:t>Lactose intolerance</a:t>
            </a:r>
            <a:endParaRPr lang="en-GB" sz="7200" b="1" dirty="0">
              <a:solidFill>
                <a:schemeClr val="bg1"/>
              </a:solidFill>
            </a:endParaRPr>
          </a:p>
        </p:txBody>
      </p:sp>
      <p:sp>
        <p:nvSpPr>
          <p:cNvPr id="3" name="Content Placeholder 2"/>
          <p:cNvSpPr>
            <a:spLocks noGrp="1"/>
          </p:cNvSpPr>
          <p:nvPr>
            <p:ph idx="1"/>
          </p:nvPr>
        </p:nvSpPr>
        <p:spPr>
          <a:xfrm>
            <a:off x="838200" y="1575411"/>
            <a:ext cx="8019361" cy="4990641"/>
          </a:xfrm>
        </p:spPr>
        <p:txBody>
          <a:bodyPr>
            <a:normAutofit fontScale="85000" lnSpcReduction="10000"/>
          </a:bodyPr>
          <a:lstStyle/>
          <a:p>
            <a:r>
              <a:rPr lang="en-US" dirty="0"/>
              <a:t>Lactose is a disaccharide, which means that it is composed of two other sugars bound together (glucose and galactose).</a:t>
            </a:r>
          </a:p>
          <a:p>
            <a:r>
              <a:rPr lang="en-US" dirty="0"/>
              <a:t>In order for lactose to be absorbed, it must be split into those two smaller sugars.</a:t>
            </a:r>
          </a:p>
          <a:p>
            <a:r>
              <a:rPr lang="en-US" dirty="0"/>
              <a:t>This breakdown is performed by an enzyme called lactase, which is present in the lining of the small intestine.</a:t>
            </a:r>
          </a:p>
          <a:p>
            <a:r>
              <a:rPr lang="en-US" dirty="0"/>
              <a:t>If the levels of the lactase enzyme are low or absent, then that breakdown does not occur. The lactose reaches the colon and is fermented by bacteria in the large intestine and this can produce excess gas and stomach rumbling and leads to </a:t>
            </a:r>
            <a:r>
              <a:rPr lang="en-US" dirty="0" err="1"/>
              <a:t>diarrhoea</a:t>
            </a:r>
            <a:r>
              <a:rPr lang="en-US" dirty="0" smtClean="0"/>
              <a:t>.</a:t>
            </a:r>
          </a:p>
          <a:p>
            <a:r>
              <a:rPr lang="en-US" dirty="0" smtClean="0"/>
              <a:t>The production of lactose free dairy products through the use of </a:t>
            </a:r>
            <a:r>
              <a:rPr lang="en-US" dirty="0" err="1" smtClean="0"/>
              <a:t>immobilolised</a:t>
            </a:r>
            <a:r>
              <a:rPr lang="en-US" dirty="0" smtClean="0"/>
              <a:t> lactase means that people can enjoy milk products without these symptoms.</a:t>
            </a:r>
            <a:endParaRPr lang="en-US" dirty="0"/>
          </a:p>
          <a:p>
            <a:pPr marL="0" indent="0">
              <a:buNone/>
            </a:pPr>
            <a:endParaRPr lang="en-US"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53" b="99787" l="22175" r="74840">
                        <a14:foregroundMark x1="40299" y1="6397" x2="59062" y2="4264"/>
                        <a14:backgroundMark x1="37953" y1="1706" x2="63539" y2="2132"/>
                      </a14:backgroundRemoval>
                    </a14:imgEffect>
                  </a14:imgLayer>
                </a14:imgProps>
              </a:ext>
              <a:ext uri="{28A0092B-C50C-407E-A947-70E740481C1C}">
                <a14:useLocalDpi xmlns:a14="http://schemas.microsoft.com/office/drawing/2010/main" val="0"/>
              </a:ext>
            </a:extLst>
          </a:blip>
          <a:srcRect l="22152" r="24803"/>
          <a:stretch/>
        </p:blipFill>
        <p:spPr>
          <a:xfrm>
            <a:off x="9397388" y="1937207"/>
            <a:ext cx="2324560" cy="4382326"/>
          </a:xfrm>
          <a:prstGeom prst="rect">
            <a:avLst/>
          </a:prstGeom>
        </p:spPr>
      </p:pic>
    </p:spTree>
    <p:extLst>
      <p:ext uri="{BB962C8B-B14F-4D97-AF65-F5344CB8AC3E}">
        <p14:creationId xmlns:p14="http://schemas.microsoft.com/office/powerpoint/2010/main" val="3981099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281</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Learning objectives</vt:lpstr>
      <vt:lpstr>Immobilised enzymes</vt:lpstr>
      <vt:lpstr>Immobilised enzymes</vt:lpstr>
      <vt:lpstr>Lactose intolerance</vt:lpstr>
      <vt:lpstr>Lactose intolerance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Mann</dc:creator>
  <cp:lastModifiedBy>Steven Mann</cp:lastModifiedBy>
  <cp:revision>6</cp:revision>
  <dcterms:created xsi:type="dcterms:W3CDTF">2018-02-06T06:05:56Z</dcterms:created>
  <dcterms:modified xsi:type="dcterms:W3CDTF">2018-02-06T06:34:47Z</dcterms:modified>
</cp:coreProperties>
</file>