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9"/>
  </p:notesMasterIdLst>
  <p:sldIdLst>
    <p:sldId id="526" r:id="rId2"/>
    <p:sldId id="537" r:id="rId3"/>
    <p:sldId id="528" r:id="rId4"/>
    <p:sldId id="527" r:id="rId5"/>
    <p:sldId id="343" r:id="rId6"/>
    <p:sldId id="522" r:id="rId7"/>
    <p:sldId id="345" r:id="rId8"/>
    <p:sldId id="525" r:id="rId9"/>
    <p:sldId id="538" r:id="rId10"/>
    <p:sldId id="530" r:id="rId11"/>
    <p:sldId id="531" r:id="rId12"/>
    <p:sldId id="532" r:id="rId13"/>
    <p:sldId id="533" r:id="rId14"/>
    <p:sldId id="534" r:id="rId15"/>
    <p:sldId id="535" r:id="rId16"/>
    <p:sldId id="536" r:id="rId17"/>
    <p:sldId id="529"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l" defTabSz="914400" rtl="0" eaLnBrk="1" latinLnBrk="0" hangingPunct="1">
      <a:defRPr kern="1200">
        <a:solidFill>
          <a:schemeClr val="tx1"/>
        </a:solidFill>
        <a:latin typeface="Garamond" pitchFamily="18" charset="0"/>
        <a:ea typeface="+mn-ea"/>
        <a:cs typeface="Arial" pitchFamily="34" charset="0"/>
      </a:defRPr>
    </a:lvl6pPr>
    <a:lvl7pPr marL="2743200" algn="l" defTabSz="914400" rtl="0" eaLnBrk="1" latinLnBrk="0" hangingPunct="1">
      <a:defRPr kern="1200">
        <a:solidFill>
          <a:schemeClr val="tx1"/>
        </a:solidFill>
        <a:latin typeface="Garamond" pitchFamily="18" charset="0"/>
        <a:ea typeface="+mn-ea"/>
        <a:cs typeface="Arial" pitchFamily="34" charset="0"/>
      </a:defRPr>
    </a:lvl7pPr>
    <a:lvl8pPr marL="3200400" algn="l" defTabSz="914400" rtl="0" eaLnBrk="1" latinLnBrk="0" hangingPunct="1">
      <a:defRPr kern="1200">
        <a:solidFill>
          <a:schemeClr val="tx1"/>
        </a:solidFill>
        <a:latin typeface="Garamond" pitchFamily="18" charset="0"/>
        <a:ea typeface="+mn-ea"/>
        <a:cs typeface="Arial" pitchFamily="34" charset="0"/>
      </a:defRPr>
    </a:lvl8pPr>
    <a:lvl9pPr marL="3657600" algn="l" defTabSz="914400" rtl="0" eaLnBrk="1" latinLnBrk="0" hangingPunct="1">
      <a:defRPr kern="1200">
        <a:solidFill>
          <a:schemeClr val="tx1"/>
        </a:solidFill>
        <a:latin typeface="Garamond"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77396" autoAdjust="0"/>
  </p:normalViewPr>
  <p:slideViewPr>
    <p:cSldViewPr>
      <p:cViewPr varScale="1">
        <p:scale>
          <a:sx n="111" d="100"/>
          <a:sy n="111" d="100"/>
        </p:scale>
        <p:origin x="1008" y="78"/>
      </p:cViewPr>
      <p:guideLst>
        <p:guide orient="horz" pos="2160"/>
        <p:guide pos="2880"/>
      </p:guideLst>
    </p:cSldViewPr>
  </p:slideViewPr>
  <p:outlineViewPr>
    <p:cViewPr>
      <p:scale>
        <a:sx n="33" d="100"/>
        <a:sy n="33" d="100"/>
      </p:scale>
      <p:origin x="0" y="84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cs typeface="Arial" charset="0"/>
              </a:defRPr>
            </a:lvl1pPr>
          </a:lstStyle>
          <a:p>
            <a:pPr>
              <a:defRPr/>
            </a:pPr>
            <a:endParaRPr lang="en-AU"/>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cs typeface="Arial" charset="0"/>
              </a:defRPr>
            </a:lvl1pPr>
          </a:lstStyle>
          <a:p>
            <a:pPr>
              <a:defRPr/>
            </a:pPr>
            <a:fld id="{22680FEA-505D-4314-B830-56E97352E9DD}" type="datetimeFigureOut">
              <a:rPr lang="fr-FR"/>
              <a:pPr>
                <a:defRPr/>
              </a:pPr>
              <a:t>10/10/2017</a:t>
            </a:fld>
            <a:endParaRPr lang="en-AU"/>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AU"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cs typeface="Arial" charset="0"/>
              </a:defRPr>
            </a:lvl1pPr>
          </a:lstStyle>
          <a:p>
            <a:pPr>
              <a:defRPr/>
            </a:pPr>
            <a:endParaRPr lang="en-AU"/>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cs typeface="Arial" charset="0"/>
              </a:defRPr>
            </a:lvl1pPr>
          </a:lstStyle>
          <a:p>
            <a:pPr>
              <a:defRPr/>
            </a:pPr>
            <a:fld id="{E4F904D3-6947-4893-A7E1-315930F1E3FC}" type="slidenum">
              <a:rPr lang="en-AU"/>
              <a:pPr>
                <a:defRPr/>
              </a:pPr>
              <a:t>‹#›</a:t>
            </a:fld>
            <a:endParaRPr lang="en-AU"/>
          </a:p>
        </p:txBody>
      </p:sp>
    </p:spTree>
    <p:extLst>
      <p:ext uri="{BB962C8B-B14F-4D97-AF65-F5344CB8AC3E}">
        <p14:creationId xmlns:p14="http://schemas.microsoft.com/office/powerpoint/2010/main" val="2285702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10/10/2017 11:33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740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0673B8-30FD-448F-849A-765215E15458}" type="slidenum">
              <a:rPr lang="fr-CA" smtClean="0">
                <a:cs typeface="Arial" pitchFamily="34" charset="0"/>
              </a:rPr>
              <a:pPr/>
              <a:t>5</a:t>
            </a:fld>
            <a:endParaRPr lang="fr-CA"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5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751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13C118-9A12-43E8-8CBC-6964A1BD9031}" type="slidenum">
              <a:rPr lang="fr-CA" smtClean="0">
                <a:cs typeface="Arial" pitchFamily="34" charset="0"/>
              </a:rPr>
              <a:pPr/>
              <a:t>7</a:t>
            </a:fld>
            <a:endParaRPr lang="fr-CA"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10/10/2017 11:33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36262B1B-0378-40D6-AE5A-01491C0B1E5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D7F76B-E5F9-44A7-83FB-A330264BD27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B664F9-8BC5-4A16-AADD-236E564BE1D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33300F0A-3329-41CA-95D9-BEBE56761FC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9D9076C0-9318-4DF6-8305-9EA33B1CD2CF}"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6183A8C6-7E44-4E57-8AC2-2DA930CDBF9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21A8CC3F-E932-4118-A94A-C546C2029D57}"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AD69B9-F12B-4AAC-AB36-97A6F020846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F913ED-574A-4021-AD9B-9E3B44DD98E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B9989FE-9B73-4C9F-A0D1-B1BD3E769CD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37DB3DF3-3FC6-4599-AF5F-DE78AD61D1DB}"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0C95099D-CA55-4E6A-B87A-2B6939EFA1E3}"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19800"/>
            <a:ext cx="8686800" cy="838200"/>
          </a:xfrm>
        </p:spPr>
        <p:txBody>
          <a:bodyPr/>
          <a:lstStyle/>
          <a:p>
            <a:r>
              <a:rPr lang="en-GB" dirty="0" err="1" smtClean="0"/>
              <a:t>Haileybury</a:t>
            </a:r>
            <a:r>
              <a:rPr lang="en-GB" dirty="0" smtClean="0"/>
              <a:t> Astana</a:t>
            </a:r>
            <a:endParaRPr lang="en-GB" dirty="0"/>
          </a:p>
        </p:txBody>
      </p:sp>
      <p:sp>
        <p:nvSpPr>
          <p:cNvPr id="4" name="Rectangle 3"/>
          <p:cNvSpPr/>
          <p:nvPr/>
        </p:nvSpPr>
        <p:spPr>
          <a:xfrm>
            <a:off x="304800" y="5486400"/>
            <a:ext cx="679224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CELL MEMBRANES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81000"/>
            <a:ext cx="7848872" cy="671736"/>
          </a:xfrm>
        </p:spPr>
        <p:txBody>
          <a:bodyPr>
            <a:normAutofit fontScale="90000"/>
          </a:bodyPr>
          <a:lstStyle/>
          <a:p>
            <a:r>
              <a:rPr lang="en-GB" dirty="0" smtClean="0">
                <a:solidFill>
                  <a:schemeClr val="tx2">
                    <a:lumMod val="75000"/>
                  </a:schemeClr>
                </a:solidFill>
              </a:rPr>
              <a:t>Evidence for the fluid mosaic model</a:t>
            </a:r>
            <a:endParaRPr lang="en-GB" dirty="0">
              <a:solidFill>
                <a:schemeClr val="tx2">
                  <a:lumMod val="75000"/>
                </a:schemeClr>
              </a:solidFill>
            </a:endParaRPr>
          </a:p>
        </p:txBody>
      </p:sp>
      <p:sp>
        <p:nvSpPr>
          <p:cNvPr id="3" name="Text Placeholder 2"/>
          <p:cNvSpPr>
            <a:spLocks noGrp="1"/>
          </p:cNvSpPr>
          <p:nvPr>
            <p:ph type="body" sz="quarter" idx="10"/>
          </p:nvPr>
        </p:nvSpPr>
        <p:spPr>
          <a:xfrm>
            <a:off x="762000" y="1411552"/>
            <a:ext cx="8001000" cy="2210862"/>
          </a:xfrm>
        </p:spPr>
        <p:txBody>
          <a:bodyPr>
            <a:normAutofit/>
          </a:bodyPr>
          <a:lstStyle/>
          <a:p>
            <a:pPr marL="0" indent="0">
              <a:buNone/>
            </a:pPr>
            <a:r>
              <a:rPr lang="en-GB" sz="2800" dirty="0" smtClean="0">
                <a:solidFill>
                  <a:schemeClr val="tx2">
                    <a:lumMod val="75000"/>
                  </a:schemeClr>
                </a:solidFill>
              </a:rPr>
              <a:t>The model was updated and refined over many years as research gave more clues about the structure of cell membranes.</a:t>
            </a:r>
            <a:endParaRPr lang="en-GB" sz="2800" dirty="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971600" y="548680"/>
            <a:ext cx="0" cy="57606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71600" y="548680"/>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1600" y="1268760"/>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71600" y="1988840"/>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71600" y="2708920"/>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71600" y="6309320"/>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600" y="5589240"/>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71600" y="4869160"/>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71600" y="4149080"/>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71600" y="3429000"/>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051720" y="620688"/>
            <a:ext cx="6624736" cy="6001643"/>
          </a:xfrm>
          <a:prstGeom prst="rect">
            <a:avLst/>
          </a:prstGeom>
        </p:spPr>
        <p:txBody>
          <a:bodyPr wrap="square">
            <a:spAutoFit/>
          </a:bodyPr>
          <a:lstStyle/>
          <a:p>
            <a:r>
              <a:rPr lang="en-GB" sz="1600" b="1" dirty="0" err="1" smtClean="0"/>
              <a:t>Gorter</a:t>
            </a:r>
            <a:r>
              <a:rPr lang="en-GB" sz="1600" b="1" dirty="0" smtClean="0"/>
              <a:t> and </a:t>
            </a:r>
            <a:r>
              <a:rPr lang="en-GB" sz="1600" b="1" dirty="0" err="1" smtClean="0"/>
              <a:t>Grendel</a:t>
            </a:r>
            <a:r>
              <a:rPr lang="en-GB" sz="1600" b="1" dirty="0" smtClean="0"/>
              <a:t> publish their paper indicating the possibility of a </a:t>
            </a:r>
            <a:r>
              <a:rPr lang="en-GB" sz="1600" b="1" dirty="0" err="1" smtClean="0"/>
              <a:t>bilayerof</a:t>
            </a:r>
            <a:r>
              <a:rPr lang="en-GB" sz="1600" b="1" dirty="0" smtClean="0"/>
              <a:t> lipids (1924)</a:t>
            </a:r>
          </a:p>
          <a:p>
            <a:endParaRPr lang="en-GB" sz="1600" b="1" dirty="0" smtClean="0"/>
          </a:p>
          <a:p>
            <a:r>
              <a:rPr lang="en-GB" sz="1600" b="1" dirty="0" err="1" smtClean="0"/>
              <a:t>Danielli</a:t>
            </a:r>
            <a:r>
              <a:rPr lang="en-GB" sz="1600" b="1" dirty="0" smtClean="0"/>
              <a:t> and </a:t>
            </a:r>
            <a:r>
              <a:rPr lang="en-GB" sz="1600" b="1" dirty="0" err="1" smtClean="0"/>
              <a:t>Davson</a:t>
            </a:r>
            <a:r>
              <a:rPr lang="en-GB" sz="1600" b="1" dirty="0" smtClean="0"/>
              <a:t> propose their original model of the membrane (1935)</a:t>
            </a:r>
          </a:p>
          <a:p>
            <a:endParaRPr lang="en-GB" sz="1600" b="1" dirty="0" smtClean="0"/>
          </a:p>
          <a:p>
            <a:r>
              <a:rPr lang="en-GB" sz="1600" b="1" dirty="0" smtClean="0"/>
              <a:t>First </a:t>
            </a:r>
            <a:r>
              <a:rPr lang="en-GB" sz="1600" b="1" dirty="0" err="1" smtClean="0"/>
              <a:t>electronmicroscope</a:t>
            </a:r>
            <a:r>
              <a:rPr lang="en-GB" sz="1600" b="1" dirty="0" smtClean="0"/>
              <a:t> images of cell membranes produced</a:t>
            </a:r>
          </a:p>
          <a:p>
            <a:endParaRPr lang="en-GB" sz="1600" b="1" dirty="0" smtClean="0"/>
          </a:p>
          <a:p>
            <a:endParaRPr lang="en-GB" sz="1600" b="1" dirty="0" smtClean="0"/>
          </a:p>
          <a:p>
            <a:endParaRPr lang="en-GB" sz="1600" b="1" dirty="0" smtClean="0"/>
          </a:p>
          <a:p>
            <a:r>
              <a:rPr lang="en-GB" sz="1600" b="1" dirty="0" err="1" smtClean="0"/>
              <a:t>Danielli</a:t>
            </a:r>
            <a:r>
              <a:rPr lang="en-GB" sz="1600" b="1" dirty="0" smtClean="0"/>
              <a:t> and </a:t>
            </a:r>
            <a:r>
              <a:rPr lang="en-GB" sz="1600" b="1" dirty="0" err="1" smtClean="0"/>
              <a:t>Davson</a:t>
            </a:r>
            <a:r>
              <a:rPr lang="en-GB" sz="1600" b="1" dirty="0" smtClean="0"/>
              <a:t> publish a revised version of their model (1954)</a:t>
            </a:r>
          </a:p>
          <a:p>
            <a:endParaRPr lang="en-GB" sz="1600" b="1" dirty="0" smtClean="0"/>
          </a:p>
          <a:p>
            <a:endParaRPr lang="en-GB" sz="1600" b="1" dirty="0" smtClean="0"/>
          </a:p>
          <a:p>
            <a:endParaRPr lang="en-GB" sz="1600" b="1" dirty="0" smtClean="0"/>
          </a:p>
          <a:p>
            <a:r>
              <a:rPr lang="en-GB" sz="1600" b="1" dirty="0" smtClean="0"/>
              <a:t>Freeze etching techniques developed giving images of membrane faces</a:t>
            </a:r>
          </a:p>
          <a:p>
            <a:endParaRPr lang="en-GB" sz="800" b="1" dirty="0" smtClean="0"/>
          </a:p>
          <a:p>
            <a:r>
              <a:rPr lang="en-GB" sz="1600" b="1" dirty="0" smtClean="0"/>
              <a:t>Singer and Nicholson publish fluid mosaic model (1972)</a:t>
            </a:r>
          </a:p>
          <a:p>
            <a:endParaRPr lang="en-GB" sz="800" b="1" dirty="0" smtClean="0"/>
          </a:p>
          <a:p>
            <a:r>
              <a:rPr lang="en-GB" sz="1600" b="1" dirty="0" smtClean="0"/>
              <a:t>NMR and X-ray diffraction techniques are developed sufficiently to provide evidence about the movement of lipids in the membrane</a:t>
            </a:r>
          </a:p>
          <a:p>
            <a:endParaRPr lang="en-GB" sz="1600" b="1" dirty="0" smtClean="0"/>
          </a:p>
          <a:p>
            <a:endParaRPr lang="en-GB" sz="1600" b="1" dirty="0" smtClean="0"/>
          </a:p>
          <a:p>
            <a:endParaRPr lang="en-GB" sz="1600" b="1" dirty="0" smtClean="0"/>
          </a:p>
          <a:p>
            <a:endParaRPr lang="en-GB" sz="1600" b="1" dirty="0" smtClean="0"/>
          </a:p>
          <a:p>
            <a:r>
              <a:rPr lang="en-GB" sz="1600" b="1" dirty="0" err="1" smtClean="0"/>
              <a:t>Gunther</a:t>
            </a:r>
            <a:r>
              <a:rPr lang="en-GB" sz="1600" b="1" dirty="0" smtClean="0"/>
              <a:t> </a:t>
            </a:r>
            <a:r>
              <a:rPr lang="en-GB" sz="1600" b="1" dirty="0" err="1" smtClean="0"/>
              <a:t>Blobel</a:t>
            </a:r>
            <a:r>
              <a:rPr lang="en-GB" sz="1600" b="1" dirty="0" smtClean="0"/>
              <a:t> receives a Nobel Prize for his pioneering work on the mechanisms by which proteins integrate with the membrane (1999)</a:t>
            </a:r>
            <a:endParaRPr lang="en-GB" sz="1600" b="1" dirty="0"/>
          </a:p>
        </p:txBody>
      </p:sp>
      <p:sp>
        <p:nvSpPr>
          <p:cNvPr id="19" name="TextBox 18"/>
          <p:cNvSpPr txBox="1"/>
          <p:nvPr/>
        </p:nvSpPr>
        <p:spPr>
          <a:xfrm>
            <a:off x="179512" y="332656"/>
            <a:ext cx="798682" cy="6170920"/>
          </a:xfrm>
          <a:prstGeom prst="rect">
            <a:avLst/>
          </a:prstGeom>
          <a:noFill/>
        </p:spPr>
        <p:txBody>
          <a:bodyPr wrap="square" rtlCol="0">
            <a:spAutoFit/>
          </a:bodyPr>
          <a:lstStyle/>
          <a:p>
            <a:r>
              <a:rPr lang="en-GB" sz="2000" dirty="0" smtClean="0"/>
              <a:t>1920</a:t>
            </a:r>
            <a:endParaRPr lang="en-GB" sz="800" dirty="0" smtClean="0"/>
          </a:p>
          <a:p>
            <a:endParaRPr lang="en-GB" sz="500" dirty="0" smtClean="0"/>
          </a:p>
          <a:p>
            <a:endParaRPr lang="en-GB" sz="500" dirty="0" smtClean="0"/>
          </a:p>
          <a:p>
            <a:endParaRPr lang="en-GB" sz="500" dirty="0" smtClean="0"/>
          </a:p>
          <a:p>
            <a:endParaRPr lang="en-GB" sz="500" dirty="0" smtClean="0"/>
          </a:p>
          <a:p>
            <a:endParaRPr lang="en-GB" sz="500" dirty="0" smtClean="0"/>
          </a:p>
          <a:p>
            <a:r>
              <a:rPr lang="en-GB" sz="2000" dirty="0" smtClean="0"/>
              <a:t>1930</a:t>
            </a:r>
          </a:p>
          <a:p>
            <a:endParaRPr lang="en-GB" sz="500" dirty="0" smtClean="0"/>
          </a:p>
          <a:p>
            <a:endParaRPr lang="en-GB" sz="500" dirty="0" smtClean="0"/>
          </a:p>
          <a:p>
            <a:endParaRPr lang="en-GB" sz="500" dirty="0" smtClean="0"/>
          </a:p>
          <a:p>
            <a:endParaRPr lang="en-GB" sz="500" dirty="0" smtClean="0"/>
          </a:p>
          <a:p>
            <a:endParaRPr lang="en-GB" sz="500" dirty="0" smtClean="0"/>
          </a:p>
          <a:p>
            <a:endParaRPr lang="en-GB" sz="500" dirty="0" smtClean="0"/>
          </a:p>
          <a:p>
            <a:r>
              <a:rPr lang="en-GB" sz="2000" dirty="0" smtClean="0"/>
              <a:t>1940</a:t>
            </a:r>
          </a:p>
          <a:p>
            <a:endParaRPr lang="en-GB" sz="500" dirty="0" smtClean="0"/>
          </a:p>
          <a:p>
            <a:endParaRPr lang="en-GB" sz="500" dirty="0" smtClean="0"/>
          </a:p>
          <a:p>
            <a:endParaRPr lang="en-GB" sz="500" dirty="0" smtClean="0"/>
          </a:p>
          <a:p>
            <a:endParaRPr lang="en-GB" sz="500" dirty="0" smtClean="0"/>
          </a:p>
          <a:p>
            <a:endParaRPr lang="en-GB" sz="500" dirty="0" smtClean="0"/>
          </a:p>
          <a:p>
            <a:r>
              <a:rPr lang="en-GB" sz="2000" dirty="0" smtClean="0"/>
              <a:t>1950</a:t>
            </a:r>
          </a:p>
          <a:p>
            <a:endParaRPr lang="en-GB" sz="500" dirty="0" smtClean="0"/>
          </a:p>
          <a:p>
            <a:endParaRPr lang="en-GB" sz="500" dirty="0" smtClean="0"/>
          </a:p>
          <a:p>
            <a:endParaRPr lang="en-GB" sz="500" dirty="0" smtClean="0"/>
          </a:p>
          <a:p>
            <a:endParaRPr lang="en-GB" sz="500" dirty="0" smtClean="0"/>
          </a:p>
          <a:p>
            <a:endParaRPr lang="en-GB" sz="500" dirty="0" smtClean="0"/>
          </a:p>
          <a:p>
            <a:endParaRPr lang="en-GB" sz="500" dirty="0" smtClean="0"/>
          </a:p>
          <a:p>
            <a:r>
              <a:rPr lang="en-GB" sz="2000" dirty="0" smtClean="0"/>
              <a:t>1960</a:t>
            </a:r>
          </a:p>
          <a:p>
            <a:endParaRPr lang="en-GB" sz="500" dirty="0" smtClean="0"/>
          </a:p>
          <a:p>
            <a:endParaRPr lang="en-GB" sz="500" dirty="0" smtClean="0"/>
          </a:p>
          <a:p>
            <a:endParaRPr lang="en-GB" sz="500" dirty="0" smtClean="0"/>
          </a:p>
          <a:p>
            <a:endParaRPr lang="en-GB" sz="500" dirty="0" smtClean="0"/>
          </a:p>
          <a:p>
            <a:endParaRPr lang="en-GB" sz="500" dirty="0" smtClean="0"/>
          </a:p>
          <a:p>
            <a:r>
              <a:rPr lang="en-GB" sz="2000" dirty="0" smtClean="0"/>
              <a:t>1970</a:t>
            </a:r>
          </a:p>
          <a:p>
            <a:endParaRPr lang="en-GB" sz="500" dirty="0" smtClean="0"/>
          </a:p>
          <a:p>
            <a:endParaRPr lang="en-GB" sz="500" dirty="0" smtClean="0"/>
          </a:p>
          <a:p>
            <a:endParaRPr lang="en-GB" sz="500" dirty="0" smtClean="0"/>
          </a:p>
          <a:p>
            <a:endParaRPr lang="en-GB" sz="500" dirty="0" smtClean="0"/>
          </a:p>
          <a:p>
            <a:endParaRPr lang="en-GB" sz="500" dirty="0" smtClean="0"/>
          </a:p>
          <a:p>
            <a:endParaRPr lang="en-GB" sz="500" dirty="0" smtClean="0"/>
          </a:p>
          <a:p>
            <a:r>
              <a:rPr lang="en-GB" sz="2000" dirty="0" smtClean="0"/>
              <a:t>1980</a:t>
            </a:r>
          </a:p>
          <a:p>
            <a:endParaRPr lang="en-GB" sz="500" dirty="0" smtClean="0"/>
          </a:p>
          <a:p>
            <a:endParaRPr lang="en-GB" sz="500" dirty="0" smtClean="0"/>
          </a:p>
          <a:p>
            <a:endParaRPr lang="en-GB" sz="500" dirty="0" smtClean="0"/>
          </a:p>
          <a:p>
            <a:endParaRPr lang="en-GB" sz="500" dirty="0" smtClean="0"/>
          </a:p>
          <a:p>
            <a:endParaRPr lang="en-GB" sz="500" dirty="0" smtClean="0"/>
          </a:p>
          <a:p>
            <a:r>
              <a:rPr lang="en-GB" sz="2000" dirty="0" smtClean="0"/>
              <a:t>1990</a:t>
            </a:r>
          </a:p>
          <a:p>
            <a:endParaRPr lang="en-GB" sz="500" dirty="0" smtClean="0"/>
          </a:p>
          <a:p>
            <a:endParaRPr lang="en-GB" sz="500" dirty="0" smtClean="0"/>
          </a:p>
          <a:p>
            <a:endParaRPr lang="en-GB" sz="500" dirty="0" smtClean="0"/>
          </a:p>
          <a:p>
            <a:endParaRPr lang="en-GB" sz="500" dirty="0" smtClean="0"/>
          </a:p>
          <a:p>
            <a:endParaRPr lang="en-GB" sz="500" dirty="0" smtClean="0"/>
          </a:p>
          <a:p>
            <a:r>
              <a:rPr lang="en-GB" sz="2000" dirty="0" smtClean="0"/>
              <a:t>2000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20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fade">
                                      <p:cBhvr>
                                        <p:cTn id="17" dur="2000"/>
                                        <p:tgtEl>
                                          <p:spTgt spid="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8" end="8"/>
                                            </p:txEl>
                                          </p:spTgt>
                                        </p:tgtEl>
                                        <p:attrNameLst>
                                          <p:attrName>style.visibility</p:attrName>
                                        </p:attrNameLst>
                                      </p:cBhvr>
                                      <p:to>
                                        <p:strVal val="visible"/>
                                      </p:to>
                                    </p:set>
                                    <p:animEffect transition="in" filter="fade">
                                      <p:cBhvr>
                                        <p:cTn id="22" dur="2000"/>
                                        <p:tgtEl>
                                          <p:spTgt spid="1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12" end="12"/>
                                            </p:txEl>
                                          </p:spTgt>
                                        </p:tgtEl>
                                        <p:attrNameLst>
                                          <p:attrName>style.visibility</p:attrName>
                                        </p:attrNameLst>
                                      </p:cBhvr>
                                      <p:to>
                                        <p:strVal val="visible"/>
                                      </p:to>
                                    </p:set>
                                    <p:animEffect transition="in" filter="fade">
                                      <p:cBhvr>
                                        <p:cTn id="27" dur="2000"/>
                                        <p:tgtEl>
                                          <p:spTgt spid="18">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14" end="14"/>
                                            </p:txEl>
                                          </p:spTgt>
                                        </p:tgtEl>
                                        <p:attrNameLst>
                                          <p:attrName>style.visibility</p:attrName>
                                        </p:attrNameLst>
                                      </p:cBhvr>
                                      <p:to>
                                        <p:strVal val="visible"/>
                                      </p:to>
                                    </p:set>
                                    <p:animEffect transition="in" filter="fade">
                                      <p:cBhvr>
                                        <p:cTn id="32" dur="2000"/>
                                        <p:tgtEl>
                                          <p:spTgt spid="18">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16" end="16"/>
                                            </p:txEl>
                                          </p:spTgt>
                                        </p:tgtEl>
                                        <p:attrNameLst>
                                          <p:attrName>style.visibility</p:attrName>
                                        </p:attrNameLst>
                                      </p:cBhvr>
                                      <p:to>
                                        <p:strVal val="visible"/>
                                      </p:to>
                                    </p:set>
                                    <p:animEffect transition="in" filter="fade">
                                      <p:cBhvr>
                                        <p:cTn id="37" dur="2000"/>
                                        <p:tgtEl>
                                          <p:spTgt spid="18">
                                            <p:txEl>
                                              <p:pRg st="16" end="1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xEl>
                                              <p:pRg st="21" end="21"/>
                                            </p:txEl>
                                          </p:spTgt>
                                        </p:tgtEl>
                                        <p:attrNameLst>
                                          <p:attrName>style.visibility</p:attrName>
                                        </p:attrNameLst>
                                      </p:cBhvr>
                                      <p:to>
                                        <p:strVal val="visible"/>
                                      </p:to>
                                    </p:set>
                                    <p:animEffect transition="in" filter="fade">
                                      <p:cBhvr>
                                        <p:cTn id="42" dur="2000"/>
                                        <p:tgtEl>
                                          <p:spTgt spid="18">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3568" y="188640"/>
            <a:ext cx="7318327" cy="648072"/>
          </a:xfrm>
        </p:spPr>
        <p:txBody>
          <a:bodyPr/>
          <a:lstStyle/>
          <a:p>
            <a:r>
              <a:rPr lang="en-GB" dirty="0" err="1" smtClean="0"/>
              <a:t>Gorter</a:t>
            </a:r>
            <a:r>
              <a:rPr lang="en-GB" dirty="0" smtClean="0"/>
              <a:t> &amp; </a:t>
            </a:r>
            <a:r>
              <a:rPr lang="en-GB" dirty="0" err="1" smtClean="0"/>
              <a:t>Grendel</a:t>
            </a:r>
            <a:endParaRPr lang="en-GB" dirty="0"/>
          </a:p>
        </p:txBody>
      </p:sp>
      <p:sp>
        <p:nvSpPr>
          <p:cNvPr id="3" name="TextBox 2"/>
          <p:cNvSpPr txBox="1"/>
          <p:nvPr/>
        </p:nvSpPr>
        <p:spPr>
          <a:xfrm>
            <a:off x="683568" y="836712"/>
            <a:ext cx="8064896" cy="1200329"/>
          </a:xfrm>
          <a:prstGeom prst="rect">
            <a:avLst/>
          </a:prstGeom>
          <a:noFill/>
        </p:spPr>
        <p:txBody>
          <a:bodyPr wrap="square" rtlCol="0">
            <a:spAutoFit/>
          </a:bodyPr>
          <a:lstStyle/>
          <a:p>
            <a:r>
              <a:rPr lang="en-GB" dirty="0" err="1" smtClean="0"/>
              <a:t>Gorter</a:t>
            </a:r>
            <a:r>
              <a:rPr lang="en-GB" dirty="0" smtClean="0"/>
              <a:t> and </a:t>
            </a:r>
            <a:r>
              <a:rPr lang="en-GB" dirty="0" err="1" smtClean="0"/>
              <a:t>Grendel</a:t>
            </a:r>
            <a:r>
              <a:rPr lang="en-GB" dirty="0" smtClean="0"/>
              <a:t> obtained the membranes of red blood cells. They calculated the </a:t>
            </a:r>
            <a:r>
              <a:rPr lang="en-GB" b="1" dirty="0" smtClean="0"/>
              <a:t>area of the red blood cell membrane and then extracted the lipids that were present. These were dissolved in </a:t>
            </a:r>
            <a:r>
              <a:rPr lang="en-GB" dirty="0" smtClean="0"/>
              <a:t>petroleum ether and allowed to spread into a layer one molecule thick on a surface of water and </a:t>
            </a:r>
            <a:r>
              <a:rPr lang="en-GB" b="1" dirty="0" smtClean="0"/>
              <a:t>the area was measured.</a:t>
            </a:r>
            <a:endParaRPr lang="en-GB" dirty="0"/>
          </a:p>
        </p:txBody>
      </p:sp>
      <p:graphicFrame>
        <p:nvGraphicFramePr>
          <p:cNvPr id="5" name="Table 4"/>
          <p:cNvGraphicFramePr>
            <a:graphicFrameLocks noGrp="1"/>
          </p:cNvGraphicFramePr>
          <p:nvPr/>
        </p:nvGraphicFramePr>
        <p:xfrm>
          <a:off x="683568" y="2132856"/>
          <a:ext cx="8064896" cy="304292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370840">
                <a:tc>
                  <a:txBody>
                    <a:bodyPr/>
                    <a:lstStyle/>
                    <a:p>
                      <a:r>
                        <a:rPr lang="en-GB" dirty="0" smtClean="0"/>
                        <a:t>Animal</a:t>
                      </a:r>
                      <a:endParaRPr lang="en-GB" dirty="0"/>
                    </a:p>
                  </a:txBody>
                  <a:tcPr>
                    <a:solidFill>
                      <a:schemeClr val="accent2">
                        <a:lumMod val="40000"/>
                        <a:lumOff val="60000"/>
                        <a:alpha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baseline="0" dirty="0" smtClean="0">
                          <a:solidFill>
                            <a:schemeClr val="lt1"/>
                          </a:solidFill>
                          <a:latin typeface="+mn-lt"/>
                          <a:ea typeface="+mn-ea"/>
                          <a:cs typeface="+mn-cs"/>
                        </a:rPr>
                        <a:t>Total surface area of the red blood cell membrane (A) </a:t>
                      </a:r>
                      <a:r>
                        <a:rPr lang="en-GB" sz="1800" baseline="0" dirty="0" smtClean="0">
                          <a:latin typeface="Symbol"/>
                          <a:sym typeface="Symbol"/>
                        </a:rPr>
                        <a:t></a:t>
                      </a:r>
                      <a:r>
                        <a:rPr lang="en-GB" sz="1800" baseline="0" dirty="0" smtClean="0">
                          <a:latin typeface="+mn-lt"/>
                          <a:sym typeface="Symbol"/>
                        </a:rPr>
                        <a:t>m</a:t>
                      </a:r>
                      <a:r>
                        <a:rPr lang="en-GB" sz="1800" baseline="30000" dirty="0" smtClean="0">
                          <a:latin typeface="+mn-lt"/>
                          <a:sym typeface="Symbol"/>
                        </a:rPr>
                        <a:t>2</a:t>
                      </a:r>
                      <a:endParaRPr lang="en-GB" baseline="30000" dirty="0">
                        <a:latin typeface="+mn-lt"/>
                      </a:endParaRPr>
                    </a:p>
                  </a:txBody>
                  <a:tcPr>
                    <a:solidFill>
                      <a:schemeClr val="accent2">
                        <a:lumMod val="40000"/>
                        <a:lumOff val="60000"/>
                        <a:alpha val="10000"/>
                      </a:schemeClr>
                    </a:solidFill>
                  </a:tcPr>
                </a:tc>
                <a:tc>
                  <a:txBody>
                    <a:bodyPr/>
                    <a:lstStyle/>
                    <a:p>
                      <a:r>
                        <a:rPr lang="en-GB" sz="1800" b="1" kern="1200" baseline="0" dirty="0" smtClean="0">
                          <a:solidFill>
                            <a:schemeClr val="lt1"/>
                          </a:solidFill>
                          <a:latin typeface="+mn-lt"/>
                          <a:ea typeface="+mn-ea"/>
                          <a:cs typeface="+mn-cs"/>
                        </a:rPr>
                        <a:t>Surface area</a:t>
                      </a:r>
                    </a:p>
                    <a:p>
                      <a:r>
                        <a:rPr lang="en-GB" sz="1800" b="1" kern="1200" baseline="0" dirty="0" smtClean="0">
                          <a:solidFill>
                            <a:schemeClr val="lt1"/>
                          </a:solidFill>
                          <a:latin typeface="+mn-lt"/>
                          <a:ea typeface="+mn-ea"/>
                          <a:cs typeface="+mn-cs"/>
                        </a:rPr>
                        <a:t>occupied by the</a:t>
                      </a:r>
                    </a:p>
                    <a:p>
                      <a:r>
                        <a:rPr lang="en-GB" sz="1800" b="1" kern="1200" baseline="0" dirty="0" smtClean="0">
                          <a:solidFill>
                            <a:schemeClr val="lt1"/>
                          </a:solidFill>
                          <a:latin typeface="+mn-lt"/>
                          <a:ea typeface="+mn-ea"/>
                          <a:cs typeface="+mn-cs"/>
                        </a:rPr>
                        <a:t>lipids extracted (B)</a:t>
                      </a:r>
                      <a:r>
                        <a:rPr lang="en-GB" sz="1800" baseline="0" dirty="0" smtClean="0">
                          <a:latin typeface="Symbol"/>
                          <a:sym typeface="Symbol"/>
                        </a:rPr>
                        <a:t> </a:t>
                      </a:r>
                      <a:r>
                        <a:rPr lang="en-GB" sz="1800" baseline="0" dirty="0" smtClean="0">
                          <a:latin typeface="+mn-lt"/>
                          <a:sym typeface="Symbol"/>
                        </a:rPr>
                        <a:t>m</a:t>
                      </a:r>
                      <a:r>
                        <a:rPr lang="en-GB" sz="1800" baseline="30000" dirty="0" smtClean="0">
                          <a:latin typeface="+mn-lt"/>
                          <a:sym typeface="Symbol"/>
                        </a:rPr>
                        <a:t>2</a:t>
                      </a:r>
                      <a:endParaRPr lang="en-GB" dirty="0"/>
                    </a:p>
                  </a:txBody>
                  <a:tcPr>
                    <a:solidFill>
                      <a:schemeClr val="accent2">
                        <a:lumMod val="40000"/>
                        <a:lumOff val="60000"/>
                        <a:alpha val="10000"/>
                      </a:schemeClr>
                    </a:solidFill>
                  </a:tcPr>
                </a:tc>
                <a:tc>
                  <a:txBody>
                    <a:bodyPr/>
                    <a:lstStyle/>
                    <a:p>
                      <a:r>
                        <a:rPr lang="en-GB" sz="1800" b="1" kern="1200" baseline="0" dirty="0" smtClean="0">
                          <a:solidFill>
                            <a:schemeClr val="lt1"/>
                          </a:solidFill>
                          <a:latin typeface="+mn-lt"/>
                          <a:ea typeface="+mn-ea"/>
                          <a:cs typeface="+mn-cs"/>
                        </a:rPr>
                        <a:t>Factor</a:t>
                      </a:r>
                    </a:p>
                    <a:p>
                      <a:r>
                        <a:rPr lang="en-GB" sz="1800" b="1" kern="1200" baseline="0" dirty="0" smtClean="0">
                          <a:solidFill>
                            <a:schemeClr val="lt1"/>
                          </a:solidFill>
                          <a:latin typeface="+mn-lt"/>
                          <a:ea typeface="+mn-ea"/>
                          <a:cs typeface="+mn-cs"/>
                        </a:rPr>
                        <a:t>B/A</a:t>
                      </a:r>
                      <a:endParaRPr lang="en-GB" dirty="0"/>
                    </a:p>
                  </a:txBody>
                  <a:tcPr>
                    <a:solidFill>
                      <a:schemeClr val="accent2">
                        <a:lumMod val="40000"/>
                        <a:lumOff val="60000"/>
                        <a:alpha val="10000"/>
                      </a:schemeClr>
                    </a:solidFill>
                  </a:tcPr>
                </a:tc>
                <a:extLst>
                  <a:ext uri="{0D108BD9-81ED-4DB2-BD59-A6C34878D82A}">
                    <a16:rowId xmlns:a16="http://schemas.microsoft.com/office/drawing/2014/main" val="10000"/>
                  </a:ext>
                </a:extLst>
              </a:tr>
              <a:tr h="370840">
                <a:tc>
                  <a:txBody>
                    <a:bodyPr/>
                    <a:lstStyle/>
                    <a:p>
                      <a:r>
                        <a:rPr lang="en-GB" dirty="0" smtClean="0">
                          <a:solidFill>
                            <a:schemeClr val="tx1"/>
                          </a:solidFill>
                        </a:rPr>
                        <a:t>Dog</a:t>
                      </a:r>
                      <a:endParaRPr lang="en-GB" dirty="0">
                        <a:solidFill>
                          <a:schemeClr val="tx1"/>
                        </a:solidFill>
                      </a:endParaRPr>
                    </a:p>
                  </a:txBody>
                  <a:tcPr>
                    <a:solidFill>
                      <a:schemeClr val="accent2">
                        <a:lumMod val="40000"/>
                        <a:lumOff val="60000"/>
                        <a:alpha val="10000"/>
                      </a:schemeClr>
                    </a:solidFill>
                  </a:tcPr>
                </a:tc>
                <a:tc>
                  <a:txBody>
                    <a:bodyPr/>
                    <a:lstStyle/>
                    <a:p>
                      <a:r>
                        <a:rPr lang="en-GB" sz="1800" kern="1200" baseline="0" dirty="0" smtClean="0">
                          <a:solidFill>
                            <a:schemeClr val="tx1"/>
                          </a:solidFill>
                          <a:latin typeface="+mn-lt"/>
                          <a:ea typeface="+mn-ea"/>
                          <a:cs typeface="+mn-cs"/>
                        </a:rPr>
                        <a:t>6.2</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12.2</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2</a:t>
                      </a:r>
                      <a:endParaRPr lang="en-GB" dirty="0">
                        <a:solidFill>
                          <a:schemeClr val="tx1"/>
                        </a:solidFill>
                      </a:endParaRPr>
                    </a:p>
                  </a:txBody>
                  <a:tcPr>
                    <a:solidFill>
                      <a:schemeClr val="accent2">
                        <a:lumMod val="40000"/>
                        <a:lumOff val="60000"/>
                        <a:alpha val="10000"/>
                      </a:schemeClr>
                    </a:solidFill>
                  </a:tcPr>
                </a:tc>
                <a:extLst>
                  <a:ext uri="{0D108BD9-81ED-4DB2-BD59-A6C34878D82A}">
                    <a16:rowId xmlns:a16="http://schemas.microsoft.com/office/drawing/2014/main" val="10001"/>
                  </a:ext>
                </a:extLst>
              </a:tr>
              <a:tr h="370840">
                <a:tc>
                  <a:txBody>
                    <a:bodyPr/>
                    <a:lstStyle/>
                    <a:p>
                      <a:r>
                        <a:rPr lang="en-GB" dirty="0" smtClean="0">
                          <a:solidFill>
                            <a:schemeClr val="tx1"/>
                          </a:solidFill>
                        </a:rPr>
                        <a:t>Rabbit</a:t>
                      </a:r>
                      <a:endParaRPr lang="en-GB" dirty="0">
                        <a:solidFill>
                          <a:schemeClr val="tx1"/>
                        </a:solidFill>
                      </a:endParaRPr>
                    </a:p>
                  </a:txBody>
                  <a:tcPr>
                    <a:solidFill>
                      <a:schemeClr val="accent2">
                        <a:lumMod val="40000"/>
                        <a:lumOff val="60000"/>
                        <a:alpha val="10000"/>
                      </a:schemeClr>
                    </a:solidFill>
                  </a:tcPr>
                </a:tc>
                <a:tc>
                  <a:txBody>
                    <a:bodyPr/>
                    <a:lstStyle/>
                    <a:p>
                      <a:r>
                        <a:rPr lang="en-GB" sz="1800" kern="1200" baseline="0" dirty="0" smtClean="0">
                          <a:solidFill>
                            <a:schemeClr val="tx1"/>
                          </a:solidFill>
                          <a:latin typeface="+mn-lt"/>
                          <a:ea typeface="+mn-ea"/>
                          <a:cs typeface="+mn-cs"/>
                        </a:rPr>
                        <a:t>4.9</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8.8</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2</a:t>
                      </a:r>
                      <a:endParaRPr lang="en-GB" dirty="0">
                        <a:solidFill>
                          <a:schemeClr val="tx1"/>
                        </a:solidFill>
                      </a:endParaRPr>
                    </a:p>
                  </a:txBody>
                  <a:tcPr>
                    <a:solidFill>
                      <a:schemeClr val="accent2">
                        <a:lumMod val="40000"/>
                        <a:lumOff val="60000"/>
                        <a:alpha val="10000"/>
                      </a:schemeClr>
                    </a:solidFill>
                  </a:tcPr>
                </a:tc>
                <a:extLst>
                  <a:ext uri="{0D108BD9-81ED-4DB2-BD59-A6C34878D82A}">
                    <a16:rowId xmlns:a16="http://schemas.microsoft.com/office/drawing/2014/main" val="10002"/>
                  </a:ext>
                </a:extLst>
              </a:tr>
              <a:tr h="370840">
                <a:tc>
                  <a:txBody>
                    <a:bodyPr/>
                    <a:lstStyle/>
                    <a:p>
                      <a:r>
                        <a:rPr lang="en-GB" dirty="0" smtClean="0">
                          <a:solidFill>
                            <a:schemeClr val="tx1"/>
                          </a:solidFill>
                        </a:rPr>
                        <a:t>Guinea Pig</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0.52</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1.02</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2</a:t>
                      </a:r>
                      <a:endParaRPr lang="en-GB" dirty="0">
                        <a:solidFill>
                          <a:schemeClr val="tx1"/>
                        </a:solidFill>
                      </a:endParaRPr>
                    </a:p>
                  </a:txBody>
                  <a:tcPr>
                    <a:solidFill>
                      <a:schemeClr val="accent2">
                        <a:lumMod val="40000"/>
                        <a:lumOff val="60000"/>
                        <a:alpha val="10000"/>
                      </a:schemeClr>
                    </a:solidFill>
                  </a:tcPr>
                </a:tc>
                <a:extLst>
                  <a:ext uri="{0D108BD9-81ED-4DB2-BD59-A6C34878D82A}">
                    <a16:rowId xmlns:a16="http://schemas.microsoft.com/office/drawing/2014/main" val="10003"/>
                  </a:ext>
                </a:extLst>
              </a:tr>
              <a:tr h="370840">
                <a:tc>
                  <a:txBody>
                    <a:bodyPr/>
                    <a:lstStyle/>
                    <a:p>
                      <a:r>
                        <a:rPr lang="en-GB" dirty="0" smtClean="0">
                          <a:solidFill>
                            <a:schemeClr val="tx1"/>
                          </a:solidFill>
                        </a:rPr>
                        <a:t>Goat</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0.33</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0.66</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2</a:t>
                      </a:r>
                      <a:endParaRPr lang="en-GB" dirty="0">
                        <a:solidFill>
                          <a:schemeClr val="tx1"/>
                        </a:solidFill>
                      </a:endParaRPr>
                    </a:p>
                  </a:txBody>
                  <a:tcPr>
                    <a:solidFill>
                      <a:schemeClr val="accent2">
                        <a:lumMod val="40000"/>
                        <a:lumOff val="60000"/>
                        <a:alpha val="10000"/>
                      </a:schemeClr>
                    </a:solidFill>
                  </a:tcPr>
                </a:tc>
                <a:extLst>
                  <a:ext uri="{0D108BD9-81ED-4DB2-BD59-A6C34878D82A}">
                    <a16:rowId xmlns:a16="http://schemas.microsoft.com/office/drawing/2014/main" val="10004"/>
                  </a:ext>
                </a:extLst>
              </a:tr>
              <a:tr h="370840">
                <a:tc>
                  <a:txBody>
                    <a:bodyPr/>
                    <a:lstStyle/>
                    <a:p>
                      <a:r>
                        <a:rPr lang="en-GB" dirty="0" smtClean="0">
                          <a:solidFill>
                            <a:schemeClr val="tx1"/>
                          </a:solidFill>
                        </a:rPr>
                        <a:t>Man</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0.47</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0.92</a:t>
                      </a:r>
                      <a:endParaRPr lang="en-GB" dirty="0">
                        <a:solidFill>
                          <a:schemeClr val="tx1"/>
                        </a:solidFill>
                      </a:endParaRPr>
                    </a:p>
                  </a:txBody>
                  <a:tcPr>
                    <a:solidFill>
                      <a:schemeClr val="accent2">
                        <a:lumMod val="40000"/>
                        <a:lumOff val="60000"/>
                        <a:alpha val="10000"/>
                      </a:schemeClr>
                    </a:solidFill>
                  </a:tcPr>
                </a:tc>
                <a:tc>
                  <a:txBody>
                    <a:bodyPr/>
                    <a:lstStyle/>
                    <a:p>
                      <a:r>
                        <a:rPr lang="en-GB" dirty="0" smtClean="0">
                          <a:solidFill>
                            <a:schemeClr val="tx1"/>
                          </a:solidFill>
                        </a:rPr>
                        <a:t>2</a:t>
                      </a:r>
                      <a:endParaRPr lang="en-GB" dirty="0">
                        <a:solidFill>
                          <a:schemeClr val="tx1"/>
                        </a:solidFill>
                      </a:endParaRPr>
                    </a:p>
                  </a:txBody>
                  <a:tcPr>
                    <a:solidFill>
                      <a:schemeClr val="accent2">
                        <a:lumMod val="40000"/>
                        <a:lumOff val="60000"/>
                        <a:alpha val="10000"/>
                      </a:schemeClr>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683568" y="5380672"/>
            <a:ext cx="8208912" cy="1477328"/>
          </a:xfrm>
          <a:prstGeom prst="rect">
            <a:avLst/>
          </a:prstGeom>
          <a:noFill/>
        </p:spPr>
        <p:txBody>
          <a:bodyPr wrap="square" rtlCol="0">
            <a:spAutoFit/>
          </a:bodyPr>
          <a:lstStyle/>
          <a:p>
            <a:r>
              <a:rPr lang="en-GB" dirty="0" smtClean="0"/>
              <a:t>Conclusion: ‘It is clear that all our results fit in well with the supposition that the erythrocytes </a:t>
            </a:r>
            <a:r>
              <a:rPr lang="en-GB" i="1" dirty="0" smtClean="0"/>
              <a:t>(red </a:t>
            </a:r>
            <a:r>
              <a:rPr lang="en-GB" i="1" smtClean="0"/>
              <a:t>blood </a:t>
            </a:r>
            <a:r>
              <a:rPr lang="en-GB" i="1" smtClean="0"/>
              <a:t>cells) </a:t>
            </a:r>
            <a:r>
              <a:rPr lang="en-GB" smtClean="0"/>
              <a:t>are </a:t>
            </a:r>
            <a:r>
              <a:rPr lang="en-GB" dirty="0" smtClean="0"/>
              <a:t>covered by a layer of fatty substances that is </a:t>
            </a:r>
            <a:r>
              <a:rPr lang="en-GB" b="1" dirty="0" smtClean="0"/>
              <a:t>two molecules thick.’</a:t>
            </a:r>
          </a:p>
          <a:p>
            <a:r>
              <a:rPr lang="en-GB" dirty="0" smtClean="0"/>
              <a:t>(From </a:t>
            </a:r>
            <a:r>
              <a:rPr lang="en-GB" dirty="0" err="1" smtClean="0"/>
              <a:t>Gorter</a:t>
            </a:r>
            <a:r>
              <a:rPr lang="en-GB" dirty="0" smtClean="0"/>
              <a:t>. E. and </a:t>
            </a:r>
            <a:r>
              <a:rPr lang="en-GB" dirty="0" err="1" smtClean="0"/>
              <a:t>Grendel</a:t>
            </a:r>
            <a:r>
              <a:rPr lang="en-GB" dirty="0" smtClean="0"/>
              <a:t>. F. </a:t>
            </a:r>
            <a:r>
              <a:rPr lang="en-GB" i="1" dirty="0" smtClean="0"/>
              <a:t>Bimolecular layers of lipoids on the </a:t>
            </a:r>
            <a:r>
              <a:rPr lang="en-GB" i="1" dirty="0" err="1" smtClean="0"/>
              <a:t>chromocytes</a:t>
            </a:r>
            <a:r>
              <a:rPr lang="en-GB" i="1" dirty="0" smtClean="0"/>
              <a:t> of the blood, 1924.)</a:t>
            </a:r>
            <a:endParaRPr lang="en-GB"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68952" cy="908720"/>
          </a:xfrm>
        </p:spPr>
        <p:txBody>
          <a:bodyPr/>
          <a:lstStyle/>
          <a:p>
            <a:r>
              <a:rPr lang="en-GB" b="1" dirty="0" smtClean="0"/>
              <a:t>ELECTRONMICROGRAPH EVIDENCE</a:t>
            </a:r>
            <a:endParaRPr lang="en-GB" dirty="0"/>
          </a:p>
        </p:txBody>
      </p:sp>
      <p:pic>
        <p:nvPicPr>
          <p:cNvPr id="3" name="Picture 2" descr="plasma_memb.gif"/>
          <p:cNvPicPr>
            <a:picLocks noChangeAspect="1"/>
          </p:cNvPicPr>
          <p:nvPr/>
        </p:nvPicPr>
        <p:blipFill>
          <a:blip r:embed="rId2" cstate="print"/>
          <a:stretch>
            <a:fillRect/>
          </a:stretch>
        </p:blipFill>
        <p:spPr>
          <a:xfrm>
            <a:off x="251520" y="4149080"/>
            <a:ext cx="3347864" cy="2602964"/>
          </a:xfrm>
          <a:prstGeom prst="rect">
            <a:avLst/>
          </a:prstGeom>
        </p:spPr>
      </p:pic>
      <p:sp>
        <p:nvSpPr>
          <p:cNvPr id="4" name="TextBox 3"/>
          <p:cNvSpPr txBox="1"/>
          <p:nvPr/>
        </p:nvSpPr>
        <p:spPr>
          <a:xfrm>
            <a:off x="251521" y="908720"/>
            <a:ext cx="8640960" cy="3416320"/>
          </a:xfrm>
          <a:prstGeom prst="rect">
            <a:avLst/>
          </a:prstGeom>
          <a:noFill/>
        </p:spPr>
        <p:txBody>
          <a:bodyPr wrap="square" rtlCol="0">
            <a:spAutoFit/>
          </a:bodyPr>
          <a:lstStyle/>
          <a:p>
            <a:r>
              <a:rPr lang="en-GB" dirty="0" smtClean="0"/>
              <a:t>During the late 1930s and early 1940s, </a:t>
            </a:r>
            <a:r>
              <a:rPr lang="en-GB" dirty="0" err="1" smtClean="0"/>
              <a:t>electronmicroscopy</a:t>
            </a:r>
            <a:r>
              <a:rPr lang="en-GB" dirty="0" smtClean="0"/>
              <a:t> techniques were developed</a:t>
            </a:r>
          </a:p>
          <a:p>
            <a:r>
              <a:rPr lang="en-GB" dirty="0" smtClean="0"/>
              <a:t>which provided much more detailed resolution of the structure of a cell. Early micrographs</a:t>
            </a:r>
          </a:p>
          <a:p>
            <a:r>
              <a:rPr lang="en-GB" dirty="0" smtClean="0"/>
              <a:t>were obtained by staining a very thin section of tissue with heavy metal salts. These are</a:t>
            </a:r>
          </a:p>
          <a:p>
            <a:r>
              <a:rPr lang="en-GB" dirty="0" smtClean="0"/>
              <a:t>absorbed in different amounts by different parts of the cell, giving contrasting degrees of</a:t>
            </a:r>
          </a:p>
          <a:p>
            <a:r>
              <a:rPr lang="en-GB" dirty="0" smtClean="0"/>
              <a:t>electron scattering. The parts that take up the most stain appear the darkest on the image.</a:t>
            </a:r>
          </a:p>
          <a:p>
            <a:endParaRPr lang="en-GB" dirty="0" smtClean="0"/>
          </a:p>
          <a:p>
            <a:r>
              <a:rPr lang="en-GB" dirty="0" smtClean="0"/>
              <a:t>These early micrographs showed the cell membrane as two dark lines with a lighter  inner core. N.B. Both these images show the membranes of two </a:t>
            </a:r>
            <a:r>
              <a:rPr lang="en-GB" smtClean="0"/>
              <a:t>adjacent cells with </a:t>
            </a:r>
            <a:r>
              <a:rPr lang="en-GB" dirty="0" smtClean="0"/>
              <a:t>the intercellular space in between.</a:t>
            </a:r>
          </a:p>
          <a:p>
            <a:endParaRPr lang="en-GB" dirty="0"/>
          </a:p>
        </p:txBody>
      </p:sp>
      <p:pic>
        <p:nvPicPr>
          <p:cNvPr id="6" name="Picture 5" descr="membr1.jpg"/>
          <p:cNvPicPr>
            <a:picLocks noChangeAspect="1"/>
          </p:cNvPicPr>
          <p:nvPr/>
        </p:nvPicPr>
        <p:blipFill>
          <a:blip r:embed="rId3" cstate="print"/>
          <a:stretch>
            <a:fillRect/>
          </a:stretch>
        </p:blipFill>
        <p:spPr>
          <a:xfrm>
            <a:off x="3707904" y="4149080"/>
            <a:ext cx="5354670" cy="22048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381000"/>
            <a:ext cx="8496944" cy="887760"/>
          </a:xfrm>
        </p:spPr>
        <p:txBody>
          <a:bodyPr/>
          <a:lstStyle/>
          <a:p>
            <a:r>
              <a:rPr lang="en-GB" b="1" dirty="0" smtClean="0">
                <a:solidFill>
                  <a:schemeClr val="bg2"/>
                </a:solidFill>
              </a:rPr>
              <a:t>DANIELLI AND DAVSON MODEL</a:t>
            </a:r>
            <a:endParaRPr lang="en-GB" dirty="0">
              <a:solidFill>
                <a:schemeClr val="bg2"/>
              </a:solidFill>
            </a:endParaRPr>
          </a:p>
        </p:txBody>
      </p:sp>
      <p:sp>
        <p:nvSpPr>
          <p:cNvPr id="4" name="TextBox 3"/>
          <p:cNvSpPr txBox="1"/>
          <p:nvPr/>
        </p:nvSpPr>
        <p:spPr>
          <a:xfrm>
            <a:off x="323528" y="1412776"/>
            <a:ext cx="8568952" cy="584775"/>
          </a:xfrm>
          <a:prstGeom prst="rect">
            <a:avLst/>
          </a:prstGeom>
          <a:noFill/>
        </p:spPr>
        <p:txBody>
          <a:bodyPr wrap="square" rtlCol="0">
            <a:spAutoFit/>
          </a:bodyPr>
          <a:lstStyle/>
          <a:p>
            <a:r>
              <a:rPr lang="en-GB" sz="1600" b="1" dirty="0" err="1" smtClean="0"/>
              <a:t>Danielli</a:t>
            </a:r>
            <a:r>
              <a:rPr lang="en-GB" sz="1600" b="1" dirty="0" smtClean="0"/>
              <a:t> and </a:t>
            </a:r>
            <a:r>
              <a:rPr lang="en-GB" sz="1600" b="1" dirty="0" err="1" smtClean="0"/>
              <a:t>Davson</a:t>
            </a:r>
            <a:r>
              <a:rPr lang="en-GB" sz="1600" b="1" dirty="0" smtClean="0"/>
              <a:t> proposed their initial model in 1935 and refined it to the diagram below in 1954.</a:t>
            </a:r>
            <a:endParaRPr lang="en-GB" sz="1600" b="1" dirty="0"/>
          </a:p>
        </p:txBody>
      </p:sp>
      <p:pic>
        <p:nvPicPr>
          <p:cNvPr id="5" name="Picture 4" descr="Clip_36.jpg"/>
          <p:cNvPicPr>
            <a:picLocks noChangeAspect="1"/>
          </p:cNvPicPr>
          <p:nvPr/>
        </p:nvPicPr>
        <p:blipFill>
          <a:blip r:embed="rId2" cstate="print"/>
          <a:stretch>
            <a:fillRect/>
          </a:stretch>
        </p:blipFill>
        <p:spPr>
          <a:xfrm>
            <a:off x="251520" y="2132856"/>
            <a:ext cx="4828838" cy="2818345"/>
          </a:xfrm>
          <a:prstGeom prst="rect">
            <a:avLst/>
          </a:prstGeom>
        </p:spPr>
      </p:pic>
      <p:sp>
        <p:nvSpPr>
          <p:cNvPr id="6" name="TextBox 5"/>
          <p:cNvSpPr txBox="1"/>
          <p:nvPr/>
        </p:nvSpPr>
        <p:spPr>
          <a:xfrm>
            <a:off x="5364088" y="2276872"/>
            <a:ext cx="3779912" cy="830997"/>
          </a:xfrm>
          <a:prstGeom prst="rect">
            <a:avLst/>
          </a:prstGeom>
          <a:noFill/>
        </p:spPr>
        <p:txBody>
          <a:bodyPr wrap="square" rtlCol="0">
            <a:spAutoFit/>
          </a:bodyPr>
          <a:lstStyle/>
          <a:p>
            <a:r>
              <a:rPr lang="en-GB" sz="1600" b="1" dirty="0" smtClean="0"/>
              <a:t>This did not explain how water soluble/polar substances including water were able to pass through membranes! </a:t>
            </a:r>
            <a:endParaRPr lang="en-GB" sz="1600" b="1" dirty="0"/>
          </a:p>
        </p:txBody>
      </p:sp>
      <p:sp>
        <p:nvSpPr>
          <p:cNvPr id="7" name="TextBox 6"/>
          <p:cNvSpPr txBox="1"/>
          <p:nvPr/>
        </p:nvSpPr>
        <p:spPr>
          <a:xfrm>
            <a:off x="251520" y="5157192"/>
            <a:ext cx="3779912" cy="1569660"/>
          </a:xfrm>
          <a:prstGeom prst="rect">
            <a:avLst/>
          </a:prstGeom>
          <a:noFill/>
        </p:spPr>
        <p:txBody>
          <a:bodyPr wrap="square" rtlCol="0">
            <a:spAutoFit/>
          </a:bodyPr>
          <a:lstStyle/>
          <a:p>
            <a:r>
              <a:rPr lang="en-GB" sz="1600" b="1" dirty="0" smtClean="0"/>
              <a:t>The model was further revised to the one on the right. This is the model I learnt at school some ten years after Singer and Nicholson proposed their fluid mosaic model. It often takes time for new ideas to filter down to school level!</a:t>
            </a:r>
            <a:endParaRPr lang="en-GB" sz="1600" b="1" dirty="0"/>
          </a:p>
        </p:txBody>
      </p:sp>
      <p:pic>
        <p:nvPicPr>
          <p:cNvPr id="3" name="Picture 2" descr="modelo Davidson Danielli original.png"/>
          <p:cNvPicPr>
            <a:picLocks noChangeAspect="1"/>
          </p:cNvPicPr>
          <p:nvPr/>
        </p:nvPicPr>
        <p:blipFill>
          <a:blip r:embed="rId3" cstate="print"/>
          <a:stretch>
            <a:fillRect/>
          </a:stretch>
        </p:blipFill>
        <p:spPr>
          <a:xfrm>
            <a:off x="4788024" y="3861048"/>
            <a:ext cx="4067944" cy="2796712"/>
          </a:xfrm>
          <a:prstGeom prst="rect">
            <a:avLst/>
          </a:prstGeom>
        </p:spPr>
      </p:pic>
      <p:sp>
        <p:nvSpPr>
          <p:cNvPr id="8" name="Rectangle 7"/>
          <p:cNvSpPr/>
          <p:nvPr/>
        </p:nvSpPr>
        <p:spPr>
          <a:xfrm>
            <a:off x="4644008" y="6453336"/>
            <a:ext cx="576064" cy="288032"/>
          </a:xfrm>
          <a:prstGeom prst="rect">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68952" cy="1080120"/>
          </a:xfrm>
        </p:spPr>
        <p:txBody>
          <a:bodyPr>
            <a:normAutofit fontScale="90000"/>
          </a:bodyPr>
          <a:lstStyle/>
          <a:p>
            <a:r>
              <a:rPr lang="en-GB" b="1" dirty="0" smtClean="0">
                <a:solidFill>
                  <a:schemeClr val="bg2"/>
                </a:solidFill>
              </a:rPr>
              <a:t>FREEZE FRACTURE ELECTRONMICROGRAPH EVIDENCE</a:t>
            </a:r>
            <a:endParaRPr lang="en-GB" b="1" dirty="0">
              <a:solidFill>
                <a:schemeClr val="bg2"/>
              </a:solidFill>
            </a:endParaRPr>
          </a:p>
        </p:txBody>
      </p:sp>
      <p:pic>
        <p:nvPicPr>
          <p:cNvPr id="3" name="Picture 2" descr="Clip_37.jpg"/>
          <p:cNvPicPr>
            <a:picLocks noChangeAspect="1"/>
          </p:cNvPicPr>
          <p:nvPr/>
        </p:nvPicPr>
        <p:blipFill>
          <a:blip r:embed="rId2" cstate="print"/>
          <a:stretch>
            <a:fillRect/>
          </a:stretch>
        </p:blipFill>
        <p:spPr>
          <a:xfrm>
            <a:off x="755576" y="2348880"/>
            <a:ext cx="7463769" cy="4353865"/>
          </a:xfrm>
          <a:prstGeom prst="rect">
            <a:avLst/>
          </a:prstGeom>
        </p:spPr>
      </p:pic>
      <p:sp>
        <p:nvSpPr>
          <p:cNvPr id="4" name="TextBox 3"/>
          <p:cNvSpPr txBox="1"/>
          <p:nvPr/>
        </p:nvSpPr>
        <p:spPr>
          <a:xfrm>
            <a:off x="251520" y="1412776"/>
            <a:ext cx="8640960" cy="923330"/>
          </a:xfrm>
          <a:prstGeom prst="rect">
            <a:avLst/>
          </a:prstGeom>
          <a:noFill/>
        </p:spPr>
        <p:txBody>
          <a:bodyPr wrap="square" rtlCol="0">
            <a:spAutoFit/>
          </a:bodyPr>
          <a:lstStyle/>
          <a:p>
            <a:r>
              <a:rPr lang="en-GB" b="1" dirty="0" smtClean="0"/>
              <a:t>In the freeze fracture technique, the sample is frozen and then cut with a microtome knife to split the cell. This exposes the membrane’s layered structure showing the outer and inner layers.</a:t>
            </a:r>
            <a:endParaRPr lang="en-GB"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116632"/>
            <a:ext cx="8321469" cy="4209974"/>
          </a:xfrm>
          <a:prstGeom prst="rect">
            <a:avLst/>
          </a:prstGeom>
          <a:noFill/>
          <a:ln w="9525">
            <a:noFill/>
            <a:miter lim="800000"/>
            <a:headEnd/>
            <a:tailEnd/>
          </a:ln>
        </p:spPr>
      </p:pic>
      <p:sp>
        <p:nvSpPr>
          <p:cNvPr id="4" name="Rounded Rectangle 3"/>
          <p:cNvSpPr/>
          <p:nvPr/>
        </p:nvSpPr>
        <p:spPr>
          <a:xfrm>
            <a:off x="755576" y="2564904"/>
            <a:ext cx="2376264" cy="144016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51520" y="4437112"/>
            <a:ext cx="8640960" cy="2308324"/>
          </a:xfrm>
          <a:prstGeom prst="rect">
            <a:avLst/>
          </a:prstGeom>
          <a:noFill/>
        </p:spPr>
        <p:txBody>
          <a:bodyPr wrap="square" rtlCol="0">
            <a:spAutoFit/>
          </a:bodyPr>
          <a:lstStyle/>
          <a:p>
            <a:r>
              <a:rPr lang="en-GB" sz="1600" b="1" dirty="0" smtClean="0"/>
              <a:t>This suggested that the proteins were integral to the membrane structure and not positioned outside of the lipid </a:t>
            </a:r>
            <a:r>
              <a:rPr lang="en-GB" sz="1600" b="1" dirty="0" err="1" smtClean="0"/>
              <a:t>bilayer</a:t>
            </a:r>
            <a:r>
              <a:rPr lang="en-GB" sz="1600" b="1" dirty="0" smtClean="0"/>
              <a:t>, though there are additional </a:t>
            </a:r>
            <a:r>
              <a:rPr lang="en-GB" sz="1600" b="1" dirty="0" err="1" smtClean="0"/>
              <a:t>periferal</a:t>
            </a:r>
            <a:r>
              <a:rPr lang="en-GB" sz="1600" b="1" dirty="0" smtClean="0"/>
              <a:t> proteins. This contributed to Singer &amp; Nicholson’s Fluid mosaic model.</a:t>
            </a:r>
          </a:p>
          <a:p>
            <a:endParaRPr lang="en-GB" sz="1600" b="1" dirty="0" smtClean="0"/>
          </a:p>
          <a:p>
            <a:r>
              <a:rPr lang="en-GB" sz="1600" b="1" dirty="0" smtClean="0"/>
              <a:t>Nuclear Magnetic Resonance (NMR) has shown that the lipids are moving while x-ray diffraction shows that at higher temperatures lipids give off diffraction patterns similar to those of liquid </a:t>
            </a:r>
            <a:r>
              <a:rPr lang="en-GB" sz="1600" b="1" dirty="0" err="1" smtClean="0"/>
              <a:t>paraffins</a:t>
            </a:r>
            <a:r>
              <a:rPr lang="en-GB" sz="1600" b="1" dirty="0" smtClean="0"/>
              <a:t>. However at low temperatures this movement is lost.</a:t>
            </a:r>
          </a:p>
          <a:p>
            <a:endParaRPr lang="en-GB" sz="1600" b="1" dirty="0" smtClean="0"/>
          </a:p>
          <a:p>
            <a:r>
              <a:rPr lang="en-GB" sz="1600" b="1" dirty="0" smtClean="0"/>
              <a:t>This combined evidence means that Singer and Nicholson’s model has stood the test of time!</a:t>
            </a:r>
            <a:endParaRPr lang="en-GB"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sp>
        <p:nvSpPr>
          <p:cNvPr id="219" name="Rectangle 218"/>
          <p:cNvSpPr/>
          <p:nvPr/>
        </p:nvSpPr>
        <p:spPr>
          <a:xfrm>
            <a:off x="4445381" y="1507883"/>
            <a:ext cx="536423" cy="8465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814"/>
          <p:cNvGrpSpPr/>
          <p:nvPr/>
        </p:nvGrpSpPr>
        <p:grpSpPr>
          <a:xfrm>
            <a:off x="388724" y="24697"/>
            <a:ext cx="6898833" cy="2329713"/>
            <a:chOff x="3699776" y="28227"/>
            <a:chExt cx="5290184" cy="1691536"/>
          </a:xfrm>
        </p:grpSpPr>
        <p:pic>
          <p:nvPicPr>
            <p:cNvPr id="771" name="Picture 770" descr="phospholipid_model.gif"/>
            <p:cNvPicPr>
              <a:picLocks noChangeAspect="1"/>
            </p:cNvPicPr>
            <p:nvPr/>
          </p:nvPicPr>
          <p:blipFill>
            <a:blip r:embed="rId2" cstate="print"/>
            <a:stretch>
              <a:fillRect/>
            </a:stretch>
          </p:blipFill>
          <p:spPr>
            <a:xfrm>
              <a:off x="6239022" y="188641"/>
              <a:ext cx="2190643" cy="1307005"/>
            </a:xfrm>
            <a:prstGeom prst="rect">
              <a:avLst/>
            </a:prstGeom>
          </p:spPr>
        </p:pic>
        <p:sp>
          <p:nvSpPr>
            <p:cNvPr id="772" name="TextBox 771"/>
            <p:cNvSpPr txBox="1"/>
            <p:nvPr/>
          </p:nvSpPr>
          <p:spPr>
            <a:xfrm>
              <a:off x="3699776" y="667711"/>
              <a:ext cx="2490019" cy="692749"/>
            </a:xfrm>
            <a:prstGeom prst="rect">
              <a:avLst/>
            </a:prstGeom>
            <a:solidFill>
              <a:schemeClr val="accent6">
                <a:lumMod val="75000"/>
              </a:schemeClr>
            </a:solidFill>
          </p:spPr>
          <p:txBody>
            <a:bodyPr wrap="square" rtlCol="0">
              <a:spAutoFit/>
            </a:bodyPr>
            <a:lstStyle/>
            <a:p>
              <a:r>
                <a:rPr lang="en-GB" sz="2800" b="1" dirty="0" smtClean="0"/>
                <a:t>hydrophilic phosphate head</a:t>
              </a:r>
              <a:endParaRPr lang="en-GB" sz="2800" b="1" dirty="0"/>
            </a:p>
          </p:txBody>
        </p:sp>
        <p:cxnSp>
          <p:nvCxnSpPr>
            <p:cNvPr id="774" name="Straight Connector 773"/>
            <p:cNvCxnSpPr/>
            <p:nvPr/>
          </p:nvCxnSpPr>
          <p:spPr>
            <a:xfrm flipH="1">
              <a:off x="5391793" y="937189"/>
              <a:ext cx="1041243"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6522603" y="368292"/>
              <a:ext cx="283579" cy="2994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76" name="TextBox 775"/>
            <p:cNvSpPr txBox="1"/>
            <p:nvPr/>
          </p:nvSpPr>
          <p:spPr>
            <a:xfrm>
              <a:off x="5925165" y="28227"/>
              <a:ext cx="1226840" cy="379895"/>
            </a:xfrm>
            <a:prstGeom prst="rect">
              <a:avLst/>
            </a:prstGeom>
            <a:solidFill>
              <a:schemeClr val="accent6">
                <a:lumMod val="75000"/>
              </a:schemeClr>
            </a:solidFill>
          </p:spPr>
          <p:txBody>
            <a:bodyPr wrap="square" rtlCol="0">
              <a:spAutoFit/>
            </a:bodyPr>
            <a:lstStyle/>
            <a:p>
              <a:pPr algn="r"/>
              <a:r>
                <a:rPr lang="en-GB" sz="2800" b="1" dirty="0" smtClean="0"/>
                <a:t>glycerol</a:t>
              </a:r>
              <a:endParaRPr lang="en-GB" sz="2800" b="1" dirty="0"/>
            </a:p>
          </p:txBody>
        </p:sp>
        <p:cxnSp>
          <p:nvCxnSpPr>
            <p:cNvPr id="777" name="Straight Connector 776"/>
            <p:cNvCxnSpPr/>
            <p:nvPr/>
          </p:nvCxnSpPr>
          <p:spPr>
            <a:xfrm>
              <a:off x="7259908" y="787479"/>
              <a:ext cx="283579" cy="2994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78" name="TextBox 777"/>
            <p:cNvSpPr txBox="1"/>
            <p:nvPr/>
          </p:nvSpPr>
          <p:spPr>
            <a:xfrm>
              <a:off x="6810517" y="1027014"/>
              <a:ext cx="2179443" cy="692749"/>
            </a:xfrm>
            <a:prstGeom prst="rect">
              <a:avLst/>
            </a:prstGeom>
            <a:solidFill>
              <a:schemeClr val="accent6">
                <a:lumMod val="75000"/>
              </a:schemeClr>
            </a:solidFill>
          </p:spPr>
          <p:txBody>
            <a:bodyPr wrap="square" rtlCol="0">
              <a:spAutoFit/>
            </a:bodyPr>
            <a:lstStyle/>
            <a:p>
              <a:r>
                <a:rPr lang="en-GB" sz="2800" b="1" dirty="0" smtClean="0"/>
                <a:t>hydrophobic  tails</a:t>
              </a:r>
              <a:endParaRPr lang="en-GB" sz="2800" b="1" dirty="0"/>
            </a:p>
          </p:txBody>
        </p:sp>
      </p:grpSp>
      <p:cxnSp>
        <p:nvCxnSpPr>
          <p:cNvPr id="818" name="Straight Connector 817"/>
          <p:cNvCxnSpPr>
            <a:stCxn id="712" idx="3"/>
          </p:cNvCxnSpPr>
          <p:nvPr/>
        </p:nvCxnSpPr>
        <p:spPr>
          <a:xfrm>
            <a:off x="2196489" y="4769057"/>
            <a:ext cx="460486" cy="147934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5828" y="116632"/>
            <a:ext cx="6859787" cy="671736"/>
          </a:xfrm>
        </p:spPr>
        <p:txBody>
          <a:bodyPr/>
          <a:lstStyle/>
          <a:p>
            <a:r>
              <a:rPr lang="en-GB" dirty="0" smtClean="0">
                <a:solidFill>
                  <a:schemeClr val="tx2">
                    <a:lumMod val="75000"/>
                  </a:schemeClr>
                </a:solidFill>
              </a:rPr>
              <a:t>Exam version:</a:t>
            </a:r>
            <a:endParaRPr lang="en-GB" dirty="0">
              <a:solidFill>
                <a:schemeClr val="tx2">
                  <a:lumMod val="75000"/>
                </a:schemeClr>
              </a:solidFill>
            </a:endParaRPr>
          </a:p>
        </p:txBody>
      </p:sp>
      <p:grpSp>
        <p:nvGrpSpPr>
          <p:cNvPr id="4" name="Group 815"/>
          <p:cNvGrpSpPr/>
          <p:nvPr/>
        </p:nvGrpSpPr>
        <p:grpSpPr>
          <a:xfrm>
            <a:off x="101199" y="1817386"/>
            <a:ext cx="9021044" cy="4736722"/>
            <a:chOff x="0" y="1086545"/>
            <a:chExt cx="9021044" cy="4736722"/>
          </a:xfrm>
        </p:grpSpPr>
        <p:cxnSp>
          <p:nvCxnSpPr>
            <p:cNvPr id="768" name="Straight Connector 767"/>
            <p:cNvCxnSpPr/>
            <p:nvPr/>
          </p:nvCxnSpPr>
          <p:spPr>
            <a:xfrm flipH="1" flipV="1">
              <a:off x="1145551" y="1791980"/>
              <a:ext cx="690145" cy="19686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574"/>
            <p:cNvGrpSpPr/>
            <p:nvPr/>
          </p:nvGrpSpPr>
          <p:grpSpPr>
            <a:xfrm>
              <a:off x="755576" y="2348880"/>
              <a:ext cx="216023" cy="864096"/>
              <a:chOff x="1475657" y="1844824"/>
              <a:chExt cx="504055" cy="1584176"/>
            </a:xfrm>
          </p:grpSpPr>
          <p:cxnSp>
            <p:nvCxnSpPr>
              <p:cNvPr id="570"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557" name="Oval 556"/>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0" name="Straight Connector 559"/>
              <p:cNvCxnSpPr>
                <a:stCxn id="557"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 name="Group 575"/>
            <p:cNvGrpSpPr/>
            <p:nvPr/>
          </p:nvGrpSpPr>
          <p:grpSpPr>
            <a:xfrm>
              <a:off x="467544" y="2348880"/>
              <a:ext cx="216023" cy="864096"/>
              <a:chOff x="1475657" y="1844824"/>
              <a:chExt cx="504055" cy="1584176"/>
            </a:xfrm>
          </p:grpSpPr>
          <p:cxnSp>
            <p:nvCxnSpPr>
              <p:cNvPr id="577"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578" name="Oval 577"/>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9" name="Straight Connector 559"/>
              <p:cNvCxnSpPr>
                <a:stCxn id="578"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 name="Group 580"/>
            <p:cNvGrpSpPr/>
            <p:nvPr/>
          </p:nvGrpSpPr>
          <p:grpSpPr>
            <a:xfrm>
              <a:off x="1619672" y="2348880"/>
              <a:ext cx="216023" cy="864096"/>
              <a:chOff x="1475657" y="1844824"/>
              <a:chExt cx="504055" cy="1584176"/>
            </a:xfrm>
          </p:grpSpPr>
          <p:cxnSp>
            <p:nvCxnSpPr>
              <p:cNvPr id="582"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583" name="Oval 582"/>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4" name="Straight Connector 559"/>
              <p:cNvCxnSpPr>
                <a:stCxn id="583"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 name="Group 584"/>
            <p:cNvGrpSpPr/>
            <p:nvPr/>
          </p:nvGrpSpPr>
          <p:grpSpPr>
            <a:xfrm>
              <a:off x="1331640" y="2348880"/>
              <a:ext cx="216023" cy="864096"/>
              <a:chOff x="1475657" y="1844824"/>
              <a:chExt cx="504055" cy="1584176"/>
            </a:xfrm>
          </p:grpSpPr>
          <p:cxnSp>
            <p:nvCxnSpPr>
              <p:cNvPr id="586"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587" name="Oval 586"/>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8" name="Straight Connector 559"/>
              <p:cNvCxnSpPr>
                <a:stCxn id="587"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 name="Group 588"/>
            <p:cNvGrpSpPr/>
            <p:nvPr/>
          </p:nvGrpSpPr>
          <p:grpSpPr>
            <a:xfrm>
              <a:off x="2915816" y="2708920"/>
              <a:ext cx="216023" cy="864096"/>
              <a:chOff x="1475657" y="1844824"/>
              <a:chExt cx="504055" cy="1584176"/>
            </a:xfrm>
          </p:grpSpPr>
          <p:cxnSp>
            <p:nvCxnSpPr>
              <p:cNvPr id="590"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591" name="Oval 590"/>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2" name="Straight Connector 559"/>
              <p:cNvCxnSpPr>
                <a:stCxn id="591"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 name="Group 592"/>
            <p:cNvGrpSpPr/>
            <p:nvPr/>
          </p:nvGrpSpPr>
          <p:grpSpPr>
            <a:xfrm>
              <a:off x="5364088" y="2564904"/>
              <a:ext cx="216023" cy="864096"/>
              <a:chOff x="1475657" y="1844824"/>
              <a:chExt cx="504055" cy="1584176"/>
            </a:xfrm>
          </p:grpSpPr>
          <p:cxnSp>
            <p:nvCxnSpPr>
              <p:cNvPr id="594"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595" name="Oval 594"/>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6" name="Straight Connector 559"/>
              <p:cNvCxnSpPr>
                <a:stCxn id="595"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 name="Group 596"/>
            <p:cNvGrpSpPr/>
            <p:nvPr/>
          </p:nvGrpSpPr>
          <p:grpSpPr>
            <a:xfrm>
              <a:off x="2627784" y="2564904"/>
              <a:ext cx="216023" cy="864096"/>
              <a:chOff x="1475657" y="1844824"/>
              <a:chExt cx="504055" cy="1584176"/>
            </a:xfrm>
          </p:grpSpPr>
          <p:cxnSp>
            <p:nvCxnSpPr>
              <p:cNvPr id="598"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599" name="Oval 598"/>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0" name="Straight Connector 559"/>
              <p:cNvCxnSpPr>
                <a:stCxn id="599"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 name="Group 600"/>
            <p:cNvGrpSpPr/>
            <p:nvPr/>
          </p:nvGrpSpPr>
          <p:grpSpPr>
            <a:xfrm>
              <a:off x="4788024" y="2636912"/>
              <a:ext cx="216023" cy="864096"/>
              <a:chOff x="1475657" y="1844824"/>
              <a:chExt cx="504055" cy="1584176"/>
            </a:xfrm>
          </p:grpSpPr>
          <p:cxnSp>
            <p:nvCxnSpPr>
              <p:cNvPr id="602"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03" name="Oval 602"/>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4" name="Straight Connector 559"/>
              <p:cNvCxnSpPr>
                <a:stCxn id="603"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3" name="Group 604"/>
            <p:cNvGrpSpPr/>
            <p:nvPr/>
          </p:nvGrpSpPr>
          <p:grpSpPr>
            <a:xfrm>
              <a:off x="5652120" y="2492896"/>
              <a:ext cx="216023" cy="864096"/>
              <a:chOff x="1475657" y="1844824"/>
              <a:chExt cx="504055" cy="1584176"/>
            </a:xfrm>
          </p:grpSpPr>
          <p:cxnSp>
            <p:nvCxnSpPr>
              <p:cNvPr id="606"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07" name="Oval 606"/>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8" name="Straight Connector 559"/>
              <p:cNvCxnSpPr>
                <a:stCxn id="607"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4" name="Group 608"/>
            <p:cNvGrpSpPr/>
            <p:nvPr/>
          </p:nvGrpSpPr>
          <p:grpSpPr>
            <a:xfrm>
              <a:off x="4499992" y="2708920"/>
              <a:ext cx="216023" cy="864096"/>
              <a:chOff x="1475657" y="1844824"/>
              <a:chExt cx="504055" cy="1584176"/>
            </a:xfrm>
          </p:grpSpPr>
          <p:cxnSp>
            <p:nvCxnSpPr>
              <p:cNvPr id="610"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11" name="Oval 610"/>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2" name="Straight Connector 559"/>
              <p:cNvCxnSpPr>
                <a:stCxn id="611"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 name="Group 612"/>
            <p:cNvGrpSpPr/>
            <p:nvPr/>
          </p:nvGrpSpPr>
          <p:grpSpPr>
            <a:xfrm>
              <a:off x="6300192" y="2420888"/>
              <a:ext cx="216023" cy="864096"/>
              <a:chOff x="1475657" y="1844824"/>
              <a:chExt cx="504055" cy="1584176"/>
            </a:xfrm>
          </p:grpSpPr>
          <p:cxnSp>
            <p:nvCxnSpPr>
              <p:cNvPr id="614"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15" name="Oval 614"/>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6" name="Straight Connector 559"/>
              <p:cNvCxnSpPr>
                <a:stCxn id="615"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 name="Group 616"/>
            <p:cNvGrpSpPr/>
            <p:nvPr/>
          </p:nvGrpSpPr>
          <p:grpSpPr>
            <a:xfrm>
              <a:off x="5940152" y="2564904"/>
              <a:ext cx="216023" cy="864096"/>
              <a:chOff x="1475657" y="1844824"/>
              <a:chExt cx="504055" cy="1584176"/>
            </a:xfrm>
          </p:grpSpPr>
          <p:cxnSp>
            <p:nvCxnSpPr>
              <p:cNvPr id="618"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19" name="Oval 618"/>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0" name="Straight Connector 559"/>
              <p:cNvCxnSpPr>
                <a:stCxn id="619"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 name="Group 620"/>
            <p:cNvGrpSpPr/>
            <p:nvPr/>
          </p:nvGrpSpPr>
          <p:grpSpPr>
            <a:xfrm>
              <a:off x="7452320" y="2492896"/>
              <a:ext cx="216023" cy="864096"/>
              <a:chOff x="1475657" y="1844824"/>
              <a:chExt cx="504055" cy="1584176"/>
            </a:xfrm>
          </p:grpSpPr>
          <p:cxnSp>
            <p:nvCxnSpPr>
              <p:cNvPr id="622"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23" name="Oval 622"/>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4" name="Straight Connector 559"/>
              <p:cNvCxnSpPr>
                <a:stCxn id="623"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 name="Group 624"/>
            <p:cNvGrpSpPr/>
            <p:nvPr/>
          </p:nvGrpSpPr>
          <p:grpSpPr>
            <a:xfrm>
              <a:off x="6588224" y="2492896"/>
              <a:ext cx="216023" cy="864096"/>
              <a:chOff x="1475657" y="1844824"/>
              <a:chExt cx="504055" cy="1584176"/>
            </a:xfrm>
          </p:grpSpPr>
          <p:cxnSp>
            <p:nvCxnSpPr>
              <p:cNvPr id="626"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27" name="Oval 626"/>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8" name="Straight Connector 559"/>
              <p:cNvCxnSpPr>
                <a:stCxn id="627"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9" name="Group 628"/>
            <p:cNvGrpSpPr/>
            <p:nvPr/>
          </p:nvGrpSpPr>
          <p:grpSpPr>
            <a:xfrm>
              <a:off x="8100392" y="2852936"/>
              <a:ext cx="216023" cy="864096"/>
              <a:chOff x="1475657" y="1844824"/>
              <a:chExt cx="504055" cy="1584176"/>
            </a:xfrm>
          </p:grpSpPr>
          <p:cxnSp>
            <p:nvCxnSpPr>
              <p:cNvPr id="630"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31" name="Oval 630"/>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2" name="Straight Connector 559"/>
              <p:cNvCxnSpPr>
                <a:stCxn id="631"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0" name="Group 632"/>
            <p:cNvGrpSpPr/>
            <p:nvPr/>
          </p:nvGrpSpPr>
          <p:grpSpPr>
            <a:xfrm>
              <a:off x="7812360" y="2636912"/>
              <a:ext cx="216023" cy="864096"/>
              <a:chOff x="1475657" y="1844824"/>
              <a:chExt cx="504055" cy="1584176"/>
            </a:xfrm>
          </p:grpSpPr>
          <p:cxnSp>
            <p:nvCxnSpPr>
              <p:cNvPr id="634"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35" name="Oval 634"/>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6" name="Straight Connector 559"/>
              <p:cNvCxnSpPr>
                <a:stCxn id="635"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1" name="Group 636"/>
            <p:cNvGrpSpPr/>
            <p:nvPr/>
          </p:nvGrpSpPr>
          <p:grpSpPr>
            <a:xfrm>
              <a:off x="8676456" y="2924944"/>
              <a:ext cx="216023" cy="864096"/>
              <a:chOff x="1475657" y="1844824"/>
              <a:chExt cx="504055" cy="1584176"/>
            </a:xfrm>
          </p:grpSpPr>
          <p:cxnSp>
            <p:nvCxnSpPr>
              <p:cNvPr id="638"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39" name="Oval 638"/>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0" name="Straight Connector 559"/>
              <p:cNvCxnSpPr>
                <a:stCxn id="639"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2" name="Group 640"/>
            <p:cNvGrpSpPr/>
            <p:nvPr/>
          </p:nvGrpSpPr>
          <p:grpSpPr>
            <a:xfrm>
              <a:off x="8388424" y="2852936"/>
              <a:ext cx="216023" cy="864096"/>
              <a:chOff x="1475657" y="1844824"/>
              <a:chExt cx="504055" cy="1584176"/>
            </a:xfrm>
          </p:grpSpPr>
          <p:cxnSp>
            <p:nvCxnSpPr>
              <p:cNvPr id="642"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43" name="Oval 642"/>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4" name="Straight Connector 559"/>
              <p:cNvCxnSpPr>
                <a:stCxn id="643"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3" name="Group 644"/>
            <p:cNvGrpSpPr/>
            <p:nvPr/>
          </p:nvGrpSpPr>
          <p:grpSpPr>
            <a:xfrm>
              <a:off x="2339752" y="2492896"/>
              <a:ext cx="216023" cy="864096"/>
              <a:chOff x="1475657" y="1844824"/>
              <a:chExt cx="504055" cy="1584176"/>
            </a:xfrm>
          </p:grpSpPr>
          <p:cxnSp>
            <p:nvCxnSpPr>
              <p:cNvPr id="646"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47" name="Oval 646"/>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8" name="Straight Connector 559"/>
              <p:cNvCxnSpPr>
                <a:stCxn id="647"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4" name="Group 648"/>
            <p:cNvGrpSpPr/>
            <p:nvPr/>
          </p:nvGrpSpPr>
          <p:grpSpPr>
            <a:xfrm>
              <a:off x="1979712" y="2420888"/>
              <a:ext cx="216023" cy="864096"/>
              <a:chOff x="1475657" y="1844824"/>
              <a:chExt cx="504055" cy="1584176"/>
            </a:xfrm>
          </p:grpSpPr>
          <p:cxnSp>
            <p:nvCxnSpPr>
              <p:cNvPr id="650"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51" name="Oval 650"/>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2" name="Straight Connector 559"/>
              <p:cNvCxnSpPr>
                <a:stCxn id="651"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5" name="Group 652"/>
            <p:cNvGrpSpPr/>
            <p:nvPr/>
          </p:nvGrpSpPr>
          <p:grpSpPr>
            <a:xfrm rot="10800000">
              <a:off x="2915816" y="3717032"/>
              <a:ext cx="216023" cy="864096"/>
              <a:chOff x="1475657" y="1844824"/>
              <a:chExt cx="504055" cy="1584176"/>
            </a:xfrm>
          </p:grpSpPr>
          <p:cxnSp>
            <p:nvCxnSpPr>
              <p:cNvPr id="654"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55" name="Oval 654"/>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6" name="Straight Connector 559"/>
              <p:cNvCxnSpPr>
                <a:stCxn id="655"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 name="Group 656"/>
            <p:cNvGrpSpPr/>
            <p:nvPr/>
          </p:nvGrpSpPr>
          <p:grpSpPr>
            <a:xfrm rot="10800000">
              <a:off x="755576" y="3356992"/>
              <a:ext cx="216023" cy="864096"/>
              <a:chOff x="1475657" y="1844824"/>
              <a:chExt cx="504055" cy="1584176"/>
            </a:xfrm>
          </p:grpSpPr>
          <p:cxnSp>
            <p:nvCxnSpPr>
              <p:cNvPr id="658"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59" name="Oval 658"/>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0" name="Straight Connector 559"/>
              <p:cNvCxnSpPr>
                <a:stCxn id="659"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7" name="Group 660"/>
            <p:cNvGrpSpPr/>
            <p:nvPr/>
          </p:nvGrpSpPr>
          <p:grpSpPr>
            <a:xfrm rot="10800000">
              <a:off x="1115616" y="3356992"/>
              <a:ext cx="216023" cy="864096"/>
              <a:chOff x="1475657" y="1844824"/>
              <a:chExt cx="504055" cy="1584176"/>
            </a:xfrm>
          </p:grpSpPr>
          <p:cxnSp>
            <p:nvCxnSpPr>
              <p:cNvPr id="662"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63" name="Oval 662"/>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4" name="Straight Connector 559"/>
              <p:cNvCxnSpPr>
                <a:stCxn id="663"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664"/>
            <p:cNvGrpSpPr/>
            <p:nvPr/>
          </p:nvGrpSpPr>
          <p:grpSpPr>
            <a:xfrm rot="10800000">
              <a:off x="467544" y="3356992"/>
              <a:ext cx="216023" cy="864096"/>
              <a:chOff x="1475657" y="1844824"/>
              <a:chExt cx="504055" cy="1584176"/>
            </a:xfrm>
          </p:grpSpPr>
          <p:cxnSp>
            <p:nvCxnSpPr>
              <p:cNvPr id="666"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67" name="Oval 666"/>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8" name="Straight Connector 559"/>
              <p:cNvCxnSpPr>
                <a:stCxn id="667"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9" name="Group 668"/>
            <p:cNvGrpSpPr/>
            <p:nvPr/>
          </p:nvGrpSpPr>
          <p:grpSpPr>
            <a:xfrm rot="10800000">
              <a:off x="4499992" y="3717032"/>
              <a:ext cx="216023" cy="864096"/>
              <a:chOff x="1475657" y="1844824"/>
              <a:chExt cx="504055" cy="1584176"/>
            </a:xfrm>
          </p:grpSpPr>
          <p:cxnSp>
            <p:nvCxnSpPr>
              <p:cNvPr id="670"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71" name="Oval 670"/>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2" name="Straight Connector 559"/>
              <p:cNvCxnSpPr>
                <a:stCxn id="671"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0" name="Group 672"/>
            <p:cNvGrpSpPr/>
            <p:nvPr/>
          </p:nvGrpSpPr>
          <p:grpSpPr>
            <a:xfrm rot="10800000">
              <a:off x="2627784" y="3645024"/>
              <a:ext cx="216023" cy="864096"/>
              <a:chOff x="1475657" y="1844824"/>
              <a:chExt cx="504055" cy="1584176"/>
            </a:xfrm>
          </p:grpSpPr>
          <p:cxnSp>
            <p:nvCxnSpPr>
              <p:cNvPr id="674"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75" name="Oval 674"/>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6" name="Straight Connector 559"/>
              <p:cNvCxnSpPr>
                <a:stCxn id="675"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1" name="Group 676"/>
            <p:cNvGrpSpPr/>
            <p:nvPr/>
          </p:nvGrpSpPr>
          <p:grpSpPr>
            <a:xfrm rot="10800000">
              <a:off x="5076056" y="3645024"/>
              <a:ext cx="216023" cy="864096"/>
              <a:chOff x="1475657" y="1844824"/>
              <a:chExt cx="504055" cy="1584176"/>
            </a:xfrm>
          </p:grpSpPr>
          <p:cxnSp>
            <p:nvCxnSpPr>
              <p:cNvPr id="678"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79" name="Oval 678"/>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0" name="Straight Connector 559"/>
              <p:cNvCxnSpPr>
                <a:stCxn id="679"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73" name="Group 680"/>
            <p:cNvGrpSpPr/>
            <p:nvPr/>
          </p:nvGrpSpPr>
          <p:grpSpPr>
            <a:xfrm rot="10800000">
              <a:off x="2339752" y="3573016"/>
              <a:ext cx="216023" cy="864096"/>
              <a:chOff x="1475657" y="1844824"/>
              <a:chExt cx="504055" cy="1584176"/>
            </a:xfrm>
          </p:grpSpPr>
          <p:cxnSp>
            <p:nvCxnSpPr>
              <p:cNvPr id="682"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83" name="Oval 682"/>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4" name="Straight Connector 559"/>
              <p:cNvCxnSpPr>
                <a:stCxn id="683"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77" name="Group 684"/>
            <p:cNvGrpSpPr/>
            <p:nvPr/>
          </p:nvGrpSpPr>
          <p:grpSpPr>
            <a:xfrm rot="10800000">
              <a:off x="1763688" y="3429000"/>
              <a:ext cx="216023" cy="864096"/>
              <a:chOff x="1475657" y="1844824"/>
              <a:chExt cx="504055" cy="1584176"/>
            </a:xfrm>
          </p:grpSpPr>
          <p:cxnSp>
            <p:nvCxnSpPr>
              <p:cNvPr id="686"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87" name="Oval 686"/>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8" name="Straight Connector 559"/>
              <p:cNvCxnSpPr>
                <a:stCxn id="687"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81" name="Group 688"/>
            <p:cNvGrpSpPr/>
            <p:nvPr/>
          </p:nvGrpSpPr>
          <p:grpSpPr>
            <a:xfrm rot="10800000">
              <a:off x="1403648" y="3356992"/>
              <a:ext cx="216023" cy="864096"/>
              <a:chOff x="1475657" y="1844824"/>
              <a:chExt cx="504055" cy="1584176"/>
            </a:xfrm>
          </p:grpSpPr>
          <p:cxnSp>
            <p:nvCxnSpPr>
              <p:cNvPr id="690"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691" name="Oval 690"/>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2" name="Straight Connector 559"/>
              <p:cNvCxnSpPr>
                <a:stCxn id="691"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85" name="Group 697"/>
            <p:cNvGrpSpPr/>
            <p:nvPr/>
          </p:nvGrpSpPr>
          <p:grpSpPr>
            <a:xfrm rot="19650171">
              <a:off x="962945" y="2769381"/>
              <a:ext cx="321081" cy="329420"/>
              <a:chOff x="1115616" y="5013176"/>
              <a:chExt cx="504056" cy="576064"/>
            </a:xfrm>
          </p:grpSpPr>
          <p:sp>
            <p:nvSpPr>
              <p:cNvPr id="694" name="Hexagon 693"/>
              <p:cNvSpPr/>
              <p:nvPr/>
            </p:nvSpPr>
            <p:spPr>
              <a:xfrm>
                <a:off x="1115616" y="5373216"/>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5" name="Hexagon 694"/>
              <p:cNvSpPr/>
              <p:nvPr/>
            </p:nvSpPr>
            <p:spPr>
              <a:xfrm>
                <a:off x="1259632" y="5301208"/>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Hexagon 695"/>
              <p:cNvSpPr/>
              <p:nvPr/>
            </p:nvSpPr>
            <p:spPr>
              <a:xfrm>
                <a:off x="1259632" y="5085184"/>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7" name="Regular Pentagon 696"/>
              <p:cNvSpPr/>
              <p:nvPr/>
            </p:nvSpPr>
            <p:spPr>
              <a:xfrm>
                <a:off x="1403648" y="5013176"/>
                <a:ext cx="216024" cy="216024"/>
              </a:xfrm>
              <a:prstGeom prst="pent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9" name="Flowchart: Delay 698"/>
            <p:cNvSpPr/>
            <p:nvPr/>
          </p:nvSpPr>
          <p:spPr>
            <a:xfrm>
              <a:off x="3851920" y="2708920"/>
              <a:ext cx="503238" cy="1728192"/>
            </a:xfrm>
            <a:prstGeom prst="flowChartDelay">
              <a:avLst/>
            </a:prstGeom>
            <a:solidFill>
              <a:schemeClr val="accent5">
                <a:lumMod val="75000"/>
              </a:schemeClr>
            </a:solidFill>
            <a:ln w="317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0" name="Flowchart: Delay 699"/>
            <p:cNvSpPr/>
            <p:nvPr/>
          </p:nvSpPr>
          <p:spPr>
            <a:xfrm rot="10800000">
              <a:off x="3231207" y="2721620"/>
              <a:ext cx="504825" cy="1725812"/>
            </a:xfrm>
            <a:prstGeom prst="flowChartDelay">
              <a:avLst/>
            </a:prstGeom>
            <a:solidFill>
              <a:schemeClr val="accent5">
                <a:lumMod val="75000"/>
              </a:schemeClr>
            </a:solidFill>
            <a:ln w="317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689" name="Group 700"/>
            <p:cNvGrpSpPr/>
            <p:nvPr/>
          </p:nvGrpSpPr>
          <p:grpSpPr>
            <a:xfrm rot="19650171">
              <a:off x="4995393" y="3129421"/>
              <a:ext cx="321081" cy="329420"/>
              <a:chOff x="1115616" y="5013176"/>
              <a:chExt cx="504056" cy="576064"/>
            </a:xfrm>
          </p:grpSpPr>
          <p:sp>
            <p:nvSpPr>
              <p:cNvPr id="702" name="Hexagon 701"/>
              <p:cNvSpPr/>
              <p:nvPr/>
            </p:nvSpPr>
            <p:spPr>
              <a:xfrm>
                <a:off x="1115616" y="5373216"/>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3" name="Hexagon 702"/>
              <p:cNvSpPr/>
              <p:nvPr/>
            </p:nvSpPr>
            <p:spPr>
              <a:xfrm>
                <a:off x="1259632" y="5301208"/>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4" name="Hexagon 703"/>
              <p:cNvSpPr/>
              <p:nvPr/>
            </p:nvSpPr>
            <p:spPr>
              <a:xfrm>
                <a:off x="1259632" y="5085184"/>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5" name="Regular Pentagon 704"/>
              <p:cNvSpPr/>
              <p:nvPr/>
            </p:nvSpPr>
            <p:spPr>
              <a:xfrm>
                <a:off x="1403648" y="5013176"/>
                <a:ext cx="216024" cy="216024"/>
              </a:xfrm>
              <a:prstGeom prst="pent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6" name="Oval 705"/>
            <p:cNvSpPr/>
            <p:nvPr/>
          </p:nvSpPr>
          <p:spPr>
            <a:xfrm>
              <a:off x="6804248" y="2492896"/>
              <a:ext cx="576064" cy="936104"/>
            </a:xfrm>
            <a:prstGeom prst="ellipse">
              <a:avLst/>
            </a:prstGeom>
            <a:solidFill>
              <a:schemeClr val="accent5">
                <a:lumMod val="75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3" name="Group 707"/>
            <p:cNvGrpSpPr/>
            <p:nvPr/>
          </p:nvGrpSpPr>
          <p:grpSpPr>
            <a:xfrm rot="8321670">
              <a:off x="1976482" y="3782020"/>
              <a:ext cx="321081" cy="329420"/>
              <a:chOff x="1115616" y="5013176"/>
              <a:chExt cx="504056" cy="576064"/>
            </a:xfrm>
          </p:grpSpPr>
          <p:sp>
            <p:nvSpPr>
              <p:cNvPr id="709" name="Hexagon 708"/>
              <p:cNvSpPr/>
              <p:nvPr/>
            </p:nvSpPr>
            <p:spPr>
              <a:xfrm>
                <a:off x="1115616" y="5373216"/>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0" name="Hexagon 709"/>
              <p:cNvSpPr/>
              <p:nvPr/>
            </p:nvSpPr>
            <p:spPr>
              <a:xfrm>
                <a:off x="1259632" y="5301208"/>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1" name="Hexagon 710"/>
              <p:cNvSpPr/>
              <p:nvPr/>
            </p:nvSpPr>
            <p:spPr>
              <a:xfrm>
                <a:off x="1259632" y="5085184"/>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2" name="Regular Pentagon 711"/>
              <p:cNvSpPr/>
              <p:nvPr/>
            </p:nvSpPr>
            <p:spPr>
              <a:xfrm>
                <a:off x="1403648" y="5013176"/>
                <a:ext cx="216024" cy="216024"/>
              </a:xfrm>
              <a:prstGeom prst="pent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8" name="Group 712"/>
            <p:cNvGrpSpPr/>
            <p:nvPr/>
          </p:nvGrpSpPr>
          <p:grpSpPr>
            <a:xfrm rot="10800000">
              <a:off x="5436096" y="3645024"/>
              <a:ext cx="216023" cy="864096"/>
              <a:chOff x="1475657" y="1844824"/>
              <a:chExt cx="504055" cy="1584176"/>
            </a:xfrm>
          </p:grpSpPr>
          <p:cxnSp>
            <p:nvCxnSpPr>
              <p:cNvPr id="714"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15" name="Oval 714"/>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6" name="Straight Connector 559"/>
              <p:cNvCxnSpPr>
                <a:stCxn id="715"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01" name="Group 716"/>
            <p:cNvGrpSpPr/>
            <p:nvPr/>
          </p:nvGrpSpPr>
          <p:grpSpPr>
            <a:xfrm rot="10800000">
              <a:off x="6012160" y="3573016"/>
              <a:ext cx="216023" cy="864096"/>
              <a:chOff x="1475657" y="1844824"/>
              <a:chExt cx="504055" cy="1584176"/>
            </a:xfrm>
          </p:grpSpPr>
          <p:cxnSp>
            <p:nvCxnSpPr>
              <p:cNvPr id="718"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19" name="Oval 718"/>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0" name="Straight Connector 559"/>
              <p:cNvCxnSpPr>
                <a:stCxn id="719"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07" name="Group 720"/>
            <p:cNvGrpSpPr/>
            <p:nvPr/>
          </p:nvGrpSpPr>
          <p:grpSpPr>
            <a:xfrm rot="10800000">
              <a:off x="6372200" y="3501008"/>
              <a:ext cx="216023" cy="864096"/>
              <a:chOff x="1475657" y="1844824"/>
              <a:chExt cx="504055" cy="1584176"/>
            </a:xfrm>
          </p:grpSpPr>
          <p:cxnSp>
            <p:nvCxnSpPr>
              <p:cNvPr id="722"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23" name="Oval 722"/>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4" name="Straight Connector 559"/>
              <p:cNvCxnSpPr>
                <a:stCxn id="723"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08" name="Group 724"/>
            <p:cNvGrpSpPr/>
            <p:nvPr/>
          </p:nvGrpSpPr>
          <p:grpSpPr>
            <a:xfrm rot="10800000">
              <a:off x="6732240" y="3573016"/>
              <a:ext cx="216023" cy="864096"/>
              <a:chOff x="1475657" y="1844824"/>
              <a:chExt cx="504055" cy="1584176"/>
            </a:xfrm>
          </p:grpSpPr>
          <p:cxnSp>
            <p:nvCxnSpPr>
              <p:cNvPr id="726"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27" name="Oval 726"/>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8" name="Straight Connector 559"/>
              <p:cNvCxnSpPr>
                <a:stCxn id="727"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13" name="Group 728"/>
            <p:cNvGrpSpPr/>
            <p:nvPr/>
          </p:nvGrpSpPr>
          <p:grpSpPr>
            <a:xfrm rot="10800000">
              <a:off x="7092280" y="3573016"/>
              <a:ext cx="216023" cy="864096"/>
              <a:chOff x="1475657" y="1844824"/>
              <a:chExt cx="504055" cy="1584176"/>
            </a:xfrm>
          </p:grpSpPr>
          <p:cxnSp>
            <p:nvCxnSpPr>
              <p:cNvPr id="730"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31" name="Oval 730"/>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2" name="Straight Connector 559"/>
              <p:cNvCxnSpPr>
                <a:stCxn id="731"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17" name="Group 732"/>
            <p:cNvGrpSpPr/>
            <p:nvPr/>
          </p:nvGrpSpPr>
          <p:grpSpPr>
            <a:xfrm rot="10800000">
              <a:off x="7452320" y="3645024"/>
              <a:ext cx="216023" cy="864096"/>
              <a:chOff x="1475657" y="1844824"/>
              <a:chExt cx="504055" cy="1584176"/>
            </a:xfrm>
          </p:grpSpPr>
          <p:cxnSp>
            <p:nvCxnSpPr>
              <p:cNvPr id="734"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35" name="Oval 734"/>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6" name="Straight Connector 559"/>
              <p:cNvCxnSpPr>
                <a:stCxn id="735"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21" name="Group 736"/>
            <p:cNvGrpSpPr/>
            <p:nvPr/>
          </p:nvGrpSpPr>
          <p:grpSpPr>
            <a:xfrm rot="10800000">
              <a:off x="7812360" y="3717032"/>
              <a:ext cx="216023" cy="864096"/>
              <a:chOff x="1475657" y="1844824"/>
              <a:chExt cx="504055" cy="1584176"/>
            </a:xfrm>
          </p:grpSpPr>
          <p:cxnSp>
            <p:nvCxnSpPr>
              <p:cNvPr id="738"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39" name="Oval 738"/>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0" name="Straight Connector 559"/>
              <p:cNvCxnSpPr>
                <a:stCxn id="739"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25" name="Group 740"/>
            <p:cNvGrpSpPr/>
            <p:nvPr/>
          </p:nvGrpSpPr>
          <p:grpSpPr>
            <a:xfrm rot="10800000">
              <a:off x="8100392" y="3933056"/>
              <a:ext cx="216023" cy="864096"/>
              <a:chOff x="1475657" y="1844824"/>
              <a:chExt cx="504055" cy="1584176"/>
            </a:xfrm>
          </p:grpSpPr>
          <p:cxnSp>
            <p:nvCxnSpPr>
              <p:cNvPr id="742"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43" name="Oval 742"/>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4" name="Straight Connector 559"/>
              <p:cNvCxnSpPr>
                <a:stCxn id="743"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29" name="Group 744"/>
            <p:cNvGrpSpPr/>
            <p:nvPr/>
          </p:nvGrpSpPr>
          <p:grpSpPr>
            <a:xfrm rot="10800000">
              <a:off x="8676456" y="3933056"/>
              <a:ext cx="216023" cy="864096"/>
              <a:chOff x="1475657" y="1844824"/>
              <a:chExt cx="504055" cy="1584176"/>
            </a:xfrm>
          </p:grpSpPr>
          <p:cxnSp>
            <p:nvCxnSpPr>
              <p:cNvPr id="746"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47" name="Oval 746"/>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8" name="Straight Connector 559"/>
              <p:cNvCxnSpPr>
                <a:stCxn id="747"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33" name="Group 748"/>
            <p:cNvGrpSpPr/>
            <p:nvPr/>
          </p:nvGrpSpPr>
          <p:grpSpPr>
            <a:xfrm rot="8321670">
              <a:off x="8385195" y="4070052"/>
              <a:ext cx="321081" cy="329420"/>
              <a:chOff x="1115616" y="5013176"/>
              <a:chExt cx="504056" cy="576064"/>
            </a:xfrm>
          </p:grpSpPr>
          <p:sp>
            <p:nvSpPr>
              <p:cNvPr id="750" name="Hexagon 749"/>
              <p:cNvSpPr/>
              <p:nvPr/>
            </p:nvSpPr>
            <p:spPr>
              <a:xfrm>
                <a:off x="1115616" y="5373216"/>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1" name="Hexagon 750"/>
              <p:cNvSpPr/>
              <p:nvPr/>
            </p:nvSpPr>
            <p:spPr>
              <a:xfrm>
                <a:off x="1259632" y="5301208"/>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2" name="Hexagon 751"/>
              <p:cNvSpPr/>
              <p:nvPr/>
            </p:nvSpPr>
            <p:spPr>
              <a:xfrm>
                <a:off x="1259632" y="5085184"/>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3" name="Regular Pentagon 752"/>
              <p:cNvSpPr/>
              <p:nvPr/>
            </p:nvSpPr>
            <p:spPr>
              <a:xfrm>
                <a:off x="1403648" y="5013176"/>
                <a:ext cx="216024" cy="216024"/>
              </a:xfrm>
              <a:prstGeom prst="pent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7" name="Group 753"/>
            <p:cNvGrpSpPr/>
            <p:nvPr/>
          </p:nvGrpSpPr>
          <p:grpSpPr>
            <a:xfrm rot="10800000">
              <a:off x="4788024" y="3717032"/>
              <a:ext cx="216023" cy="864096"/>
              <a:chOff x="1475657" y="1844824"/>
              <a:chExt cx="504055" cy="1584176"/>
            </a:xfrm>
          </p:grpSpPr>
          <p:cxnSp>
            <p:nvCxnSpPr>
              <p:cNvPr id="755" name="Straight Connector 559"/>
              <p:cNvCxnSpPr/>
              <p:nvPr/>
            </p:nvCxnSpPr>
            <p:spPr>
              <a:xfrm rot="16200000" flipH="1">
                <a:off x="1223628" y="2672916"/>
                <a:ext cx="1296144" cy="216024"/>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56" name="Oval 755"/>
              <p:cNvSpPr/>
              <p:nvPr/>
            </p:nvSpPr>
            <p:spPr>
              <a:xfrm>
                <a:off x="1547664" y="1844824"/>
                <a:ext cx="288032" cy="360040"/>
              </a:xfrm>
              <a:prstGeom prst="ellipse">
                <a:avLst/>
              </a:prstGeom>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7" name="Straight Connector 559"/>
              <p:cNvCxnSpPr>
                <a:stCxn id="756" idx="3"/>
              </p:cNvCxnSpPr>
              <p:nvPr/>
            </p:nvCxnSpPr>
            <p:spPr>
              <a:xfrm rot="5400000">
                <a:off x="894320" y="2733474"/>
                <a:ext cx="1276863" cy="114189"/>
              </a:xfrm>
              <a:prstGeom prst="curvedConnector3">
                <a:avLst>
                  <a:gd name="adj1" fmla="val 50000"/>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41" name="Group 757"/>
            <p:cNvGrpSpPr/>
            <p:nvPr/>
          </p:nvGrpSpPr>
          <p:grpSpPr>
            <a:xfrm rot="8321670">
              <a:off x="5720899" y="3782021"/>
              <a:ext cx="321081" cy="329420"/>
              <a:chOff x="1115616" y="5013176"/>
              <a:chExt cx="504056" cy="576064"/>
            </a:xfrm>
          </p:grpSpPr>
          <p:sp>
            <p:nvSpPr>
              <p:cNvPr id="759" name="Hexagon 758"/>
              <p:cNvSpPr/>
              <p:nvPr/>
            </p:nvSpPr>
            <p:spPr>
              <a:xfrm>
                <a:off x="1115616" y="5373216"/>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0" name="Hexagon 759"/>
              <p:cNvSpPr/>
              <p:nvPr/>
            </p:nvSpPr>
            <p:spPr>
              <a:xfrm>
                <a:off x="1259632" y="5301208"/>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1" name="Hexagon 760"/>
              <p:cNvSpPr/>
              <p:nvPr/>
            </p:nvSpPr>
            <p:spPr>
              <a:xfrm>
                <a:off x="1259632" y="5085184"/>
                <a:ext cx="216024" cy="216024"/>
              </a:xfrm>
              <a:prstGeom prst="hex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2" name="Regular Pentagon 761"/>
              <p:cNvSpPr/>
              <p:nvPr/>
            </p:nvSpPr>
            <p:spPr>
              <a:xfrm>
                <a:off x="1403648" y="5013176"/>
                <a:ext cx="216024" cy="216024"/>
              </a:xfrm>
              <a:prstGeom prst="pentagon">
                <a:avLst/>
              </a:prstGeom>
              <a:solidFill>
                <a:schemeClr val="accent3">
                  <a:lumMod val="40000"/>
                  <a:lumOff val="60000"/>
                </a:schemeClr>
              </a:solid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4" name="Rounded Rectangle 763"/>
            <p:cNvSpPr/>
            <p:nvPr/>
          </p:nvSpPr>
          <p:spPr>
            <a:xfrm rot="629650">
              <a:off x="1730072" y="2009486"/>
              <a:ext cx="1152128" cy="432048"/>
            </a:xfrm>
            <a:prstGeom prst="roundRect">
              <a:avLst/>
            </a:prstGeom>
            <a:solidFill>
              <a:schemeClr val="accent5">
                <a:lumMod val="75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6" name="Straight Connector 765"/>
            <p:cNvCxnSpPr>
              <a:stCxn id="699" idx="2"/>
            </p:cNvCxnSpPr>
            <p:nvPr/>
          </p:nvCxnSpPr>
          <p:spPr>
            <a:xfrm>
              <a:off x="4103539" y="4437112"/>
              <a:ext cx="900508" cy="69944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5" name="Group 791"/>
            <p:cNvGrpSpPr/>
            <p:nvPr/>
          </p:nvGrpSpPr>
          <p:grpSpPr>
            <a:xfrm rot="2553565">
              <a:off x="6826551" y="1952996"/>
              <a:ext cx="505102" cy="475603"/>
              <a:chOff x="6300192" y="4869160"/>
              <a:chExt cx="864096" cy="792088"/>
            </a:xfrm>
          </p:grpSpPr>
          <p:sp>
            <p:nvSpPr>
              <p:cNvPr id="780" name="Hexagon 779"/>
              <p:cNvSpPr/>
              <p:nvPr/>
            </p:nvSpPr>
            <p:spPr>
              <a:xfrm>
                <a:off x="6300192" y="4869160"/>
                <a:ext cx="216024" cy="216024"/>
              </a:xfrm>
              <a:prstGeom prst="hexagon">
                <a:avLst/>
              </a:prstGeom>
              <a:solidFill>
                <a:schemeClr val="accent2">
                  <a:lumMod val="40000"/>
                  <a:lumOff val="60000"/>
                </a:schemeClr>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1" name="Hexagon 780"/>
              <p:cNvSpPr/>
              <p:nvPr/>
            </p:nvSpPr>
            <p:spPr>
              <a:xfrm>
                <a:off x="6444208" y="5229200"/>
                <a:ext cx="216024" cy="216024"/>
              </a:xfrm>
              <a:prstGeom prst="hexagon">
                <a:avLst/>
              </a:prstGeom>
              <a:solidFill>
                <a:schemeClr val="accent2">
                  <a:lumMod val="40000"/>
                  <a:lumOff val="60000"/>
                </a:schemeClr>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3" name="Straight Connector 782"/>
              <p:cNvCxnSpPr>
                <a:stCxn id="781" idx="1"/>
                <a:endCxn id="779" idx="3"/>
              </p:cNvCxnSpPr>
              <p:nvPr/>
            </p:nvCxnSpPr>
            <p:spPr>
              <a:xfrm>
                <a:off x="6606226" y="5445224"/>
                <a:ext cx="179419" cy="28302"/>
              </a:xfrm>
              <a:prstGeom prst="line">
                <a:avLst/>
              </a:prstGeom>
              <a:ln w="317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a:endCxn id="781" idx="4"/>
              </p:cNvCxnSpPr>
              <p:nvPr/>
            </p:nvCxnSpPr>
            <p:spPr>
              <a:xfrm>
                <a:off x="6444208" y="5085184"/>
                <a:ext cx="54006" cy="144016"/>
              </a:xfrm>
              <a:prstGeom prst="line">
                <a:avLst/>
              </a:prstGeom>
              <a:ln w="317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79" name="Hexagon 778"/>
              <p:cNvSpPr/>
              <p:nvPr/>
            </p:nvSpPr>
            <p:spPr>
              <a:xfrm rot="1306035">
                <a:off x="6777944" y="5405569"/>
                <a:ext cx="216024" cy="216024"/>
              </a:xfrm>
              <a:prstGeom prst="hexagon">
                <a:avLst/>
              </a:prstGeom>
              <a:solidFill>
                <a:schemeClr val="accent2">
                  <a:lumMod val="40000"/>
                  <a:lumOff val="60000"/>
                </a:schemeClr>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7" name="Straight Connector 786"/>
              <p:cNvCxnSpPr>
                <a:stCxn id="779" idx="0"/>
              </p:cNvCxnSpPr>
              <p:nvPr/>
            </p:nvCxnSpPr>
            <p:spPr>
              <a:xfrm>
                <a:off x="6986267" y="5553636"/>
                <a:ext cx="178021" cy="107612"/>
              </a:xfrm>
              <a:prstGeom prst="line">
                <a:avLst/>
              </a:prstGeom>
              <a:ln w="317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794" name="Straight Connector 793"/>
            <p:cNvCxnSpPr>
              <a:stCxn id="706" idx="7"/>
            </p:cNvCxnSpPr>
            <p:nvPr/>
          </p:nvCxnSpPr>
          <p:spPr>
            <a:xfrm flipV="1">
              <a:off x="7295949" y="1609765"/>
              <a:ext cx="248952" cy="10202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98" name="TextBox 797"/>
            <p:cNvSpPr txBox="1"/>
            <p:nvPr/>
          </p:nvSpPr>
          <p:spPr>
            <a:xfrm>
              <a:off x="6937845" y="1086545"/>
              <a:ext cx="2083199" cy="523220"/>
            </a:xfrm>
            <a:prstGeom prst="rect">
              <a:avLst/>
            </a:prstGeom>
            <a:noFill/>
            <a:ln w="31750">
              <a:solidFill>
                <a:schemeClr val="tx1"/>
              </a:solidFill>
            </a:ln>
          </p:spPr>
          <p:txBody>
            <a:bodyPr wrap="none" rtlCol="0">
              <a:spAutoFit/>
            </a:bodyPr>
            <a:lstStyle/>
            <a:p>
              <a:r>
                <a:rPr lang="en-GB" sz="2800" b="1" dirty="0" smtClean="0"/>
                <a:t>glycoprotein</a:t>
              </a:r>
              <a:endParaRPr lang="en-GB" sz="2800" b="1" dirty="0"/>
            </a:p>
          </p:txBody>
        </p:sp>
        <p:sp>
          <p:nvSpPr>
            <p:cNvPr id="799" name="TextBox 798"/>
            <p:cNvSpPr txBox="1"/>
            <p:nvPr/>
          </p:nvSpPr>
          <p:spPr>
            <a:xfrm>
              <a:off x="5004047" y="4929281"/>
              <a:ext cx="2565446" cy="523220"/>
            </a:xfrm>
            <a:prstGeom prst="rect">
              <a:avLst/>
            </a:prstGeom>
            <a:noFill/>
            <a:ln w="31750">
              <a:solidFill>
                <a:schemeClr val="tx1"/>
              </a:solidFill>
            </a:ln>
          </p:spPr>
          <p:txBody>
            <a:bodyPr wrap="none" rtlCol="0">
              <a:spAutoFit/>
            </a:bodyPr>
            <a:lstStyle/>
            <a:p>
              <a:r>
                <a:rPr lang="en-GB" sz="2800" b="1" dirty="0" smtClean="0"/>
                <a:t>channel protein</a:t>
              </a:r>
              <a:endParaRPr lang="en-GB" sz="2800" b="1" dirty="0"/>
            </a:p>
          </p:txBody>
        </p:sp>
        <p:sp>
          <p:nvSpPr>
            <p:cNvPr id="800" name="TextBox 799"/>
            <p:cNvSpPr txBox="1"/>
            <p:nvPr/>
          </p:nvSpPr>
          <p:spPr>
            <a:xfrm>
              <a:off x="0" y="1268760"/>
              <a:ext cx="2624758" cy="523220"/>
            </a:xfrm>
            <a:prstGeom prst="rect">
              <a:avLst/>
            </a:prstGeom>
            <a:noFill/>
            <a:ln w="31750">
              <a:solidFill>
                <a:schemeClr val="tx1"/>
              </a:solidFill>
            </a:ln>
          </p:spPr>
          <p:txBody>
            <a:bodyPr wrap="none" rtlCol="0">
              <a:spAutoFit/>
            </a:bodyPr>
            <a:lstStyle/>
            <a:p>
              <a:r>
                <a:rPr lang="en-GB" sz="2800" b="1" dirty="0" err="1" smtClean="0"/>
                <a:t>periferal</a:t>
              </a:r>
              <a:r>
                <a:rPr lang="en-GB" sz="2800" b="1" dirty="0" smtClean="0"/>
                <a:t> protein</a:t>
              </a:r>
              <a:endParaRPr lang="en-GB" sz="2800" b="1" dirty="0"/>
            </a:p>
          </p:txBody>
        </p:sp>
        <p:sp>
          <p:nvSpPr>
            <p:cNvPr id="801" name="Left Brace 800"/>
            <p:cNvSpPr/>
            <p:nvPr/>
          </p:nvSpPr>
          <p:spPr>
            <a:xfrm>
              <a:off x="323528" y="2348880"/>
              <a:ext cx="72008" cy="1872208"/>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03" name="Straight Connector 802"/>
            <p:cNvCxnSpPr>
              <a:endCxn id="801" idx="1"/>
            </p:cNvCxnSpPr>
            <p:nvPr/>
          </p:nvCxnSpPr>
          <p:spPr>
            <a:xfrm rot="5400000" flipH="1" flipV="1">
              <a:off x="-504564" y="4041068"/>
              <a:ext cx="1584176" cy="72008"/>
            </a:xfrm>
            <a:prstGeom prst="bentConnector2">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11" name="TextBox 810"/>
            <p:cNvSpPr txBox="1"/>
            <p:nvPr/>
          </p:nvSpPr>
          <p:spPr>
            <a:xfrm>
              <a:off x="0" y="4869160"/>
              <a:ext cx="2306136" cy="954107"/>
            </a:xfrm>
            <a:prstGeom prst="rect">
              <a:avLst/>
            </a:prstGeom>
            <a:noFill/>
            <a:ln w="31750">
              <a:solidFill>
                <a:schemeClr val="tx1"/>
              </a:solidFill>
            </a:ln>
          </p:spPr>
          <p:txBody>
            <a:bodyPr wrap="square" rtlCol="0">
              <a:spAutoFit/>
            </a:bodyPr>
            <a:lstStyle/>
            <a:p>
              <a:r>
                <a:rPr lang="en-GB" sz="2800" b="1" dirty="0" err="1" smtClean="0"/>
                <a:t>phospholipid</a:t>
              </a:r>
              <a:r>
                <a:rPr lang="en-GB" sz="2800" b="1" dirty="0" smtClean="0"/>
                <a:t> </a:t>
              </a:r>
              <a:r>
                <a:rPr lang="en-GB" sz="2800" b="1" dirty="0" err="1" smtClean="0"/>
                <a:t>bilayer</a:t>
              </a:r>
              <a:r>
                <a:rPr lang="en-GB" sz="2800" b="1" dirty="0" smtClean="0"/>
                <a:t> 8nm</a:t>
              </a:r>
              <a:endParaRPr lang="en-GB" sz="2800" b="1" dirty="0"/>
            </a:p>
          </p:txBody>
        </p:sp>
      </p:grpSp>
      <p:sp>
        <p:nvSpPr>
          <p:cNvPr id="821" name="TextBox 820"/>
          <p:cNvSpPr txBox="1"/>
          <p:nvPr/>
        </p:nvSpPr>
        <p:spPr>
          <a:xfrm>
            <a:off x="2487242" y="6248400"/>
            <a:ext cx="4190443" cy="523220"/>
          </a:xfrm>
          <a:prstGeom prst="rect">
            <a:avLst/>
          </a:prstGeom>
          <a:noFill/>
          <a:ln w="31750">
            <a:solidFill>
              <a:schemeClr val="tx1"/>
            </a:solidFill>
          </a:ln>
        </p:spPr>
        <p:txBody>
          <a:bodyPr wrap="none" rtlCol="0">
            <a:spAutoFit/>
          </a:bodyPr>
          <a:lstStyle/>
          <a:p>
            <a:r>
              <a:rPr lang="en-GB" sz="2800" b="1" dirty="0" smtClean="0"/>
              <a:t>Cholesterol  adds  stability</a:t>
            </a:r>
            <a:endParaRPr lang="en-GB" sz="2800" b="1" dirty="0"/>
          </a:p>
        </p:txBody>
      </p:sp>
      <p:sp>
        <p:nvSpPr>
          <p:cNvPr id="220" name="Rectangle 219"/>
          <p:cNvSpPr/>
          <p:nvPr/>
        </p:nvSpPr>
        <p:spPr>
          <a:xfrm>
            <a:off x="3838723" y="527960"/>
            <a:ext cx="271990" cy="542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TextBox 227"/>
          <p:cNvSpPr txBox="1"/>
          <p:nvPr/>
        </p:nvSpPr>
        <p:spPr>
          <a:xfrm>
            <a:off x="6853301" y="203299"/>
            <a:ext cx="1739900" cy="523220"/>
          </a:xfrm>
          <a:prstGeom prst="rect">
            <a:avLst/>
          </a:prstGeom>
          <a:noFill/>
        </p:spPr>
        <p:txBody>
          <a:bodyPr wrap="none" rtlCol="0">
            <a:spAutoFit/>
          </a:bodyPr>
          <a:lstStyle/>
          <a:p>
            <a:r>
              <a:rPr lang="en-GB" sz="2800" b="1" dirty="0" smtClean="0"/>
              <a:t>fatty acids</a:t>
            </a:r>
            <a:endParaRPr lang="en-GB" sz="2800" b="1" dirty="0"/>
          </a:p>
        </p:txBody>
      </p:sp>
      <p:cxnSp>
        <p:nvCxnSpPr>
          <p:cNvPr id="229" name="Straight Connector 228"/>
          <p:cNvCxnSpPr>
            <a:stCxn id="228" idx="1"/>
          </p:cNvCxnSpPr>
          <p:nvPr/>
        </p:nvCxnSpPr>
        <p:spPr>
          <a:xfrm flipH="1">
            <a:off x="6277169" y="464909"/>
            <a:ext cx="576132" cy="26924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6509682" y="599530"/>
            <a:ext cx="508920" cy="42164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smtClean="0"/>
              <a:t>Draw the structure of a cell membrane (fluid mosaic model</a:t>
            </a:r>
          </a:p>
          <a:p>
            <a:r>
              <a:rPr lang="en-GB" dirty="0" smtClean="0"/>
              <a:t>Comment on the evidence for the Singer-Nicholson Fluid-Mosaic model</a:t>
            </a:r>
            <a:endParaRPr lang="en-GB" dirty="0"/>
          </a:p>
        </p:txBody>
      </p:sp>
    </p:spTree>
    <p:extLst>
      <p:ext uri="{BB962C8B-B14F-4D97-AF65-F5344CB8AC3E}">
        <p14:creationId xmlns:p14="http://schemas.microsoft.com/office/powerpoint/2010/main" val="1647206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Picture 15" descr="lipid-membrane-small.jpg"/>
          <p:cNvPicPr>
            <a:picLocks noChangeAspect="1"/>
          </p:cNvPicPr>
          <p:nvPr/>
        </p:nvPicPr>
        <p:blipFill>
          <a:blip r:embed="rId3" cstate="print"/>
          <a:stretch>
            <a:fillRect/>
          </a:stretch>
        </p:blipFill>
        <p:spPr>
          <a:xfrm>
            <a:off x="1371600" y="1359642"/>
            <a:ext cx="6826482" cy="5237710"/>
          </a:xfrm>
          <a:prstGeom prst="rect">
            <a:avLst/>
          </a:prstGeom>
        </p:spPr>
      </p:pic>
      <p:sp>
        <p:nvSpPr>
          <p:cNvPr id="10" name="Title 9"/>
          <p:cNvSpPr>
            <a:spLocks noGrp="1"/>
          </p:cNvSpPr>
          <p:nvPr>
            <p:ph type="title"/>
          </p:nvPr>
        </p:nvSpPr>
        <p:spPr>
          <a:xfrm>
            <a:off x="251520" y="332656"/>
            <a:ext cx="6859787" cy="743744"/>
          </a:xfrm>
        </p:spPr>
        <p:txBody>
          <a:bodyPr>
            <a:normAutofit fontScale="90000"/>
          </a:bodyPr>
          <a:lstStyle/>
          <a:p>
            <a:r>
              <a:rPr lang="en-GB" b="1" dirty="0" smtClean="0">
                <a:solidFill>
                  <a:schemeClr val="tx2">
                    <a:lumMod val="50000"/>
                  </a:schemeClr>
                </a:solidFill>
              </a:rPr>
              <a:t>The Fluid Mosaic Model </a:t>
            </a:r>
            <a:r>
              <a:rPr lang="en-GB" dirty="0" smtClean="0"/>
              <a:t>Model</a:t>
            </a:r>
            <a:endParaRPr lang="en-GB"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Properties of membranes</a:t>
            </a:r>
            <a:endParaRPr lang="en-GB" dirty="0"/>
          </a:p>
        </p:txBody>
      </p:sp>
      <p:sp>
        <p:nvSpPr>
          <p:cNvPr id="3" name="Content Placeholder 2"/>
          <p:cNvSpPr>
            <a:spLocks noGrp="1"/>
          </p:cNvSpPr>
          <p:nvPr>
            <p:ph idx="1"/>
          </p:nvPr>
        </p:nvSpPr>
        <p:spPr/>
        <p:txBody>
          <a:bodyPr>
            <a:noAutofit/>
          </a:bodyPr>
          <a:lstStyle/>
          <a:p>
            <a:pPr marL="457200" indent="-457200">
              <a:buFont typeface="Courier New" pitchFamily="49" charset="0"/>
              <a:buChar char="o"/>
            </a:pPr>
            <a:r>
              <a:rPr lang="en-GB" sz="2800" dirty="0" smtClean="0"/>
              <a:t>They are able to form vesicles. There can be fusion of the vesicles with the plasma membrane (exocytosis) and invagination of the plasma membrane (phagocytosis and pinocytosis).</a:t>
            </a:r>
          </a:p>
          <a:p>
            <a:pPr marL="457200" indent="-457200">
              <a:buFont typeface="Courier New" pitchFamily="49" charset="0"/>
              <a:buChar char="o"/>
            </a:pPr>
            <a:r>
              <a:rPr lang="en-GB" sz="2800" dirty="0" smtClean="0"/>
              <a:t>Fat soluble substances (</a:t>
            </a:r>
            <a:r>
              <a:rPr lang="en-GB" sz="2800" dirty="0" err="1" smtClean="0"/>
              <a:t>e.g.steroids</a:t>
            </a:r>
            <a:r>
              <a:rPr lang="en-GB" sz="2800" dirty="0" smtClean="0"/>
              <a:t>) and water soluble substances can diffuse through cell membranes. Any proposed structure must allow this to happen.</a:t>
            </a:r>
          </a:p>
          <a:p>
            <a:pPr marL="457200" indent="-457200">
              <a:buFont typeface="Courier New" pitchFamily="49" charset="0"/>
              <a:buChar char="o"/>
            </a:pPr>
            <a:r>
              <a:rPr lang="en-GB" sz="2800" dirty="0" smtClean="0"/>
              <a:t>So the structure must be flexible and allow transport of a variety of chemically different substances.</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457200"/>
            <a:ext cx="8686800" cy="685800"/>
          </a:xfrm>
        </p:spPr>
        <p:txBody>
          <a:bodyPr>
            <a:noAutofit/>
          </a:bodyPr>
          <a:lstStyle/>
          <a:p>
            <a:pPr algn="ctr" eaLnBrk="1" hangingPunct="1">
              <a:defRPr/>
            </a:pPr>
            <a:r>
              <a:rPr lang="fr-CA" sz="5400" dirty="0" err="1" smtClean="0"/>
              <a:t>Mitochondria</a:t>
            </a:r>
            <a:endParaRPr lang="fr-CA" sz="5400" dirty="0" smtClean="0"/>
          </a:p>
        </p:txBody>
      </p:sp>
      <p:sp>
        <p:nvSpPr>
          <p:cNvPr id="46086" name="Text Box 7"/>
          <p:cNvSpPr txBox="1">
            <a:spLocks noChangeArrowheads="1"/>
          </p:cNvSpPr>
          <p:nvPr/>
        </p:nvSpPr>
        <p:spPr bwMode="auto">
          <a:xfrm>
            <a:off x="228600" y="2438400"/>
            <a:ext cx="3429000" cy="3277820"/>
          </a:xfrm>
          <a:prstGeom prst="rect">
            <a:avLst/>
          </a:prstGeom>
          <a:noFill/>
          <a:ln w="9525">
            <a:noFill/>
            <a:miter lim="800000"/>
            <a:headEnd/>
            <a:tailEnd/>
          </a:ln>
        </p:spPr>
        <p:txBody>
          <a:bodyPr wrap="square">
            <a:spAutoFit/>
          </a:bodyPr>
          <a:lstStyle/>
          <a:p>
            <a:pPr>
              <a:spcBef>
                <a:spcPct val="20000"/>
              </a:spcBef>
              <a:buClr>
                <a:schemeClr val="folHlink"/>
              </a:buClr>
              <a:buSzPct val="60000"/>
              <a:buFont typeface="Wingdings" pitchFamily="2" charset="2"/>
              <a:buNone/>
            </a:pPr>
            <a:r>
              <a:rPr lang="en-CA" sz="3600" b="1" dirty="0"/>
              <a:t>The cell’s </a:t>
            </a:r>
            <a:r>
              <a:rPr lang="en-CA" sz="3600" b="1" dirty="0" err="1" smtClean="0"/>
              <a:t>powerplants</a:t>
            </a:r>
            <a:r>
              <a:rPr lang="en-CA" sz="3600" b="1" dirty="0" smtClean="0"/>
              <a:t> where </a:t>
            </a:r>
            <a:r>
              <a:rPr lang="en-CA" sz="3600" b="1" dirty="0"/>
              <a:t>cellular </a:t>
            </a:r>
            <a:r>
              <a:rPr lang="en-CA" sz="3600" b="1" dirty="0" err="1"/>
              <a:t>respiraton</a:t>
            </a:r>
            <a:r>
              <a:rPr lang="en-CA" sz="3600" b="1" dirty="0"/>
              <a:t> </a:t>
            </a:r>
            <a:r>
              <a:rPr lang="en-CA" sz="3600" b="1" dirty="0" smtClean="0"/>
              <a:t>occurs. </a:t>
            </a:r>
            <a:endParaRPr lang="en-CA" sz="3600" b="1" dirty="0"/>
          </a:p>
          <a:p>
            <a:pPr>
              <a:spcBef>
                <a:spcPct val="50000"/>
              </a:spcBef>
            </a:pPr>
            <a:endParaRPr lang="en-CA" dirty="0"/>
          </a:p>
        </p:txBody>
      </p:sp>
      <p:sp>
        <p:nvSpPr>
          <p:cNvPr id="46087" name="Text Box 8"/>
          <p:cNvSpPr txBox="1">
            <a:spLocks noChangeArrowheads="1"/>
          </p:cNvSpPr>
          <p:nvPr/>
        </p:nvSpPr>
        <p:spPr bwMode="auto">
          <a:xfrm>
            <a:off x="1219200" y="5334000"/>
            <a:ext cx="7315200" cy="457200"/>
          </a:xfrm>
          <a:prstGeom prst="rect">
            <a:avLst/>
          </a:prstGeom>
          <a:noFill/>
          <a:ln w="9525">
            <a:noFill/>
            <a:miter lim="800000"/>
            <a:headEnd/>
            <a:tailEnd/>
          </a:ln>
        </p:spPr>
        <p:txBody>
          <a:bodyPr>
            <a:spAutoFit/>
          </a:bodyPr>
          <a:lstStyle/>
          <a:p>
            <a:pPr>
              <a:spcBef>
                <a:spcPct val="50000"/>
              </a:spcBef>
            </a:pPr>
            <a:endParaRPr lang="fr-FR"/>
          </a:p>
        </p:txBody>
      </p:sp>
      <p:sp>
        <p:nvSpPr>
          <p:cNvPr id="439305" name="Text Box 9"/>
          <p:cNvSpPr txBox="1">
            <a:spLocks noChangeArrowheads="1"/>
          </p:cNvSpPr>
          <p:nvPr/>
        </p:nvSpPr>
        <p:spPr bwMode="auto">
          <a:xfrm>
            <a:off x="381000" y="5715000"/>
            <a:ext cx="8458200" cy="579438"/>
          </a:xfrm>
          <a:prstGeom prst="rect">
            <a:avLst/>
          </a:prstGeom>
          <a:noFill/>
          <a:ln w="9525">
            <a:noFill/>
            <a:miter lim="800000"/>
            <a:headEnd/>
            <a:tailEnd/>
          </a:ln>
        </p:spPr>
        <p:txBody>
          <a:bodyPr>
            <a:spAutoFit/>
          </a:bodyPr>
          <a:lstStyle/>
          <a:p>
            <a:pPr>
              <a:spcBef>
                <a:spcPct val="50000"/>
              </a:spcBef>
            </a:pPr>
            <a:r>
              <a:rPr lang="fr-CA" sz="3200" dirty="0" smtClean="0">
                <a:latin typeface="Comic Sans MS" pitchFamily="66" charset="0"/>
                <a:cs typeface="Times New Roman" pitchFamily="18" charset="0"/>
              </a:rPr>
              <a:t>Glucose </a:t>
            </a:r>
            <a:r>
              <a:rPr lang="fr-CA" sz="3200" dirty="0">
                <a:latin typeface="Comic Sans MS" pitchFamily="66" charset="0"/>
                <a:cs typeface="Times New Roman" pitchFamily="18" charset="0"/>
              </a:rPr>
              <a:t>+ O</a:t>
            </a:r>
            <a:r>
              <a:rPr lang="fr-CA" sz="3200" baseline="-30000" dirty="0">
                <a:latin typeface="Comic Sans MS" pitchFamily="66" charset="0"/>
                <a:cs typeface="Times New Roman" pitchFamily="18" charset="0"/>
              </a:rPr>
              <a:t>2</a:t>
            </a:r>
            <a:r>
              <a:rPr lang="fr-CA" sz="3200" dirty="0">
                <a:latin typeface="Comic Sans MS" pitchFamily="66" charset="0"/>
                <a:cs typeface="Times New Roman" pitchFamily="18" charset="0"/>
              </a:rPr>
              <a:t> 		</a:t>
            </a:r>
            <a:r>
              <a:rPr lang="fr-CA" sz="3200" dirty="0" smtClean="0">
                <a:latin typeface="Comic Sans MS" pitchFamily="66" charset="0"/>
                <a:cs typeface="Times New Roman" pitchFamily="18" charset="0"/>
              </a:rPr>
              <a:t>          H</a:t>
            </a:r>
            <a:r>
              <a:rPr lang="fr-CA" sz="3200" baseline="-30000" dirty="0" smtClean="0">
                <a:latin typeface="Comic Sans MS" pitchFamily="66" charset="0"/>
                <a:cs typeface="Times New Roman" pitchFamily="18" charset="0"/>
              </a:rPr>
              <a:t>2</a:t>
            </a:r>
            <a:r>
              <a:rPr lang="fr-CA" sz="3200" dirty="0" smtClean="0">
                <a:latin typeface="Comic Sans MS" pitchFamily="66" charset="0"/>
                <a:cs typeface="Times New Roman" pitchFamily="18" charset="0"/>
              </a:rPr>
              <a:t>O </a:t>
            </a:r>
            <a:r>
              <a:rPr lang="fr-CA" sz="3200" dirty="0">
                <a:latin typeface="Comic Sans MS" pitchFamily="66" charset="0"/>
                <a:cs typeface="Times New Roman" pitchFamily="18" charset="0"/>
              </a:rPr>
              <a:t>+ </a:t>
            </a:r>
            <a:r>
              <a:rPr lang="fr-CA" sz="3200" dirty="0" smtClean="0">
                <a:latin typeface="Comic Sans MS" pitchFamily="66" charset="0"/>
                <a:cs typeface="Times New Roman" pitchFamily="18" charset="0"/>
              </a:rPr>
              <a:t>CO</a:t>
            </a:r>
            <a:r>
              <a:rPr lang="fr-CA" sz="3200" baseline="-30000" dirty="0" smtClean="0">
                <a:latin typeface="Comic Sans MS" pitchFamily="66" charset="0"/>
                <a:cs typeface="Times New Roman" pitchFamily="18" charset="0"/>
              </a:rPr>
              <a:t>2</a:t>
            </a:r>
            <a:endParaRPr lang="fr-CA" sz="3200" dirty="0">
              <a:latin typeface="Comic Sans MS" pitchFamily="66" charset="0"/>
              <a:cs typeface="Times New Roman" pitchFamily="18" charset="0"/>
            </a:endParaRPr>
          </a:p>
        </p:txBody>
      </p:sp>
      <p:sp>
        <p:nvSpPr>
          <p:cNvPr id="46089" name="Line 10"/>
          <p:cNvSpPr>
            <a:spLocks noChangeShapeType="1"/>
          </p:cNvSpPr>
          <p:nvPr/>
        </p:nvSpPr>
        <p:spPr bwMode="auto">
          <a:xfrm>
            <a:off x="3733800" y="6096000"/>
            <a:ext cx="1143000" cy="0"/>
          </a:xfrm>
          <a:prstGeom prst="line">
            <a:avLst/>
          </a:prstGeom>
          <a:noFill/>
          <a:ln w="9525">
            <a:solidFill>
              <a:schemeClr val="tx1"/>
            </a:solidFill>
            <a:miter lim="800000"/>
            <a:headEnd/>
            <a:tailEnd type="triangle" w="med" len="med"/>
          </a:ln>
        </p:spPr>
        <p:txBody>
          <a:bodyPr wrap="none"/>
          <a:lstStyle/>
          <a:p>
            <a:endParaRPr lang="en-AU"/>
          </a:p>
        </p:txBody>
      </p:sp>
      <p:sp>
        <p:nvSpPr>
          <p:cNvPr id="439307" name="Text Box 11"/>
          <p:cNvSpPr txBox="1">
            <a:spLocks noChangeArrowheads="1"/>
          </p:cNvSpPr>
          <p:nvPr/>
        </p:nvSpPr>
        <p:spPr bwMode="auto">
          <a:xfrm>
            <a:off x="4191000" y="4876800"/>
            <a:ext cx="1066800" cy="862013"/>
          </a:xfrm>
          <a:prstGeom prst="rect">
            <a:avLst/>
          </a:prstGeom>
          <a:noFill/>
          <a:ln w="9525">
            <a:noFill/>
            <a:miter lim="800000"/>
            <a:headEnd/>
            <a:tailEnd/>
          </a:ln>
        </p:spPr>
        <p:txBody>
          <a:bodyPr>
            <a:spAutoFit/>
          </a:bodyPr>
          <a:lstStyle/>
          <a:p>
            <a:pPr>
              <a:spcBef>
                <a:spcPct val="20000"/>
              </a:spcBef>
              <a:buClr>
                <a:schemeClr val="folHlink"/>
              </a:buClr>
              <a:buSzPct val="60000"/>
              <a:buFont typeface="Wingdings" pitchFamily="2" charset="2"/>
              <a:buNone/>
            </a:pPr>
            <a:r>
              <a:rPr lang="fr-CA" sz="3200">
                <a:latin typeface="Comic Sans MS" pitchFamily="66" charset="0"/>
                <a:cs typeface="Times New Roman" pitchFamily="18" charset="0"/>
              </a:rPr>
              <a:t>ATP</a:t>
            </a:r>
            <a:endParaRPr lang="fr-CA" sz="3200">
              <a:cs typeface="Times New Roman" pitchFamily="18" charset="0"/>
            </a:endParaRPr>
          </a:p>
          <a:p>
            <a:endParaRPr lang="fr-CA"/>
          </a:p>
        </p:txBody>
      </p:sp>
      <p:sp>
        <p:nvSpPr>
          <p:cNvPr id="439308" name="Arc 12"/>
          <p:cNvSpPr>
            <a:spLocks/>
          </p:cNvSpPr>
          <p:nvPr/>
        </p:nvSpPr>
        <p:spPr bwMode="auto">
          <a:xfrm flipV="1">
            <a:off x="3886200" y="5410200"/>
            <a:ext cx="914400" cy="682625"/>
          </a:xfrm>
          <a:custGeom>
            <a:avLst/>
            <a:gdLst>
              <a:gd name="T0" fmla="*/ 0 w 21600"/>
              <a:gd name="T1" fmla="*/ 0 h 24194"/>
              <a:gd name="T2" fmla="*/ 2147483647 w 21600"/>
              <a:gd name="T3" fmla="*/ 2147483647 h 24194"/>
              <a:gd name="T4" fmla="*/ 0 w 21600"/>
              <a:gd name="T5" fmla="*/ 2147483647 h 24194"/>
              <a:gd name="T6" fmla="*/ 0 60000 65536"/>
              <a:gd name="T7" fmla="*/ 0 60000 65536"/>
              <a:gd name="T8" fmla="*/ 0 60000 65536"/>
              <a:gd name="T9" fmla="*/ 0 w 21600"/>
              <a:gd name="T10" fmla="*/ 0 h 24194"/>
              <a:gd name="T11" fmla="*/ 21600 w 21600"/>
              <a:gd name="T12" fmla="*/ 24194 h 24194"/>
            </a:gdLst>
            <a:ahLst/>
            <a:cxnLst>
              <a:cxn ang="T6">
                <a:pos x="T0" y="T1"/>
              </a:cxn>
              <a:cxn ang="T7">
                <a:pos x="T2" y="T3"/>
              </a:cxn>
              <a:cxn ang="T8">
                <a:pos x="T4" y="T5"/>
              </a:cxn>
            </a:cxnLst>
            <a:rect l="T9" t="T10" r="T11" b="T12"/>
            <a:pathLst>
              <a:path w="21600" h="24194" fill="none" extrusionOk="0">
                <a:moveTo>
                  <a:pt x="-1" y="0"/>
                </a:moveTo>
                <a:cubicBezTo>
                  <a:pt x="11929" y="0"/>
                  <a:pt x="21600" y="9670"/>
                  <a:pt x="21600" y="21600"/>
                </a:cubicBezTo>
                <a:cubicBezTo>
                  <a:pt x="21600" y="22467"/>
                  <a:pt x="21547" y="23333"/>
                  <a:pt x="21443" y="24193"/>
                </a:cubicBezTo>
              </a:path>
              <a:path w="21600" h="24194" stroke="0" extrusionOk="0">
                <a:moveTo>
                  <a:pt x="-1" y="0"/>
                </a:moveTo>
                <a:cubicBezTo>
                  <a:pt x="11929" y="0"/>
                  <a:pt x="21600" y="9670"/>
                  <a:pt x="21600" y="21600"/>
                </a:cubicBezTo>
                <a:cubicBezTo>
                  <a:pt x="21600" y="22467"/>
                  <a:pt x="21547" y="23333"/>
                  <a:pt x="21443" y="24193"/>
                </a:cubicBezTo>
                <a:lnTo>
                  <a:pt x="0" y="21600"/>
                </a:lnTo>
                <a:close/>
              </a:path>
            </a:pathLst>
          </a:custGeom>
          <a:noFill/>
          <a:ln w="9525">
            <a:solidFill>
              <a:schemeClr val="tx1"/>
            </a:solidFill>
            <a:miter lim="800000"/>
            <a:headEnd/>
            <a:tailEnd type="triangle" w="med" len="med"/>
          </a:ln>
        </p:spPr>
        <p:txBody>
          <a:bodyPr wrap="none" anchor="ctr"/>
          <a:lstStyle/>
          <a:p>
            <a:endParaRPr lang="en-AU"/>
          </a:p>
        </p:txBody>
      </p:sp>
      <p:pic>
        <p:nvPicPr>
          <p:cNvPr id="12" name="Picture 11" descr="mitoch.gif"/>
          <p:cNvPicPr>
            <a:picLocks noChangeAspect="1"/>
          </p:cNvPicPr>
          <p:nvPr/>
        </p:nvPicPr>
        <p:blipFill>
          <a:blip r:embed="rId3" cstate="print"/>
          <a:stretch>
            <a:fillRect/>
          </a:stretch>
        </p:blipFill>
        <p:spPr>
          <a:xfrm>
            <a:off x="3657600" y="1371600"/>
            <a:ext cx="5039142" cy="3457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9305"/>
                                        </p:tgtEl>
                                        <p:attrNameLst>
                                          <p:attrName>style.visibility</p:attrName>
                                        </p:attrNameLst>
                                      </p:cBhvr>
                                      <p:to>
                                        <p:strVal val="visible"/>
                                      </p:to>
                                    </p:set>
                                    <p:anim calcmode="lin" valueType="num">
                                      <p:cBhvr additive="base">
                                        <p:cTn id="7" dur="500" fill="hold"/>
                                        <p:tgtEl>
                                          <p:spTgt spid="439305"/>
                                        </p:tgtEl>
                                        <p:attrNameLst>
                                          <p:attrName>ppt_x</p:attrName>
                                        </p:attrNameLst>
                                      </p:cBhvr>
                                      <p:tavLst>
                                        <p:tav tm="0">
                                          <p:val>
                                            <p:strVal val="0-#ppt_w/2"/>
                                          </p:val>
                                        </p:tav>
                                        <p:tav tm="100000">
                                          <p:val>
                                            <p:strVal val="#ppt_x"/>
                                          </p:val>
                                        </p:tav>
                                      </p:tavLst>
                                    </p:anim>
                                    <p:anim calcmode="lin" valueType="num">
                                      <p:cBhvr additive="base">
                                        <p:cTn id="8" dur="500" fill="hold"/>
                                        <p:tgtEl>
                                          <p:spTgt spid="4393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9308"/>
                                        </p:tgtEl>
                                        <p:attrNameLst>
                                          <p:attrName>style.visibility</p:attrName>
                                        </p:attrNameLst>
                                      </p:cBhvr>
                                      <p:to>
                                        <p:strVal val="visible"/>
                                      </p:to>
                                    </p:set>
                                    <p:anim calcmode="lin" valueType="num">
                                      <p:cBhvr additive="base">
                                        <p:cTn id="13" dur="500" fill="hold"/>
                                        <p:tgtEl>
                                          <p:spTgt spid="439308"/>
                                        </p:tgtEl>
                                        <p:attrNameLst>
                                          <p:attrName>ppt_x</p:attrName>
                                        </p:attrNameLst>
                                      </p:cBhvr>
                                      <p:tavLst>
                                        <p:tav tm="0">
                                          <p:val>
                                            <p:strVal val="0-#ppt_w/2"/>
                                          </p:val>
                                        </p:tav>
                                        <p:tav tm="100000">
                                          <p:val>
                                            <p:strVal val="#ppt_x"/>
                                          </p:val>
                                        </p:tav>
                                      </p:tavLst>
                                    </p:anim>
                                    <p:anim calcmode="lin" valueType="num">
                                      <p:cBhvr additive="base">
                                        <p:cTn id="14" dur="500" fill="hold"/>
                                        <p:tgtEl>
                                          <p:spTgt spid="4393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9307"/>
                                        </p:tgtEl>
                                        <p:attrNameLst>
                                          <p:attrName>style.visibility</p:attrName>
                                        </p:attrNameLst>
                                      </p:cBhvr>
                                      <p:to>
                                        <p:strVal val="visible"/>
                                      </p:to>
                                    </p:set>
                                    <p:anim calcmode="lin" valueType="num">
                                      <p:cBhvr additive="base">
                                        <p:cTn id="19" dur="500" fill="hold"/>
                                        <p:tgtEl>
                                          <p:spTgt spid="439307"/>
                                        </p:tgtEl>
                                        <p:attrNameLst>
                                          <p:attrName>ppt_x</p:attrName>
                                        </p:attrNameLst>
                                      </p:cBhvr>
                                      <p:tavLst>
                                        <p:tav tm="0">
                                          <p:val>
                                            <p:strVal val="0-#ppt_w/2"/>
                                          </p:val>
                                        </p:tav>
                                        <p:tav tm="100000">
                                          <p:val>
                                            <p:strVal val="#ppt_x"/>
                                          </p:val>
                                        </p:tav>
                                      </p:tavLst>
                                    </p:anim>
                                    <p:anim calcmode="lin" valueType="num">
                                      <p:cBhvr additive="base">
                                        <p:cTn id="20" dur="500" fill="hold"/>
                                        <p:tgtEl>
                                          <p:spTgt spid="4393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6089"/>
                                        </p:tgtEl>
                                        <p:attrNameLst>
                                          <p:attrName>style.visibility</p:attrName>
                                        </p:attrNameLst>
                                      </p:cBhvr>
                                      <p:to>
                                        <p:strVal val="visible"/>
                                      </p:to>
                                    </p:set>
                                    <p:animEffect transition="in" filter="blinds(horizontal)">
                                      <p:cBhvr>
                                        <p:cTn id="25" dur="5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5" grpId="0" autoUpdateAnimBg="0"/>
      <p:bldP spid="46089" grpId="0" animBg="1"/>
      <p:bldP spid="439307" grpId="0" autoUpdateAnimBg="0"/>
      <p:bldP spid="4393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Mitochondrion</a:t>
            </a:r>
            <a:endParaRPr lang="en-US" dirty="0"/>
          </a:p>
        </p:txBody>
      </p:sp>
      <p:pic>
        <p:nvPicPr>
          <p:cNvPr id="4" name="Picture 3" descr="mitochondrion-diagram.jpg"/>
          <p:cNvPicPr>
            <a:picLocks noChangeAspect="1"/>
          </p:cNvPicPr>
          <p:nvPr/>
        </p:nvPicPr>
        <p:blipFill>
          <a:blip r:embed="rId2" cstate="print"/>
          <a:stretch>
            <a:fillRect/>
          </a:stretch>
        </p:blipFill>
        <p:spPr>
          <a:xfrm>
            <a:off x="0" y="230134"/>
            <a:ext cx="9144000" cy="662786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9" name="Picture 8" descr="Chloroplast.svg.png"/>
          <p:cNvPicPr>
            <a:picLocks noChangeAspect="1"/>
          </p:cNvPicPr>
          <p:nvPr/>
        </p:nvPicPr>
        <p:blipFill>
          <a:blip r:embed="rId3" cstate="print"/>
          <a:stretch>
            <a:fillRect/>
          </a:stretch>
        </p:blipFill>
        <p:spPr>
          <a:xfrm>
            <a:off x="0" y="0"/>
            <a:ext cx="9144000" cy="4631436"/>
          </a:xfrm>
          <a:prstGeom prst="rect">
            <a:avLst/>
          </a:prstGeom>
        </p:spPr>
      </p:pic>
      <p:sp>
        <p:nvSpPr>
          <p:cNvPr id="16394" name="Text Box 10"/>
          <p:cNvSpPr txBox="1">
            <a:spLocks noChangeArrowheads="1"/>
          </p:cNvSpPr>
          <p:nvPr/>
        </p:nvSpPr>
        <p:spPr bwMode="auto">
          <a:xfrm>
            <a:off x="228600" y="5943600"/>
            <a:ext cx="8686800" cy="584775"/>
          </a:xfrm>
          <a:prstGeom prst="rect">
            <a:avLst/>
          </a:prstGeom>
          <a:noFill/>
          <a:ln w="9525">
            <a:noFill/>
            <a:miter lim="800000"/>
            <a:headEnd/>
            <a:tailEnd/>
          </a:ln>
        </p:spPr>
        <p:txBody>
          <a:bodyPr wrap="square">
            <a:spAutoFit/>
          </a:bodyPr>
          <a:lstStyle/>
          <a:p>
            <a:pPr>
              <a:spcBef>
                <a:spcPct val="20000"/>
              </a:spcBef>
              <a:buClr>
                <a:schemeClr val="folHlink"/>
              </a:buClr>
              <a:buSzPct val="60000"/>
              <a:buFont typeface="Wingdings" pitchFamily="2" charset="2"/>
              <a:buNone/>
            </a:pPr>
            <a:r>
              <a:rPr lang="fr-CA" sz="3200" dirty="0">
                <a:latin typeface="Comic Sans MS" pitchFamily="66" charset="0"/>
                <a:cs typeface="Times New Roman" pitchFamily="18" charset="0"/>
              </a:rPr>
              <a:t>H</a:t>
            </a:r>
            <a:r>
              <a:rPr lang="fr-CA" sz="3200" baseline="-30000" dirty="0">
                <a:latin typeface="Comic Sans MS" pitchFamily="66" charset="0"/>
                <a:cs typeface="Times New Roman" pitchFamily="18" charset="0"/>
              </a:rPr>
              <a:t>2</a:t>
            </a:r>
            <a:r>
              <a:rPr lang="fr-CA" sz="3200" dirty="0">
                <a:latin typeface="Comic Sans MS" pitchFamily="66" charset="0"/>
                <a:cs typeface="Times New Roman" pitchFamily="18" charset="0"/>
              </a:rPr>
              <a:t>O + CO</a:t>
            </a:r>
            <a:r>
              <a:rPr lang="fr-CA" sz="3200" baseline="-30000" dirty="0">
                <a:latin typeface="Comic Sans MS" pitchFamily="66" charset="0"/>
                <a:cs typeface="Times New Roman" pitchFamily="18" charset="0"/>
              </a:rPr>
              <a:t>2</a:t>
            </a:r>
            <a:r>
              <a:rPr lang="fr-CA" sz="3200" dirty="0">
                <a:latin typeface="Comic Sans MS" pitchFamily="66" charset="0"/>
                <a:cs typeface="Times New Roman" pitchFamily="18" charset="0"/>
              </a:rPr>
              <a:t> 			</a:t>
            </a:r>
            <a:r>
              <a:rPr lang="fr-CA" sz="3200" dirty="0" smtClean="0">
                <a:latin typeface="Comic Sans MS" pitchFamily="66" charset="0"/>
                <a:cs typeface="Times New Roman" pitchFamily="18" charset="0"/>
              </a:rPr>
              <a:t>          Glucose </a:t>
            </a:r>
            <a:r>
              <a:rPr lang="fr-CA" sz="3200" dirty="0">
                <a:latin typeface="Comic Sans MS" pitchFamily="66" charset="0"/>
                <a:cs typeface="Times New Roman" pitchFamily="18" charset="0"/>
              </a:rPr>
              <a:t>+ </a:t>
            </a:r>
            <a:r>
              <a:rPr lang="fr-CA" sz="3200" dirty="0" smtClean="0">
                <a:latin typeface="Comic Sans MS" pitchFamily="66" charset="0"/>
                <a:cs typeface="Times New Roman" pitchFamily="18" charset="0"/>
              </a:rPr>
              <a:t>O</a:t>
            </a:r>
            <a:r>
              <a:rPr lang="fr-CA" sz="3200" baseline="-30000" dirty="0" smtClean="0">
                <a:latin typeface="Comic Sans MS" pitchFamily="66" charset="0"/>
                <a:cs typeface="Times New Roman" pitchFamily="18" charset="0"/>
              </a:rPr>
              <a:t>2</a:t>
            </a:r>
            <a:endParaRPr lang="fr-CA" dirty="0"/>
          </a:p>
        </p:txBody>
      </p:sp>
      <p:sp>
        <p:nvSpPr>
          <p:cNvPr id="23554" name="Rectangle 2"/>
          <p:cNvSpPr>
            <a:spLocks noGrp="1" noChangeArrowheads="1"/>
          </p:cNvSpPr>
          <p:nvPr>
            <p:ph type="ctrTitle"/>
          </p:nvPr>
        </p:nvSpPr>
        <p:spPr>
          <a:xfrm>
            <a:off x="457200" y="0"/>
            <a:ext cx="7772400" cy="1920875"/>
          </a:xfrm>
        </p:spPr>
        <p:txBody>
          <a:bodyPr>
            <a:normAutofit/>
          </a:bodyPr>
          <a:lstStyle/>
          <a:p>
            <a:pPr eaLnBrk="1" hangingPunct="1">
              <a:defRPr/>
            </a:pPr>
            <a:r>
              <a:rPr lang="fr-CA" sz="2800" dirty="0" err="1" smtClean="0"/>
              <a:t>Chloroplasts</a:t>
            </a:r>
            <a:endParaRPr lang="fr-CA" sz="2800" dirty="0" smtClean="0"/>
          </a:p>
        </p:txBody>
      </p:sp>
      <p:sp>
        <p:nvSpPr>
          <p:cNvPr id="16390" name="Line 6"/>
          <p:cNvSpPr>
            <a:spLocks noChangeShapeType="1"/>
          </p:cNvSpPr>
          <p:nvPr/>
        </p:nvSpPr>
        <p:spPr bwMode="auto">
          <a:xfrm>
            <a:off x="2819400" y="6172200"/>
            <a:ext cx="2819400" cy="0"/>
          </a:xfrm>
          <a:prstGeom prst="line">
            <a:avLst/>
          </a:prstGeom>
          <a:noFill/>
          <a:ln w="25400">
            <a:solidFill>
              <a:schemeClr val="tx1"/>
            </a:solidFill>
            <a:miter lim="800000"/>
            <a:headEnd/>
            <a:tailEnd type="triangle" w="med" len="med"/>
          </a:ln>
        </p:spPr>
        <p:txBody>
          <a:bodyPr wrap="none"/>
          <a:lstStyle/>
          <a:p>
            <a:endParaRPr lang="en-AU"/>
          </a:p>
        </p:txBody>
      </p:sp>
      <p:sp>
        <p:nvSpPr>
          <p:cNvPr id="16392" name="Text Box 8"/>
          <p:cNvSpPr txBox="1">
            <a:spLocks noChangeArrowheads="1"/>
          </p:cNvSpPr>
          <p:nvPr/>
        </p:nvSpPr>
        <p:spPr bwMode="auto">
          <a:xfrm>
            <a:off x="2971800" y="5638800"/>
            <a:ext cx="2514600" cy="369332"/>
          </a:xfrm>
          <a:prstGeom prst="rect">
            <a:avLst/>
          </a:prstGeom>
          <a:noFill/>
          <a:ln w="12700">
            <a:solidFill>
              <a:schemeClr val="accent1"/>
            </a:solidFill>
            <a:miter lim="800000"/>
            <a:headEnd/>
            <a:tailEnd/>
          </a:ln>
        </p:spPr>
        <p:txBody>
          <a:bodyPr wrap="square">
            <a:spAutoFit/>
          </a:bodyPr>
          <a:lstStyle/>
          <a:p>
            <a:pPr>
              <a:spcBef>
                <a:spcPct val="50000"/>
              </a:spcBef>
            </a:pPr>
            <a:r>
              <a:rPr lang="fr-CA" dirty="0" err="1">
                <a:latin typeface="Comic Sans MS" pitchFamily="66" charset="0"/>
              </a:rPr>
              <a:t>Energy</a:t>
            </a:r>
            <a:r>
              <a:rPr lang="fr-CA" dirty="0">
                <a:latin typeface="Comic Sans MS" pitchFamily="66" charset="0"/>
              </a:rPr>
              <a:t> </a:t>
            </a:r>
            <a:r>
              <a:rPr lang="fr-CA" dirty="0" err="1">
                <a:latin typeface="Comic Sans MS" pitchFamily="66" charset="0"/>
              </a:rPr>
              <a:t>from</a:t>
            </a:r>
            <a:r>
              <a:rPr lang="fr-CA" dirty="0">
                <a:latin typeface="Comic Sans MS" pitchFamily="66" charset="0"/>
              </a:rPr>
              <a:t> the </a:t>
            </a:r>
            <a:r>
              <a:rPr lang="fr-CA" dirty="0" err="1">
                <a:latin typeface="Comic Sans MS" pitchFamily="66" charset="0"/>
              </a:rPr>
              <a:t>sun</a:t>
            </a:r>
            <a:endParaRPr lang="fr-CA" dirty="0">
              <a:latin typeface="Comic Sans MS" pitchFamily="66" charset="0"/>
            </a:endParaRPr>
          </a:p>
        </p:txBody>
      </p:sp>
      <p:sp>
        <p:nvSpPr>
          <p:cNvPr id="10" name="TextBox 9"/>
          <p:cNvSpPr txBox="1"/>
          <p:nvPr/>
        </p:nvSpPr>
        <p:spPr>
          <a:xfrm>
            <a:off x="1524000" y="4114800"/>
            <a:ext cx="3733800" cy="1384995"/>
          </a:xfrm>
          <a:prstGeom prst="rect">
            <a:avLst/>
          </a:prstGeom>
          <a:noFill/>
        </p:spPr>
        <p:txBody>
          <a:bodyPr wrap="square" rtlCol="0">
            <a:spAutoFit/>
          </a:bodyPr>
          <a:lstStyle/>
          <a:p>
            <a:pPr marL="342900" indent="-342900">
              <a:buFont typeface="+mj-lt"/>
              <a:buAutoNum type="arabicParenR"/>
            </a:pPr>
            <a:r>
              <a:rPr lang="en-GB" sz="1400" b="1" dirty="0" smtClean="0"/>
              <a:t>outer membrane </a:t>
            </a:r>
          </a:p>
          <a:p>
            <a:pPr marL="342900" indent="-342900">
              <a:buFont typeface="+mj-lt"/>
              <a:buAutoNum type="arabicParenR"/>
            </a:pPr>
            <a:r>
              <a:rPr lang="en-GB" sz="1400" b="1" dirty="0" err="1" smtClean="0"/>
              <a:t>intermembrane</a:t>
            </a:r>
            <a:r>
              <a:rPr lang="en-GB" sz="1400" b="1" dirty="0" smtClean="0"/>
              <a:t> space </a:t>
            </a:r>
          </a:p>
          <a:p>
            <a:pPr marL="342900" indent="-342900">
              <a:buFont typeface="+mj-lt"/>
              <a:buAutoNum type="arabicParenR"/>
            </a:pPr>
            <a:r>
              <a:rPr lang="en-GB" sz="1400" b="1" dirty="0" smtClean="0"/>
              <a:t>inner membrane</a:t>
            </a:r>
          </a:p>
          <a:p>
            <a:pPr marL="342900" indent="-342900">
              <a:buFont typeface="+mj-lt"/>
              <a:buAutoNum type="arabicParenR"/>
            </a:pPr>
            <a:r>
              <a:rPr lang="en-GB" sz="1400" b="1" dirty="0" err="1" smtClean="0"/>
              <a:t>stroma</a:t>
            </a:r>
            <a:endParaRPr lang="en-GB" sz="1400" b="1" dirty="0" smtClean="0"/>
          </a:p>
          <a:p>
            <a:pPr marL="342900" indent="-342900">
              <a:buFont typeface="+mj-lt"/>
              <a:buAutoNum type="arabicParenR"/>
            </a:pPr>
            <a:r>
              <a:rPr lang="en-GB" sz="1400" b="1" dirty="0" err="1" smtClean="0"/>
              <a:t>thylakoid</a:t>
            </a:r>
            <a:r>
              <a:rPr lang="en-GB" sz="1400" b="1" dirty="0" smtClean="0"/>
              <a:t> lumen (inside of </a:t>
            </a:r>
            <a:r>
              <a:rPr lang="en-GB" sz="1400" b="1" dirty="0" err="1" smtClean="0"/>
              <a:t>thylakoid</a:t>
            </a:r>
            <a:r>
              <a:rPr lang="en-GB" sz="1400" b="1" dirty="0" smtClean="0"/>
              <a:t>)</a:t>
            </a:r>
          </a:p>
          <a:p>
            <a:pPr marL="342900" indent="-342900">
              <a:buFont typeface="+mj-lt"/>
              <a:buAutoNum type="arabicParenR"/>
            </a:pPr>
            <a:r>
              <a:rPr lang="en-GB" sz="1400" b="1" dirty="0" err="1" smtClean="0"/>
              <a:t>thylakoid</a:t>
            </a:r>
            <a:r>
              <a:rPr lang="en-GB" sz="1400" b="1" dirty="0" smtClean="0"/>
              <a:t> membrane</a:t>
            </a:r>
            <a:endParaRPr lang="en-GB" sz="1400" b="1" dirty="0"/>
          </a:p>
        </p:txBody>
      </p:sp>
      <p:sp>
        <p:nvSpPr>
          <p:cNvPr id="11" name="TextBox 10"/>
          <p:cNvSpPr txBox="1"/>
          <p:nvPr/>
        </p:nvSpPr>
        <p:spPr>
          <a:xfrm>
            <a:off x="5029200" y="4114800"/>
            <a:ext cx="2824619" cy="1384995"/>
          </a:xfrm>
          <a:prstGeom prst="rect">
            <a:avLst/>
          </a:prstGeom>
          <a:noFill/>
        </p:spPr>
        <p:txBody>
          <a:bodyPr wrap="none" rtlCol="0">
            <a:spAutoFit/>
          </a:bodyPr>
          <a:lstStyle/>
          <a:p>
            <a:pPr marL="342900" indent="-342900">
              <a:buFont typeface="+mj-lt"/>
              <a:buAutoNum type="arabicParenR" startAt="7"/>
            </a:pPr>
            <a:r>
              <a:rPr lang="en-GB" sz="1400" b="1" dirty="0" err="1" smtClean="0"/>
              <a:t>granum</a:t>
            </a:r>
            <a:r>
              <a:rPr lang="en-GB" sz="1400" b="1" dirty="0" smtClean="0"/>
              <a:t> (stack of </a:t>
            </a:r>
            <a:r>
              <a:rPr lang="en-GB" sz="1400" b="1" dirty="0" err="1" smtClean="0"/>
              <a:t>thylakoids</a:t>
            </a:r>
            <a:r>
              <a:rPr lang="en-GB" sz="1400" b="1" dirty="0" smtClean="0"/>
              <a:t>)</a:t>
            </a:r>
          </a:p>
          <a:p>
            <a:pPr marL="342900" indent="-342900">
              <a:buFont typeface="+mj-lt"/>
              <a:buAutoNum type="arabicParenR" startAt="7"/>
            </a:pPr>
            <a:r>
              <a:rPr lang="en-GB" sz="1400" b="1" dirty="0" err="1" smtClean="0"/>
              <a:t>thylakoid</a:t>
            </a:r>
            <a:r>
              <a:rPr lang="en-GB" sz="1400" b="1" dirty="0" smtClean="0"/>
              <a:t> (lamella)</a:t>
            </a:r>
          </a:p>
          <a:p>
            <a:pPr marL="342900" indent="-342900">
              <a:buFont typeface="+mj-lt"/>
              <a:buAutoNum type="arabicParenR" startAt="7"/>
            </a:pPr>
            <a:r>
              <a:rPr lang="en-GB" sz="1400" b="1" dirty="0" smtClean="0"/>
              <a:t>starch</a:t>
            </a:r>
          </a:p>
          <a:p>
            <a:pPr marL="342900" indent="-342900">
              <a:buFont typeface="+mj-lt"/>
              <a:buAutoNum type="arabicParenR" startAt="7"/>
            </a:pPr>
            <a:r>
              <a:rPr lang="en-GB" sz="1400" b="1" dirty="0" smtClean="0"/>
              <a:t>ribosome</a:t>
            </a:r>
          </a:p>
          <a:p>
            <a:pPr marL="342900" indent="-342900">
              <a:buFont typeface="+mj-lt"/>
              <a:buAutoNum type="arabicParenR" startAt="7"/>
            </a:pPr>
            <a:r>
              <a:rPr lang="en-GB" sz="1400" b="1" dirty="0" smtClean="0"/>
              <a:t>Mitochondrial DNA (circular)</a:t>
            </a:r>
          </a:p>
          <a:p>
            <a:pPr marL="342900" indent="-342900">
              <a:buFont typeface="+mj-lt"/>
              <a:buAutoNum type="arabicParenR" startAt="7"/>
            </a:pPr>
            <a:r>
              <a:rPr lang="en-GB" sz="1400" b="1" dirty="0" smtClean="0"/>
              <a:t>Lipid </a:t>
            </a:r>
            <a:r>
              <a:rPr lang="en-GB" sz="1400" b="1" dirty="0" err="1" smtClean="0"/>
              <a:t>glubule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 calcmode="lin" valueType="num">
                                      <p:cBhvr additive="base">
                                        <p:cTn id="7" dur="500" fill="hold"/>
                                        <p:tgtEl>
                                          <p:spTgt spid="16394"/>
                                        </p:tgtEl>
                                        <p:attrNameLst>
                                          <p:attrName>ppt_x</p:attrName>
                                        </p:attrNameLst>
                                      </p:cBhvr>
                                      <p:tavLst>
                                        <p:tav tm="0">
                                          <p:val>
                                            <p:strVal val="0-#ppt_w/2"/>
                                          </p:val>
                                        </p:tav>
                                        <p:tav tm="100000">
                                          <p:val>
                                            <p:strVal val="#ppt_x"/>
                                          </p:val>
                                        </p:tav>
                                      </p:tavLst>
                                    </p:anim>
                                    <p:anim calcmode="lin" valueType="num">
                                      <p:cBhvr additive="base">
                                        <p:cTn id="8" dur="500" fill="hold"/>
                                        <p:tgtEl>
                                          <p:spTgt spid="163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additive="base">
                                        <p:cTn id="13" dur="500" fill="hold"/>
                                        <p:tgtEl>
                                          <p:spTgt spid="16390"/>
                                        </p:tgtEl>
                                        <p:attrNameLst>
                                          <p:attrName>ppt_x</p:attrName>
                                        </p:attrNameLst>
                                      </p:cBhvr>
                                      <p:tavLst>
                                        <p:tav tm="0">
                                          <p:val>
                                            <p:strVal val="0-#ppt_w/2"/>
                                          </p:val>
                                        </p:tav>
                                        <p:tav tm="100000">
                                          <p:val>
                                            <p:strVal val="#ppt_x"/>
                                          </p:val>
                                        </p:tav>
                                      </p:tavLst>
                                    </p:anim>
                                    <p:anim calcmode="lin" valueType="num">
                                      <p:cBhvr additive="base">
                                        <p:cTn id="14"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cBhvr additive="base">
                                        <p:cTn id="19" dur="500" fill="hold"/>
                                        <p:tgtEl>
                                          <p:spTgt spid="16392"/>
                                        </p:tgtEl>
                                        <p:attrNameLst>
                                          <p:attrName>ppt_x</p:attrName>
                                        </p:attrNameLst>
                                      </p:cBhvr>
                                      <p:tavLst>
                                        <p:tav tm="0">
                                          <p:val>
                                            <p:strVal val="0-#ppt_w/2"/>
                                          </p:val>
                                        </p:tav>
                                        <p:tav tm="100000">
                                          <p:val>
                                            <p:strVal val="#ppt_x"/>
                                          </p:val>
                                        </p:tav>
                                      </p:tavLst>
                                    </p:anim>
                                    <p:anim calcmode="lin" valueType="num">
                                      <p:cBhvr additive="base">
                                        <p:cTn id="20"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utoUpdateAnimBg="0"/>
      <p:bldP spid="16390" grpId="0" animBg="1"/>
      <p:bldP spid="1639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Chloroplast Structure</a:t>
            </a:r>
            <a:endParaRPr lang="en-US" dirty="0"/>
          </a:p>
        </p:txBody>
      </p:sp>
      <p:pic>
        <p:nvPicPr>
          <p:cNvPr id="4" name="Content Placeholder 3" descr="chloroplast_500.jpg"/>
          <p:cNvPicPr>
            <a:picLocks noGrp="1" noChangeAspect="1"/>
          </p:cNvPicPr>
          <p:nvPr>
            <p:ph idx="1"/>
          </p:nvPr>
        </p:nvPicPr>
        <p:blipFill>
          <a:blip r:embed="rId2" cstate="print"/>
          <a:stretch>
            <a:fillRect/>
          </a:stretch>
        </p:blipFill>
        <p:spPr>
          <a:xfrm>
            <a:off x="1619059" y="1752600"/>
            <a:ext cx="5970085" cy="4191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fluid-mosaic model</a:t>
            </a:r>
            <a:endParaRPr lang="en-GB" dirty="0"/>
          </a:p>
        </p:txBody>
      </p:sp>
      <p:pic>
        <p:nvPicPr>
          <p:cNvPr id="4" name="Content Placeholder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203" y="1554163"/>
            <a:ext cx="7747993" cy="4525962"/>
          </a:xfrm>
        </p:spPr>
      </p:pic>
    </p:spTree>
    <p:extLst>
      <p:ext uri="{BB962C8B-B14F-4D97-AF65-F5344CB8AC3E}">
        <p14:creationId xmlns:p14="http://schemas.microsoft.com/office/powerpoint/2010/main" val="2371115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2478</TotalTime>
  <Words>1053</Words>
  <Application>Microsoft Office PowerPoint</Application>
  <PresentationFormat>On-screen Show (4:3)</PresentationFormat>
  <Paragraphs>179</Paragraphs>
  <Slides>17</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Calibri</vt:lpstr>
      <vt:lpstr>Comic Sans MS</vt:lpstr>
      <vt:lpstr>Courier New</vt:lpstr>
      <vt:lpstr>Franklin Gothic Book</vt:lpstr>
      <vt:lpstr>Franklin Gothic Medium</vt:lpstr>
      <vt:lpstr>Garamond</vt:lpstr>
      <vt:lpstr>Symbol</vt:lpstr>
      <vt:lpstr>Times New Roman</vt:lpstr>
      <vt:lpstr>Wingdings</vt:lpstr>
      <vt:lpstr>Wingdings 2</vt:lpstr>
      <vt:lpstr>Trek</vt:lpstr>
      <vt:lpstr>Haileybury Astana</vt:lpstr>
      <vt:lpstr>Learning objectives</vt:lpstr>
      <vt:lpstr>The Fluid Mosaic Model Model</vt:lpstr>
      <vt:lpstr>Properties of membranes</vt:lpstr>
      <vt:lpstr>Mitochondria</vt:lpstr>
      <vt:lpstr>Mitochondrion</vt:lpstr>
      <vt:lpstr>Chloroplasts</vt:lpstr>
      <vt:lpstr>Chloroplast Structure</vt:lpstr>
      <vt:lpstr>The fluid-mosaic model</vt:lpstr>
      <vt:lpstr>Evidence for the fluid mosaic model</vt:lpstr>
      <vt:lpstr>PowerPoint Presentation</vt:lpstr>
      <vt:lpstr>Gorter &amp; Grendel</vt:lpstr>
      <vt:lpstr>ELECTRONMICROGRAPH EVIDENCE</vt:lpstr>
      <vt:lpstr>DANIELLI AND DAVSON MODEL</vt:lpstr>
      <vt:lpstr>FREEZE FRACTURE ELECTRONMICROGRAPH EVIDENCE</vt:lpstr>
      <vt:lpstr>PowerPoint Presentation</vt:lpstr>
      <vt:lpstr>Exam version: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 Cells</dc:title>
  <dc:creator>Brian J. Neises</dc:creator>
  <cp:lastModifiedBy>Steven Mann</cp:lastModifiedBy>
  <cp:revision>420</cp:revision>
  <dcterms:created xsi:type="dcterms:W3CDTF">2005-08-02T18:19:41Z</dcterms:created>
  <dcterms:modified xsi:type="dcterms:W3CDTF">2017-10-11T08:24:38Z</dcterms:modified>
</cp:coreProperties>
</file>