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activeX/activeX3.xml" ContentType="application/vnd.ms-office.activeX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6" r:id="rId4"/>
    <p:sldId id="257" r:id="rId5"/>
    <p:sldId id="262" r:id="rId6"/>
    <p:sldId id="263" r:id="rId7"/>
    <p:sldId id="261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59" r:id="rId26"/>
    <p:sldId id="26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F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46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44716-8859-4541-A0F0-A1CA98519FAA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C60A6-7C0C-429A-8FB3-7725600786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62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F6453-56D6-4393-9014-EB4EE201E6E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b="1" smtClean="0"/>
              <a:t>Teacher notes</a:t>
            </a:r>
          </a:p>
          <a:p>
            <a:pPr eaLnBrk="1" hangingPunct="1"/>
            <a:r>
              <a:rPr lang="en-GB" altLang="en-US" smtClean="0"/>
              <a:t>This animation can be used to introduce the major stages of the carbon cycle. 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1433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D209B4-73CE-49B0-9E6D-B7D474F1CF9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 smtClean="0"/>
              <a:t>Teacher notes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These graphs can be used to compare current trends in atmospheric carbon dioxide levels with historic records.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Top graph data (proxy records) from the Vostok ice core, courtesy of NOAA and WDC Paleo. Bottom graph data (instrumental records) from the Mauna Loa observatory, Hawaii, courtesy of NOAA.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Petit, JR </a:t>
            </a:r>
            <a:r>
              <a:rPr lang="en-GB" altLang="en-US" i="1" smtClean="0"/>
              <a:t>et al</a:t>
            </a:r>
            <a:r>
              <a:rPr lang="en-GB" altLang="en-US" smtClean="0"/>
              <a:t>. 1999. Climate and atmospheric history of the past 420,000 years from the Vostok ice core, Antarctica. </a:t>
            </a:r>
            <a:r>
              <a:rPr lang="en-GB" altLang="en-US" i="1" smtClean="0"/>
              <a:t>Nature</a:t>
            </a:r>
            <a:r>
              <a:rPr lang="en-GB" altLang="en-US" smtClean="0"/>
              <a:t> 399: 429-436.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The key points about the data are: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GB" altLang="en-US" smtClean="0"/>
              <a:t>Carbon dioxide levels have naturally varied over time (top graph)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GB" altLang="en-US" smtClean="0"/>
              <a:t>Carbon dioxide levels vary seasonally (bottom graph)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GB" altLang="en-US" smtClean="0"/>
              <a:t>Current carbon dioxide levels are significantly higher than at any time in the last 400,000 years, according to the ice core records.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Discussion points could include:</a:t>
            </a:r>
          </a:p>
          <a:p>
            <a:pPr eaLnBrk="1" hangingPunct="1">
              <a:buFontTx/>
              <a:buChar char="•"/>
            </a:pPr>
            <a:r>
              <a:rPr lang="en-GB" altLang="en-US" smtClean="0"/>
              <a:t>How reliable are different data sources?</a:t>
            </a:r>
          </a:p>
          <a:p>
            <a:pPr eaLnBrk="1" hangingPunct="1">
              <a:buFontTx/>
              <a:buChar char="•"/>
            </a:pPr>
            <a:r>
              <a:rPr lang="en-GB" altLang="en-US" smtClean="0"/>
              <a:t>Which methods can be used to help scientist understand atmospheric conditions over a long time period?</a:t>
            </a:r>
          </a:p>
        </p:txBody>
      </p:sp>
    </p:spTree>
    <p:extLst>
      <p:ext uri="{BB962C8B-B14F-4D97-AF65-F5344CB8AC3E}">
        <p14:creationId xmlns:p14="http://schemas.microsoft.com/office/powerpoint/2010/main" val="202979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A33495-B713-4F3E-8B84-18655B68A23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b="1" smtClean="0"/>
              <a:t>Photo credits:</a:t>
            </a:r>
            <a:endParaRPr lang="en-GB" altLang="en-US" smtClean="0"/>
          </a:p>
          <a:p>
            <a:pPr eaLnBrk="1" hangingPunct="1">
              <a:buFontTx/>
              <a:buChar char="•"/>
            </a:pPr>
            <a:r>
              <a:rPr lang="en-GB" altLang="en-US" b="1" smtClean="0"/>
              <a:t>nature:</a:t>
            </a:r>
            <a:r>
              <a:rPr lang="en-GB" altLang="en-US" smtClean="0"/>
              <a:t> US Fish and Wildlife Service. Polar bears. (http://www.fws.gov/)</a:t>
            </a:r>
          </a:p>
          <a:p>
            <a:pPr eaLnBrk="1" hangingPunct="1">
              <a:buFontTx/>
              <a:buChar char="•"/>
            </a:pPr>
            <a:r>
              <a:rPr lang="en-GB" altLang="en-US" b="1" smtClean="0"/>
              <a:t>wind:</a:t>
            </a:r>
            <a:r>
              <a:rPr lang="en-GB" altLang="en-US" smtClean="0"/>
              <a:t> NASA, USA. Hurricane Katrina satellite image. (http://www.nasa.gov/vision/earth/lookingatearth/h2005_katrina.html)</a:t>
            </a:r>
          </a:p>
          <a:p>
            <a:pPr eaLnBrk="1" hangingPunct="1">
              <a:buFontTx/>
              <a:buChar char="•"/>
            </a:pPr>
            <a:r>
              <a:rPr lang="en-GB" altLang="en-US" b="1" smtClean="0"/>
              <a:t>food: </a:t>
            </a:r>
            <a:r>
              <a:rPr lang="en-GB" altLang="en-US" smtClean="0"/>
              <a:t>Chad Gore. Cracked mud.</a:t>
            </a:r>
          </a:p>
          <a:p>
            <a:pPr eaLnBrk="1" hangingPunct="1">
              <a:buFontTx/>
              <a:buChar char="•"/>
            </a:pPr>
            <a:r>
              <a:rPr lang="en-GB" altLang="en-US" b="1" smtClean="0"/>
              <a:t>pests: </a:t>
            </a:r>
            <a:r>
              <a:rPr lang="en-GB" altLang="en-US" smtClean="0"/>
              <a:t>Gabor Bibor. Mosquito. </a:t>
            </a:r>
            <a:endParaRPr lang="en-GB" altLang="en-US" b="1" smtClean="0"/>
          </a:p>
          <a:p>
            <a:pPr eaLnBrk="1" hangingPunct="1">
              <a:buFontTx/>
              <a:buChar char="•"/>
            </a:pPr>
            <a:r>
              <a:rPr lang="en-GB" altLang="en-US" b="1" smtClean="0"/>
              <a:t>coral: </a:t>
            </a:r>
            <a:r>
              <a:rPr lang="en-GB" altLang="en-US" smtClean="0"/>
              <a:t>Rhett A Butler / mongabay.com.  Great Barrier Reef, Australia. (http://mongabay.com) </a:t>
            </a:r>
          </a:p>
          <a:p>
            <a:pPr eaLnBrk="1" hangingPunct="1"/>
            <a:endParaRPr lang="en-GB" altLang="en-US" b="1" smtClean="0"/>
          </a:p>
          <a:p>
            <a:pPr eaLnBrk="1" hangingPunct="1"/>
            <a:r>
              <a:rPr lang="en-GB" altLang="en-US" b="1" smtClean="0"/>
              <a:t>Teacher notes</a:t>
            </a:r>
          </a:p>
          <a:p>
            <a:pPr eaLnBrk="1" hangingPunct="1"/>
            <a:r>
              <a:rPr lang="en-GB" altLang="en-US" smtClean="0"/>
              <a:t>This activity could be used as a stimulus for a discussion of the effects of global warming.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 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692902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92AE64-5685-44A0-AA48-4CC1C569C12D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b="1" smtClean="0"/>
              <a:t>Teacher notes</a:t>
            </a:r>
          </a:p>
          <a:p>
            <a:pPr eaLnBrk="1" hangingPunct="1"/>
            <a:r>
              <a:rPr lang="en-GB" altLang="en-US" smtClean="0"/>
              <a:t>Appropriately coloured cards or mini-whiteboards could be used with this classification activity to increase class participation.</a:t>
            </a:r>
          </a:p>
        </p:txBody>
      </p:sp>
    </p:spTree>
    <p:extLst>
      <p:ext uri="{BB962C8B-B14F-4D97-AF65-F5344CB8AC3E}">
        <p14:creationId xmlns:p14="http://schemas.microsoft.com/office/powerpoint/2010/main" val="3746902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2E4E74-0058-41A2-A6DD-23E103791DA1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2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452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22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2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5264C-71DF-4A43-8CCE-9B7D90502B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026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18379-DD16-48D2-A25F-08BBAFF638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7646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C2A67-F52C-45B8-A952-F3E06A478A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9905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463B8B-08D8-4506-A691-5F52C7E6A4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69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A7EFB-900D-4D5C-9496-170BEBF2892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0018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5D7C1C-8EBD-4D0E-B109-46F0BB10AD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7308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FDE46-9B48-401A-86C4-690AFB80C03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8264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21B6B-1CFC-4C03-8EA4-660FF8EF72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066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081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2C371-EB93-4EEB-B04B-D09660D97D4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4945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899CF-B277-4FDC-B7AA-5E02E267A97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6516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2E47B-F418-4AC4-9DA8-ADF7AA07D48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4592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C73B7-4A04-4A0F-9FEB-DB4B2C01B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500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BCBBF6-97A0-44AB-9016-6CF9EB1E4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8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EF1DE6-E0E7-485E-86CF-DA3C9D2A8F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146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05041E-CCAA-4483-9D0B-F30B2E1C70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212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E94BE-0FD6-4834-BF36-44F5E09EDA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976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B17232-3551-4F5B-BC4A-F86EBC488E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695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D5720-76A7-4CE6-8A5A-C40960EF45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51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732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F688BD-6D20-4EDA-A3A1-2DDB50315F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582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81C20-FE4F-4C3A-A7FB-3690DD27B6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355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FF2210-0A9D-4191-8CF3-C1535BAD1F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98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D76A3-1389-4B25-9F59-A9D2719061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983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5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00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98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18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79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32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C13D4-A39C-4044-A6F0-3CE0F1C956B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2E10B-F78E-452C-B105-4096157BB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19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7C7E805C-ABA6-4C08-AEFC-455B6705C32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472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CC8DBC-D9D6-4161-A911-8E038AA92D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70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video.nationalgeographic.com/video/101-videos/global-warming-10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CARBON CYCLE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6400800" cy="175260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IGCSE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SCIENCE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Impacts of climate change </a:t>
            </a:r>
          </a:p>
        </p:txBody>
      </p:sp>
      <p:pic>
        <p:nvPicPr>
          <p:cNvPr id="2052" name="Picture 4" descr="flash_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5888"/>
            <a:ext cx="3857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notes_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150813"/>
            <a:ext cx="4429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forward_arrow_colour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6167438"/>
            <a:ext cx="6302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051" name="ShockwaveFlash1" r:id="rId2" imgW="8699400" imgH="5308560"/>
        </mc:Choice>
        <mc:Fallback>
          <p:control name="ShockwaveFlash1" r:id="rId2" imgW="8699400" imgH="5308560">
            <p:pic>
              <p:nvPicPr>
                <p:cNvPr id="205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12725" y="800100"/>
                  <a:ext cx="8699500" cy="530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955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3" y="53975"/>
            <a:ext cx="7327900" cy="549275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3076" name="Picture 3" descr="flash_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5888"/>
            <a:ext cx="3857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 descr="notes_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150813"/>
            <a:ext cx="4429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 descr="forward_arrow_colour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6167438"/>
            <a:ext cx="6302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3075" name="ShockwaveFlash1" r:id="rId2" imgW="8699400" imgH="5308560"/>
        </mc:Choice>
        <mc:Fallback>
          <p:control name="ShockwaveFlash1" r:id="rId2" imgW="8699400" imgH="5308560">
            <p:pic>
              <p:nvPicPr>
                <p:cNvPr id="3074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12725" y="800100"/>
                  <a:ext cx="8699500" cy="530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784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276475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mtClean="0"/>
              <a:t>The carbon cycle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True or false?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9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AQA Science © Nelson Thornes Ltd 2006    </a:t>
            </a:r>
            <a:fld id="{5375D69C-0C2E-4405-B836-F9D07818D775}" type="slidenum">
              <a:rPr kumimoji="0" lang="en-GB" alt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Green plants use carbon dioxide in photosynthesis.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5800" y="29241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78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AQA Science © Nelson Thornes Ltd 2006    </a:t>
            </a:r>
            <a:fld id="{DE789ACF-E049-43EC-A35D-2CEFDFF23C48}" type="slidenum">
              <a:rPr kumimoji="0" lang="en-GB" alt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Combustion removes carbon from the atmosphere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00113" y="32940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False 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combustion </a:t>
            </a:r>
            <a:r>
              <a:rPr kumimoji="0" lang="en-GB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releases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carbon dioxide gas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10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AQA Science © Nelson Thornes Ltd 2006    </a:t>
            </a:r>
            <a:fld id="{7E4F2CE1-44D8-4174-97C3-F84BDE324460}" type="slidenum">
              <a:rPr kumimoji="0" lang="en-GB" alt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The largest store of carbon is the atmosphere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901700" y="3068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False 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is found in marine organisms and limestone rock deposits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0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AQA Science © Nelson Thornes Ltd 2006    </a:t>
            </a:r>
            <a:fld id="{41E94399-7145-427E-88EF-83F0CD98FB7E}" type="slidenum">
              <a:rPr kumimoji="0" lang="en-GB" alt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Respiration adds carbon dioxide to the atmosphere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900113" y="2717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798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AQA Science © Nelson Thornes Ltd 2006    </a:t>
            </a:r>
            <a:fld id="{FF6C5800-74E3-46A0-9FB9-2568B8E5C48D}" type="slidenum">
              <a:rPr kumimoji="0" lang="en-GB" alt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Respiration only occurs in animals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901700" y="30067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False 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both animals and plants respire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03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Decomposers remove carbon dioxide from the atmosphere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900113" y="3078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False 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they respire and </a:t>
            </a:r>
            <a:r>
              <a:rPr kumimoji="0" lang="en-GB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release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carbon dioxide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7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AQA Science © Nelson Thornes Ltd 2006    </a:t>
            </a:r>
            <a:fld id="{917DF167-8C44-41E7-9F3D-D3C3754BF08A}" type="slidenum">
              <a:rPr kumimoji="0" lang="en-GB" alt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065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mtClean="0"/>
              <a:t>Fossil fuels represent a huge (but decreasing) store of carbon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84213" y="35734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02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Learning Objectives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Outline the processes of the carbon cycle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Distinguish between organic and inorganic carbon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Explain how human activities affect the carbon cycle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Explain how changes in the concentration of carbon dioxide in the atmosphere leads to the greenhouse effect and climate change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AQA Science © Nelson Thornes Ltd 2006    </a:t>
            </a:r>
            <a:fld id="{8771F92A-4665-4364-8FA1-72F2D3CCFB1A}" type="slidenum">
              <a:rPr kumimoji="0" lang="en-GB" alt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Increasing carbon dioxide may cause global cooling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84213" y="3068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False 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scientists think it will cause global warming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8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AQA Science © Nelson Thornes Ltd 2006    </a:t>
            </a:r>
            <a:fld id="{4F12F75D-7BDD-432E-9B60-48A2FCC79FFB}" type="slidenum">
              <a:rPr kumimoji="0" lang="en-GB" alt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77938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mtClean="0"/>
              <a:t>Energy is transferred from plants to animals to decomposers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84213" y="33575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65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AQA Science © Nelson Thornes Ltd 2006    </a:t>
            </a:r>
            <a:fld id="{45278BBF-6E0C-4B48-8F28-72B17E1DD203}" type="slidenum">
              <a:rPr kumimoji="0" lang="en-GB" alt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696200" cy="1600200"/>
          </a:xfrm>
        </p:spPr>
        <p:txBody>
          <a:bodyPr/>
          <a:lstStyle/>
          <a:p>
            <a:pPr eaLnBrk="1" hangingPunct="1"/>
            <a:r>
              <a:rPr lang="en-GB" altLang="en-US" smtClean="0"/>
              <a:t>Respiration releases energy to the environment in the form of heat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85800" y="33655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36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Mind map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 mind map is a diagram that links together a number of connected ideas:</a:t>
            </a:r>
          </a:p>
          <a:p>
            <a:pPr marL="0" indent="0">
              <a:buNone/>
            </a:pP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59347"/>
            <a:ext cx="5256584" cy="409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Mind map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Produce a mind map linked to the carbon cycle</a:t>
            </a:r>
          </a:p>
          <a:p>
            <a:pPr marL="0" indent="0">
              <a:buNone/>
            </a:pP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Include:</a:t>
            </a:r>
          </a:p>
          <a:p>
            <a:pPr marL="0" indent="0">
              <a:buNone/>
            </a:pP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Carbon dioxide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Respiration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Deforestation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Greenhouse effect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Global warming</a:t>
            </a:r>
          </a:p>
          <a:p>
            <a:pPr marL="0" indent="0">
              <a:buNone/>
            </a:pP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27984" y="3717032"/>
            <a:ext cx="4411216" cy="3140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Fossil fuels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Drought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Famine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Photosynthesis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Decomposition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Outline the processes of the carbon cycle</a:t>
            </a:r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/>
            </a:r>
            <a:b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538" y="908720"/>
            <a:ext cx="594928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0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Distinguish between organic and inorganic </a:t>
            </a: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carbon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57" y="1600201"/>
            <a:ext cx="3263983" cy="218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23455"/>
            <a:ext cx="3384376" cy="3622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4845530"/>
            <a:ext cx="3464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/>
              <a:t>INORGANIC</a:t>
            </a:r>
            <a:endParaRPr lang="en-GB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5148064" y="4845530"/>
            <a:ext cx="2842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/>
              <a:t>ORGANIC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08781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Global Warming</a:t>
            </a:r>
            <a:endParaRPr lang="en-GB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48" y="2060848"/>
            <a:ext cx="6847387" cy="3600400"/>
          </a:xfrm>
        </p:spPr>
      </p:pic>
    </p:spTree>
    <p:extLst>
      <p:ext uri="{BB962C8B-B14F-4D97-AF65-F5344CB8AC3E}">
        <p14:creationId xmlns:p14="http://schemas.microsoft.com/office/powerpoint/2010/main" val="33839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Questions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State the difference between organic and inorganic carbon compounds.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Complete: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Carbon dioxide is an ________ carbon compound because it does not  contain ______.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List the processes that add carbon dioxide to the atmosphere.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Explain why the amount of carbon dioxide  in the atmosphere has increased over the last 200 years.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03225" y="5326063"/>
            <a:ext cx="25209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latin typeface="Century Gothic" panose="020B0502020202020204" pitchFamily="34" charset="0"/>
              </a:rPr>
              <a:t>Fossil fuels</a:t>
            </a:r>
          </a:p>
          <a:p>
            <a:pPr>
              <a:spcBef>
                <a:spcPct val="50000"/>
              </a:spcBef>
            </a:pPr>
            <a:r>
              <a:rPr lang="en-GB" altLang="en-US">
                <a:latin typeface="Century Gothic" panose="020B0502020202020204" pitchFamily="34" charset="0"/>
              </a:rPr>
              <a:t>Coal, oil, gas, peat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84175" y="4048125"/>
            <a:ext cx="159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>
                <a:latin typeface="Century Gothic" panose="020B0502020202020204" pitchFamily="34" charset="0"/>
              </a:rPr>
              <a:t>Combustion </a:t>
            </a:r>
          </a:p>
          <a:p>
            <a:r>
              <a:rPr lang="en-GB" altLang="en-US">
                <a:latin typeface="Century Gothic" panose="020B0502020202020204" pitchFamily="34" charset="0"/>
              </a:rPr>
              <a:t>(burning)</a:t>
            </a:r>
          </a:p>
        </p:txBody>
      </p:sp>
      <p:pic>
        <p:nvPicPr>
          <p:cNvPr id="36869" name="Picture 5" descr="MCIN00601_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662238"/>
            <a:ext cx="1644650" cy="11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MCj036120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4102100"/>
            <a:ext cx="100965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644900" y="1111250"/>
            <a:ext cx="207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b="1">
                <a:latin typeface="Comic Sans MS" panose="030F0702030302020204" pitchFamily="66" charset="0"/>
              </a:rPr>
              <a:t>Carbon dioxide</a:t>
            </a:r>
          </a:p>
          <a:p>
            <a:pPr algn="ctr"/>
            <a:r>
              <a:rPr lang="en-GB" altLang="en-US" b="1">
                <a:latin typeface="Comic Sans MS" panose="030F0702030302020204" pitchFamily="66" charset="0"/>
              </a:rPr>
              <a:t>In the air (CO</a:t>
            </a:r>
            <a:r>
              <a:rPr lang="en-GB" altLang="en-US" b="1" baseline="-25000">
                <a:latin typeface="Comic Sans MS" panose="030F0702030302020204" pitchFamily="66" charset="0"/>
              </a:rPr>
              <a:t>2</a:t>
            </a:r>
            <a:r>
              <a:rPr lang="en-GB" altLang="en-US" b="1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36872" name="Picture 8" descr="MCj040639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3094038"/>
            <a:ext cx="14446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9" descr="MCAN02487_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3309938"/>
            <a:ext cx="18796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MCFD01026_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50" y="5110163"/>
            <a:ext cx="849313" cy="11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148138" y="1939925"/>
            <a:ext cx="1808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latin typeface="Century Gothic" panose="020B0502020202020204" pitchFamily="34" charset="0"/>
              </a:rPr>
              <a:t>photosynthesis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7440613" y="2608263"/>
            <a:ext cx="133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latin typeface="Century Gothic" panose="020B0502020202020204" pitchFamily="34" charset="0"/>
              </a:rPr>
              <a:t>respiration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2995613" y="4965700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latin typeface="Century Gothic" panose="020B0502020202020204" pitchFamily="34" charset="0"/>
              </a:rPr>
              <a:t>Carbon compounds in plants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5943600" y="4965700"/>
            <a:ext cx="1590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latin typeface="Century Gothic" panose="020B0502020202020204" pitchFamily="34" charset="0"/>
              </a:rPr>
              <a:t>Carbon compounds in animals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7964488" y="6262688"/>
            <a:ext cx="1008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b="1">
                <a:latin typeface="Century Gothic" panose="020B0502020202020204" pitchFamily="34" charset="0"/>
              </a:rPr>
              <a:t>decay</a:t>
            </a: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4868863" y="4030663"/>
            <a:ext cx="1079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V="1">
            <a:off x="836613" y="4678363"/>
            <a:ext cx="0" cy="6492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V="1">
            <a:off x="1916113" y="1509713"/>
            <a:ext cx="1728787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 flipH="1">
            <a:off x="4038600" y="1752600"/>
            <a:ext cx="0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 flipV="1">
            <a:off x="4795838" y="2806700"/>
            <a:ext cx="2520950" cy="358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 flipV="1">
            <a:off x="7172325" y="2949575"/>
            <a:ext cx="360363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 flipV="1">
            <a:off x="8396288" y="3022600"/>
            <a:ext cx="0" cy="2016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87" name="Line 23"/>
          <p:cNvSpPr>
            <a:spLocks noChangeShapeType="1"/>
          </p:cNvSpPr>
          <p:nvPr/>
        </p:nvSpPr>
        <p:spPr bwMode="auto">
          <a:xfrm flipH="1" flipV="1">
            <a:off x="5661025" y="1293813"/>
            <a:ext cx="2447925" cy="12239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>
            <a:off x="7461250" y="5614988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6896" name="Group 32"/>
          <p:cNvGrpSpPr>
            <a:grpSpLocks/>
          </p:cNvGrpSpPr>
          <p:nvPr/>
        </p:nvGrpSpPr>
        <p:grpSpPr bwMode="auto">
          <a:xfrm>
            <a:off x="2667000" y="5614988"/>
            <a:ext cx="1193800" cy="360362"/>
            <a:chOff x="1680" y="3537"/>
            <a:chExt cx="752" cy="227"/>
          </a:xfrm>
        </p:grpSpPr>
        <p:sp>
          <p:nvSpPr>
            <p:cNvPr id="36890" name="Line 26"/>
            <p:cNvSpPr>
              <a:spLocks noChangeShapeType="1"/>
            </p:cNvSpPr>
            <p:nvPr/>
          </p:nvSpPr>
          <p:spPr bwMode="auto">
            <a:xfrm flipH="1" flipV="1">
              <a:off x="1680" y="3744"/>
              <a:ext cx="752" cy="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1" name="Line 27"/>
            <p:cNvSpPr>
              <a:spLocks noChangeShapeType="1"/>
            </p:cNvSpPr>
            <p:nvPr/>
          </p:nvSpPr>
          <p:spPr bwMode="auto">
            <a:xfrm flipH="1">
              <a:off x="2400" y="3537"/>
              <a:ext cx="32" cy="20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6897" name="Group 33"/>
          <p:cNvGrpSpPr>
            <a:grpSpLocks/>
          </p:cNvGrpSpPr>
          <p:nvPr/>
        </p:nvGrpSpPr>
        <p:grpSpPr bwMode="auto">
          <a:xfrm>
            <a:off x="4652963" y="5541963"/>
            <a:ext cx="3311525" cy="576262"/>
            <a:chOff x="2931" y="3491"/>
            <a:chExt cx="2086" cy="363"/>
          </a:xfrm>
        </p:grpSpPr>
        <p:sp>
          <p:nvSpPr>
            <p:cNvPr id="36889" name="Line 25"/>
            <p:cNvSpPr>
              <a:spLocks noChangeShapeType="1"/>
            </p:cNvSpPr>
            <p:nvPr/>
          </p:nvSpPr>
          <p:spPr bwMode="auto">
            <a:xfrm>
              <a:off x="2931" y="3854"/>
              <a:ext cx="208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2" name="Line 28"/>
            <p:cNvSpPr>
              <a:spLocks noChangeShapeType="1"/>
            </p:cNvSpPr>
            <p:nvPr/>
          </p:nvSpPr>
          <p:spPr bwMode="auto">
            <a:xfrm>
              <a:off x="2931" y="3491"/>
              <a:ext cx="0" cy="3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6893" name="Picture 29" descr="MCj0232180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1375" y="2301875"/>
            <a:ext cx="501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4868863" y="4100513"/>
            <a:ext cx="10334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latin typeface="Century Gothic" panose="020B0502020202020204" pitchFamily="34" charset="0"/>
              </a:rPr>
              <a:t>feeding</a:t>
            </a:r>
          </a:p>
        </p:txBody>
      </p:sp>
      <p:sp>
        <p:nvSpPr>
          <p:cNvPr id="36895" name="Text Box 31"/>
          <p:cNvSpPr txBox="1">
            <a:spLocks noChangeArrowheads="1"/>
          </p:cNvSpPr>
          <p:nvPr/>
        </p:nvSpPr>
        <p:spPr bwMode="auto">
          <a:xfrm>
            <a:off x="152400" y="241300"/>
            <a:ext cx="3638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3200">
                <a:latin typeface="Century Gothic" panose="020B0502020202020204" pitchFamily="34" charset="0"/>
              </a:rPr>
              <a:t>The carbon cycle</a:t>
            </a:r>
          </a:p>
        </p:txBody>
      </p:sp>
    </p:spTree>
    <p:extLst>
      <p:ext uri="{BB962C8B-B14F-4D97-AF65-F5344CB8AC3E}">
        <p14:creationId xmlns:p14="http://schemas.microsoft.com/office/powerpoint/2010/main" val="337666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utoUpdateAnimBg="0"/>
      <p:bldP spid="36868" grpId="0" autoUpdateAnimBg="0"/>
      <p:bldP spid="36871" grpId="0" autoUpdateAnimBg="0"/>
      <p:bldP spid="36875" grpId="0" autoUpdateAnimBg="0"/>
      <p:bldP spid="36876" grpId="0" autoUpdateAnimBg="0"/>
      <p:bldP spid="36877" grpId="0" autoUpdateAnimBg="0"/>
      <p:bldP spid="36878" grpId="0" autoUpdateAnimBg="0"/>
      <p:bldP spid="36879" grpId="0" autoUpdateAnimBg="0"/>
      <p:bldP spid="36894" grpId="0" autoUpdateAnimBg="0"/>
      <p:bldP spid="3689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lash_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5888"/>
            <a:ext cx="3857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2" descr="notes_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150813"/>
            <a:ext cx="4429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4" descr="forward_arrow_colour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6167438"/>
            <a:ext cx="6302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27" name="ShockwaveFlash1" r:id="rId2" imgW="8228160" imgH="4840200"/>
        </mc:Choice>
        <mc:Fallback>
          <p:control name="ShockwaveFlash1" r:id="rId2" imgW="8228160" imgH="4840200">
            <p:pic>
              <p:nvPicPr>
                <p:cNvPr id="1026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83569" y="1268760"/>
                  <a:ext cx="8228656" cy="48399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013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3" y="53975"/>
            <a:ext cx="8101012" cy="549275"/>
          </a:xfrm>
          <a:noFill/>
        </p:spPr>
        <p:txBody>
          <a:bodyPr/>
          <a:lstStyle/>
          <a:p>
            <a:r>
              <a:rPr lang="en-GB" altLang="en-US" sz="2900" smtClean="0"/>
              <a:t> </a:t>
            </a:r>
          </a:p>
        </p:txBody>
      </p:sp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5724525" y="981075"/>
            <a:ext cx="31972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Around 200 years ago, carbon dioxide levels were about 280</a:t>
            </a:r>
            <a:r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ppm and are now about 380 ppm.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55650" y="0"/>
            <a:ext cx="8088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These graphs show how carbon dioxide concentrations have changed over time. </a:t>
            </a:r>
          </a:p>
        </p:txBody>
      </p:sp>
      <p:grpSp>
        <p:nvGrpSpPr>
          <p:cNvPr id="9221" name="Group 40"/>
          <p:cNvGrpSpPr>
            <a:grpSpLocks/>
          </p:cNvGrpSpPr>
          <p:nvPr/>
        </p:nvGrpSpPr>
        <p:grpSpPr bwMode="auto">
          <a:xfrm>
            <a:off x="227013" y="765175"/>
            <a:ext cx="5502275" cy="3019425"/>
            <a:chOff x="143" y="482"/>
            <a:chExt cx="3466" cy="1902"/>
          </a:xfrm>
        </p:grpSpPr>
        <p:pic>
          <p:nvPicPr>
            <p:cNvPr id="9250" name="Picture 6" descr="CC5b_16_vostok_still_grap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" y="527"/>
              <a:ext cx="297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1" name="Text Box 7"/>
            <p:cNvSpPr txBox="1">
              <a:spLocks noChangeArrowheads="1"/>
            </p:cNvSpPr>
            <p:nvPr/>
          </p:nvSpPr>
          <p:spPr bwMode="auto">
            <a:xfrm>
              <a:off x="295" y="482"/>
              <a:ext cx="4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400</a:t>
              </a:r>
            </a:p>
          </p:txBody>
        </p:sp>
        <p:sp>
          <p:nvSpPr>
            <p:cNvPr id="9252" name="Text Box 8"/>
            <p:cNvSpPr txBox="1">
              <a:spLocks noChangeArrowheads="1"/>
            </p:cNvSpPr>
            <p:nvPr/>
          </p:nvSpPr>
          <p:spPr bwMode="auto">
            <a:xfrm>
              <a:off x="503" y="1751"/>
              <a:ext cx="1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253" name="Text Box 9"/>
            <p:cNvSpPr txBox="1">
              <a:spLocks noChangeArrowheads="1"/>
            </p:cNvSpPr>
            <p:nvPr/>
          </p:nvSpPr>
          <p:spPr bwMode="auto">
            <a:xfrm>
              <a:off x="249" y="1389"/>
              <a:ext cx="5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9254" name="Text Box 10"/>
            <p:cNvSpPr txBox="1">
              <a:spLocks noChangeArrowheads="1"/>
            </p:cNvSpPr>
            <p:nvPr/>
          </p:nvSpPr>
          <p:spPr bwMode="auto">
            <a:xfrm>
              <a:off x="295" y="1117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200</a:t>
              </a:r>
            </a:p>
          </p:txBody>
        </p:sp>
        <p:sp>
          <p:nvSpPr>
            <p:cNvPr id="9255" name="Text Box 11"/>
            <p:cNvSpPr txBox="1">
              <a:spLocks noChangeArrowheads="1"/>
            </p:cNvSpPr>
            <p:nvPr/>
          </p:nvSpPr>
          <p:spPr bwMode="auto">
            <a:xfrm>
              <a:off x="295" y="799"/>
              <a:ext cx="43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300</a:t>
              </a:r>
            </a:p>
          </p:txBody>
        </p:sp>
        <p:sp>
          <p:nvSpPr>
            <p:cNvPr id="9256" name="Text Box 12"/>
            <p:cNvSpPr txBox="1">
              <a:spLocks noChangeArrowheads="1"/>
            </p:cNvSpPr>
            <p:nvPr/>
          </p:nvSpPr>
          <p:spPr bwMode="auto">
            <a:xfrm rot="-5400000">
              <a:off x="-493" y="1118"/>
              <a:ext cx="154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CO</a:t>
              </a:r>
              <a:r>
                <a:rPr kumimoji="0" lang="en-GB" altLang="en-US" sz="22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</a:t>
              </a:r>
              <a:r>
                <a:rPr kumimoji="0" lang="en-GB" altLang="en-US" sz="2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conc. (ppm)</a:t>
              </a:r>
            </a:p>
          </p:txBody>
        </p:sp>
        <p:sp>
          <p:nvSpPr>
            <p:cNvPr id="9257" name="Text Box 13"/>
            <p:cNvSpPr txBox="1">
              <a:spLocks noChangeArrowheads="1"/>
            </p:cNvSpPr>
            <p:nvPr/>
          </p:nvSpPr>
          <p:spPr bwMode="auto">
            <a:xfrm>
              <a:off x="657" y="2115"/>
              <a:ext cx="294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years before present (thousands)</a:t>
              </a:r>
            </a:p>
          </p:txBody>
        </p:sp>
        <p:sp>
          <p:nvSpPr>
            <p:cNvPr id="9258" name="Text Box 14"/>
            <p:cNvSpPr txBox="1">
              <a:spLocks noChangeArrowheads="1"/>
            </p:cNvSpPr>
            <p:nvPr/>
          </p:nvSpPr>
          <p:spPr bwMode="auto">
            <a:xfrm>
              <a:off x="865" y="1876"/>
              <a:ext cx="47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400</a:t>
              </a:r>
            </a:p>
          </p:txBody>
        </p:sp>
        <p:sp>
          <p:nvSpPr>
            <p:cNvPr id="9259" name="Text Box 15"/>
            <p:cNvSpPr txBox="1">
              <a:spLocks noChangeArrowheads="1"/>
            </p:cNvSpPr>
            <p:nvPr/>
          </p:nvSpPr>
          <p:spPr bwMode="auto">
            <a:xfrm>
              <a:off x="1455" y="1876"/>
              <a:ext cx="4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300</a:t>
              </a:r>
            </a:p>
          </p:txBody>
        </p:sp>
        <p:sp>
          <p:nvSpPr>
            <p:cNvPr id="9260" name="Text Box 16"/>
            <p:cNvSpPr txBox="1">
              <a:spLocks noChangeArrowheads="1"/>
            </p:cNvSpPr>
            <p:nvPr/>
          </p:nvSpPr>
          <p:spPr bwMode="auto">
            <a:xfrm>
              <a:off x="2091" y="1876"/>
              <a:ext cx="4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200</a:t>
              </a:r>
            </a:p>
          </p:txBody>
        </p:sp>
        <p:sp>
          <p:nvSpPr>
            <p:cNvPr id="9261" name="Text Box 17"/>
            <p:cNvSpPr txBox="1">
              <a:spLocks noChangeArrowheads="1"/>
            </p:cNvSpPr>
            <p:nvPr/>
          </p:nvSpPr>
          <p:spPr bwMode="auto">
            <a:xfrm>
              <a:off x="2681" y="1876"/>
              <a:ext cx="4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9262" name="Text Box 18"/>
            <p:cNvSpPr txBox="1">
              <a:spLocks noChangeArrowheads="1"/>
            </p:cNvSpPr>
            <p:nvPr/>
          </p:nvSpPr>
          <p:spPr bwMode="auto">
            <a:xfrm>
              <a:off x="3406" y="1876"/>
              <a:ext cx="18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9222" name="Text Box 23"/>
          <p:cNvSpPr txBox="1">
            <a:spLocks noChangeArrowheads="1"/>
          </p:cNvSpPr>
          <p:nvPr/>
        </p:nvSpPr>
        <p:spPr bwMode="auto">
          <a:xfrm>
            <a:off x="3030538" y="6169025"/>
            <a:ext cx="863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year</a:t>
            </a:r>
          </a:p>
        </p:txBody>
      </p:sp>
      <p:sp>
        <p:nvSpPr>
          <p:cNvPr id="179231" name="Text Box 31"/>
          <p:cNvSpPr txBox="1">
            <a:spLocks noChangeArrowheads="1"/>
          </p:cNvSpPr>
          <p:nvPr/>
        </p:nvSpPr>
        <p:spPr bwMode="auto">
          <a:xfrm>
            <a:off x="5940425" y="5445125"/>
            <a:ext cx="30241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might this affect us?</a:t>
            </a:r>
          </a:p>
        </p:txBody>
      </p:sp>
      <p:sp>
        <p:nvSpPr>
          <p:cNvPr id="9224" name="Line 35"/>
          <p:cNvSpPr>
            <a:spLocks noChangeShapeType="1"/>
          </p:cNvSpPr>
          <p:nvPr/>
        </p:nvSpPr>
        <p:spPr bwMode="auto">
          <a:xfrm>
            <a:off x="1644650" y="2965450"/>
            <a:ext cx="0" cy="107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225" name="Line 36"/>
          <p:cNvSpPr>
            <a:spLocks noChangeShapeType="1"/>
          </p:cNvSpPr>
          <p:nvPr/>
        </p:nvSpPr>
        <p:spPr bwMode="auto">
          <a:xfrm>
            <a:off x="2627313" y="2965450"/>
            <a:ext cx="0" cy="107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226" name="Line 37"/>
          <p:cNvSpPr>
            <a:spLocks noChangeShapeType="1"/>
          </p:cNvSpPr>
          <p:nvPr/>
        </p:nvSpPr>
        <p:spPr bwMode="auto">
          <a:xfrm>
            <a:off x="5580063" y="2965450"/>
            <a:ext cx="0" cy="107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227" name="Line 38"/>
          <p:cNvSpPr>
            <a:spLocks noChangeShapeType="1"/>
          </p:cNvSpPr>
          <p:nvPr/>
        </p:nvSpPr>
        <p:spPr bwMode="auto">
          <a:xfrm>
            <a:off x="3611563" y="2965450"/>
            <a:ext cx="0" cy="107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228" name="Line 39"/>
          <p:cNvSpPr>
            <a:spLocks noChangeShapeType="1"/>
          </p:cNvSpPr>
          <p:nvPr/>
        </p:nvSpPr>
        <p:spPr bwMode="auto">
          <a:xfrm>
            <a:off x="4595813" y="2965450"/>
            <a:ext cx="0" cy="107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9229" name="Group 54"/>
          <p:cNvGrpSpPr>
            <a:grpSpLocks/>
          </p:cNvGrpSpPr>
          <p:nvPr/>
        </p:nvGrpSpPr>
        <p:grpSpPr bwMode="auto">
          <a:xfrm>
            <a:off x="222250" y="3716338"/>
            <a:ext cx="5645150" cy="2592387"/>
            <a:chOff x="140" y="2341"/>
            <a:chExt cx="3556" cy="1633"/>
          </a:xfrm>
        </p:grpSpPr>
        <p:pic>
          <p:nvPicPr>
            <p:cNvPr id="9231" name="Picture 20" descr="CC5b_15_mauna_still_zer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" y="2371"/>
              <a:ext cx="2949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Text Box 21"/>
            <p:cNvSpPr txBox="1">
              <a:spLocks noChangeArrowheads="1"/>
            </p:cNvSpPr>
            <p:nvPr/>
          </p:nvSpPr>
          <p:spPr bwMode="auto">
            <a:xfrm>
              <a:off x="549" y="3566"/>
              <a:ext cx="2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233" name="Text Box 22"/>
            <p:cNvSpPr txBox="1">
              <a:spLocks noChangeArrowheads="1"/>
            </p:cNvSpPr>
            <p:nvPr/>
          </p:nvSpPr>
          <p:spPr bwMode="auto">
            <a:xfrm>
              <a:off x="367" y="2386"/>
              <a:ext cx="4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400</a:t>
              </a:r>
            </a:p>
          </p:txBody>
        </p:sp>
        <p:sp>
          <p:nvSpPr>
            <p:cNvPr id="9234" name="Text Box 24"/>
            <p:cNvSpPr txBox="1">
              <a:spLocks noChangeArrowheads="1"/>
            </p:cNvSpPr>
            <p:nvPr/>
          </p:nvSpPr>
          <p:spPr bwMode="auto">
            <a:xfrm>
              <a:off x="3152" y="3724"/>
              <a:ext cx="5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9235" name="Text Box 25"/>
            <p:cNvSpPr txBox="1">
              <a:spLocks noChangeArrowheads="1"/>
            </p:cNvSpPr>
            <p:nvPr/>
          </p:nvSpPr>
          <p:spPr bwMode="auto">
            <a:xfrm>
              <a:off x="612" y="3724"/>
              <a:ext cx="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1960</a:t>
              </a:r>
            </a:p>
          </p:txBody>
        </p:sp>
        <p:sp>
          <p:nvSpPr>
            <p:cNvPr id="9236" name="Text Box 26"/>
            <p:cNvSpPr txBox="1">
              <a:spLocks noChangeArrowheads="1"/>
            </p:cNvSpPr>
            <p:nvPr/>
          </p:nvSpPr>
          <p:spPr bwMode="auto">
            <a:xfrm>
              <a:off x="1882" y="3724"/>
              <a:ext cx="56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1980</a:t>
              </a:r>
            </a:p>
          </p:txBody>
        </p:sp>
        <p:sp>
          <p:nvSpPr>
            <p:cNvPr id="9237" name="Rectangle 27"/>
            <p:cNvSpPr>
              <a:spLocks noChangeArrowheads="1"/>
            </p:cNvSpPr>
            <p:nvPr/>
          </p:nvSpPr>
          <p:spPr bwMode="auto">
            <a:xfrm>
              <a:off x="367" y="2684"/>
              <a:ext cx="38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300</a:t>
              </a:r>
            </a:p>
          </p:txBody>
        </p:sp>
        <p:sp>
          <p:nvSpPr>
            <p:cNvPr id="9238" name="Text Box 28"/>
            <p:cNvSpPr txBox="1">
              <a:spLocks noChangeArrowheads="1"/>
            </p:cNvSpPr>
            <p:nvPr/>
          </p:nvSpPr>
          <p:spPr bwMode="auto">
            <a:xfrm>
              <a:off x="367" y="2976"/>
              <a:ext cx="4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200</a:t>
              </a:r>
            </a:p>
          </p:txBody>
        </p:sp>
        <p:sp>
          <p:nvSpPr>
            <p:cNvPr id="9239" name="Text Box 29"/>
            <p:cNvSpPr txBox="1">
              <a:spLocks noChangeArrowheads="1"/>
            </p:cNvSpPr>
            <p:nvPr/>
          </p:nvSpPr>
          <p:spPr bwMode="auto">
            <a:xfrm>
              <a:off x="295" y="3294"/>
              <a:ext cx="5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9240" name="Text Box 30"/>
            <p:cNvSpPr txBox="1">
              <a:spLocks noChangeArrowheads="1"/>
            </p:cNvSpPr>
            <p:nvPr/>
          </p:nvSpPr>
          <p:spPr bwMode="auto">
            <a:xfrm rot="-5400000">
              <a:off x="-496" y="2977"/>
              <a:ext cx="154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CO</a:t>
              </a:r>
              <a:r>
                <a:rPr kumimoji="0" lang="en-GB" altLang="en-US" sz="22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</a:t>
              </a:r>
              <a:r>
                <a:rPr kumimoji="0" lang="en-GB" altLang="en-US" sz="2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conc. (ppm)</a:t>
              </a:r>
            </a:p>
          </p:txBody>
        </p:sp>
        <p:sp>
          <p:nvSpPr>
            <p:cNvPr id="9241" name="Line 44"/>
            <p:cNvSpPr>
              <a:spLocks noChangeShapeType="1"/>
            </p:cNvSpPr>
            <p:nvPr/>
          </p:nvSpPr>
          <p:spPr bwMode="auto">
            <a:xfrm>
              <a:off x="861" y="3702"/>
              <a:ext cx="0" cy="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9242" name="Line 45"/>
            <p:cNvSpPr>
              <a:spLocks noChangeShapeType="1"/>
            </p:cNvSpPr>
            <p:nvPr/>
          </p:nvSpPr>
          <p:spPr bwMode="auto">
            <a:xfrm>
              <a:off x="2130" y="3702"/>
              <a:ext cx="0" cy="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9243" name="Line 46"/>
            <p:cNvSpPr>
              <a:spLocks noChangeShapeType="1"/>
            </p:cNvSpPr>
            <p:nvPr/>
          </p:nvSpPr>
          <p:spPr bwMode="auto">
            <a:xfrm>
              <a:off x="1178" y="3702"/>
              <a:ext cx="0" cy="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9244" name="Line 47"/>
            <p:cNvSpPr>
              <a:spLocks noChangeShapeType="1"/>
            </p:cNvSpPr>
            <p:nvPr/>
          </p:nvSpPr>
          <p:spPr bwMode="auto">
            <a:xfrm>
              <a:off x="1496" y="3702"/>
              <a:ext cx="0" cy="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9245" name="Line 48"/>
            <p:cNvSpPr>
              <a:spLocks noChangeShapeType="1"/>
            </p:cNvSpPr>
            <p:nvPr/>
          </p:nvSpPr>
          <p:spPr bwMode="auto">
            <a:xfrm>
              <a:off x="1813" y="3702"/>
              <a:ext cx="0" cy="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9246" name="Line 49"/>
            <p:cNvSpPr>
              <a:spLocks noChangeShapeType="1"/>
            </p:cNvSpPr>
            <p:nvPr/>
          </p:nvSpPr>
          <p:spPr bwMode="auto">
            <a:xfrm>
              <a:off x="2448" y="3702"/>
              <a:ext cx="0" cy="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9247" name="Line 50"/>
            <p:cNvSpPr>
              <a:spLocks noChangeShapeType="1"/>
            </p:cNvSpPr>
            <p:nvPr/>
          </p:nvSpPr>
          <p:spPr bwMode="auto">
            <a:xfrm>
              <a:off x="2754" y="3702"/>
              <a:ext cx="0" cy="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9248" name="Line 52"/>
            <p:cNvSpPr>
              <a:spLocks noChangeShapeType="1"/>
            </p:cNvSpPr>
            <p:nvPr/>
          </p:nvSpPr>
          <p:spPr bwMode="auto">
            <a:xfrm>
              <a:off x="3384" y="3702"/>
              <a:ext cx="0" cy="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9249" name="Line 53"/>
            <p:cNvSpPr>
              <a:spLocks noChangeShapeType="1"/>
            </p:cNvSpPr>
            <p:nvPr/>
          </p:nvSpPr>
          <p:spPr bwMode="auto">
            <a:xfrm>
              <a:off x="3071" y="3702"/>
              <a:ext cx="0" cy="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179255" name="Rectangle 55"/>
          <p:cNvSpPr>
            <a:spLocks noChangeArrowheads="1"/>
          </p:cNvSpPr>
          <p:nvPr/>
        </p:nvSpPr>
        <p:spPr bwMode="auto">
          <a:xfrm>
            <a:off x="5768975" y="3141663"/>
            <a:ext cx="33750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According to records, this is about 27% more than at any time in the last 400,000 years.</a:t>
            </a:r>
          </a:p>
        </p:txBody>
      </p:sp>
    </p:spTree>
    <p:extLst>
      <p:ext uri="{BB962C8B-B14F-4D97-AF65-F5344CB8AC3E}">
        <p14:creationId xmlns:p14="http://schemas.microsoft.com/office/powerpoint/2010/main" val="26675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/>
      <p:bldP spid="179231" grpId="0"/>
      <p:bldP spid="1792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799</Words>
  <Application>Microsoft Office PowerPoint</Application>
  <PresentationFormat>On-screen Show (4:3)</PresentationFormat>
  <Paragraphs>144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Century Gothic</vt:lpstr>
      <vt:lpstr>Comic Sans MS</vt:lpstr>
      <vt:lpstr>Times New Roman</vt:lpstr>
      <vt:lpstr>Office Theme</vt:lpstr>
      <vt:lpstr>Default Design</vt:lpstr>
      <vt:lpstr>1_Default Design</vt:lpstr>
      <vt:lpstr>THE CARBON CYCLE</vt:lpstr>
      <vt:lpstr>Learning Objectives</vt:lpstr>
      <vt:lpstr>Outline the processes of the carbon cycle </vt:lpstr>
      <vt:lpstr>Distinguish between organic and inorganic carbon</vt:lpstr>
      <vt:lpstr>Global Warming</vt:lpstr>
      <vt:lpstr>Questions</vt:lpstr>
      <vt:lpstr>PowerPoint Presentation</vt:lpstr>
      <vt:lpstr>PowerPoint Presentation</vt:lpstr>
      <vt:lpstr> </vt:lpstr>
      <vt:lpstr>Impacts of climate change </vt:lpstr>
      <vt:lpstr>PowerPoint Presentation</vt:lpstr>
      <vt:lpstr>The carbon cycle </vt:lpstr>
      <vt:lpstr>Green plants use carbon dioxide in photosynthesis.</vt:lpstr>
      <vt:lpstr>Combustion removes carbon from the atmosphere</vt:lpstr>
      <vt:lpstr>The largest store of carbon is the atmosphere</vt:lpstr>
      <vt:lpstr>Respiration adds carbon dioxide to the atmosphere</vt:lpstr>
      <vt:lpstr>Respiration only occurs in animals</vt:lpstr>
      <vt:lpstr>Decomposers remove carbon dioxide from the atmosphere</vt:lpstr>
      <vt:lpstr>Fossil fuels represent a huge (but decreasing) store of carbon</vt:lpstr>
      <vt:lpstr>Increasing carbon dioxide may cause global cooling</vt:lpstr>
      <vt:lpstr>Energy is transferred from plants to animals to decomposers</vt:lpstr>
      <vt:lpstr>Respiration releases energy to the environment in the form of heat</vt:lpstr>
      <vt:lpstr>Mind map</vt:lpstr>
      <vt:lpstr>Mind map</vt:lpstr>
    </vt:vector>
  </TitlesOfParts>
  <Company>Highland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CARBON CYCLE</dc:title>
  <dc:creator>MannS3</dc:creator>
  <cp:lastModifiedBy>Steven Mann</cp:lastModifiedBy>
  <cp:revision>13</cp:revision>
  <dcterms:created xsi:type="dcterms:W3CDTF">2016-03-17T10:30:23Z</dcterms:created>
  <dcterms:modified xsi:type="dcterms:W3CDTF">2018-03-15T02:32:55Z</dcterms:modified>
</cp:coreProperties>
</file>