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6" r:id="rId5"/>
    <p:sldId id="314" r:id="rId6"/>
    <p:sldId id="311" r:id="rId7"/>
    <p:sldId id="309" r:id="rId8"/>
    <p:sldId id="312" r:id="rId9"/>
    <p:sldId id="313" r:id="rId10"/>
    <p:sldId id="263" r:id="rId11"/>
    <p:sldId id="315" r:id="rId12"/>
    <p:sldId id="260" r:id="rId13"/>
    <p:sldId id="261" r:id="rId14"/>
    <p:sldId id="262" r:id="rId15"/>
    <p:sldId id="307" r:id="rId16"/>
    <p:sldId id="267" r:id="rId17"/>
    <p:sldId id="268" r:id="rId18"/>
    <p:sldId id="269" r:id="rId19"/>
    <p:sldId id="270" r:id="rId20"/>
    <p:sldId id="271" r:id="rId21"/>
    <p:sldId id="272" r:id="rId22"/>
    <p:sldId id="273" r:id="rId23"/>
    <p:sldId id="274" r:id="rId24"/>
    <p:sldId id="275" r:id="rId25"/>
    <p:sldId id="278" r:id="rId26"/>
    <p:sldId id="276" r:id="rId27"/>
    <p:sldId id="277" r:id="rId28"/>
    <p:sldId id="316" r:id="rId29"/>
    <p:sldId id="317" r:id="rId30"/>
    <p:sldId id="318" r:id="rId31"/>
    <p:sldId id="319" r:id="rId32"/>
    <p:sldId id="320" r:id="rId33"/>
    <p:sldId id="321"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p:cViewPr varScale="1">
        <p:scale>
          <a:sx n="111" d="100"/>
          <a:sy n="111" d="100"/>
        </p:scale>
        <p:origin x="22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AC345-D2D8-4E21-9102-D5AAF53EED7F}" type="doc">
      <dgm:prSet loTypeId="urn:microsoft.com/office/officeart/2008/layout/AlternatingHexagons" loCatId="list" qsTypeId="urn:microsoft.com/office/officeart/2005/8/quickstyle/simple1" qsCatId="simple" csTypeId="urn:microsoft.com/office/officeart/2005/8/colors/accent3_4" csCatId="accent3" phldr="1"/>
      <dgm:spPr/>
      <dgm:t>
        <a:bodyPr/>
        <a:lstStyle/>
        <a:p>
          <a:endParaRPr lang="en-GB"/>
        </a:p>
      </dgm:t>
    </dgm:pt>
    <dgm:pt modelId="{B2FD4273-69D6-442C-8550-AD2B2182DF14}">
      <dgm:prSet phldrT="[Text]" custT="1"/>
      <dgm:spPr/>
      <dgm:t>
        <a:bodyPr/>
        <a:lstStyle/>
        <a:p>
          <a:r>
            <a:rPr lang="en-GB" sz="2400" dirty="0" smtClean="0"/>
            <a:t>weed killers</a:t>
          </a:r>
          <a:endParaRPr lang="en-GB" sz="2400" dirty="0"/>
        </a:p>
      </dgm:t>
    </dgm:pt>
    <dgm:pt modelId="{73A650EA-5B80-4F0B-8778-CB370828CDD8}" type="parTrans" cxnId="{450B2A61-2E54-40EF-8968-EDC5EC3F0FDD}">
      <dgm:prSet/>
      <dgm:spPr/>
      <dgm:t>
        <a:bodyPr/>
        <a:lstStyle/>
        <a:p>
          <a:endParaRPr lang="en-GB"/>
        </a:p>
      </dgm:t>
    </dgm:pt>
    <dgm:pt modelId="{EE73C3FD-AA7E-46B5-9283-62271ED56B47}" type="sibTrans" cxnId="{450B2A61-2E54-40EF-8968-EDC5EC3F0FDD}">
      <dgm:prSet custT="1"/>
      <dgm:spPr/>
      <dgm:t>
        <a:bodyPr/>
        <a:lstStyle/>
        <a:p>
          <a:r>
            <a:rPr lang="en-GB" sz="2400" dirty="0" smtClean="0"/>
            <a:t>rooting powder </a:t>
          </a:r>
          <a:endParaRPr lang="en-GB" sz="2400" dirty="0"/>
        </a:p>
      </dgm:t>
    </dgm:pt>
    <dgm:pt modelId="{FEB1052B-62F3-4A79-98E5-BD9BC34B5E98}">
      <dgm:prSet phldrT="[Text]" custT="1"/>
      <dgm:spPr/>
      <dgm:t>
        <a:bodyPr/>
        <a:lstStyle/>
        <a:p>
          <a:r>
            <a:rPr lang="en-GB" sz="2400" dirty="0" smtClean="0"/>
            <a:t>seedless fruit</a:t>
          </a:r>
          <a:endParaRPr lang="en-GB" sz="2400" dirty="0"/>
        </a:p>
      </dgm:t>
    </dgm:pt>
    <dgm:pt modelId="{EAC41ED9-6BDC-4F0D-8BC7-784136D9B346}" type="parTrans" cxnId="{435A440A-5888-4E5C-AA33-A150A2C5818D}">
      <dgm:prSet/>
      <dgm:spPr/>
      <dgm:t>
        <a:bodyPr/>
        <a:lstStyle/>
        <a:p>
          <a:endParaRPr lang="en-GB"/>
        </a:p>
      </dgm:t>
    </dgm:pt>
    <dgm:pt modelId="{2F16724E-B377-4C21-89A4-1F1910BF434F}" type="sibTrans" cxnId="{435A440A-5888-4E5C-AA33-A150A2C5818D}">
      <dgm:prSet custT="1"/>
      <dgm:spPr/>
      <dgm:t>
        <a:bodyPr/>
        <a:lstStyle/>
        <a:p>
          <a:r>
            <a:rPr lang="en-GB" sz="2400" dirty="0" smtClean="0"/>
            <a:t>shortening dormancy</a:t>
          </a:r>
          <a:endParaRPr lang="en-GB" sz="2400" dirty="0"/>
        </a:p>
      </dgm:t>
    </dgm:pt>
    <dgm:pt modelId="{AC3FBE9E-AB0A-494F-9328-7BD2E28DDB72}">
      <dgm:prSet phldrT="[Text]" custT="1"/>
      <dgm:spPr/>
      <dgm:t>
        <a:bodyPr/>
        <a:lstStyle/>
        <a:p>
          <a:r>
            <a:rPr lang="en-GB" sz="2400" dirty="0" smtClean="0"/>
            <a:t>control of ripening of fruit</a:t>
          </a:r>
          <a:endParaRPr lang="en-GB" sz="2400" dirty="0"/>
        </a:p>
      </dgm:t>
    </dgm:pt>
    <dgm:pt modelId="{CC5018FE-47C0-4FE6-B4B5-F0CD30EBA1A2}" type="parTrans" cxnId="{DF997450-5C92-4FE6-9E33-05E9F8FA844B}">
      <dgm:prSet/>
      <dgm:spPr/>
      <dgm:t>
        <a:bodyPr/>
        <a:lstStyle/>
        <a:p>
          <a:endParaRPr lang="en-GB"/>
        </a:p>
      </dgm:t>
    </dgm:pt>
    <dgm:pt modelId="{F6C1639B-62DD-490A-8C80-DF1F7B855100}" type="sibTrans" cxnId="{DF997450-5C92-4FE6-9E33-05E9F8FA844B}">
      <dgm:prSet custT="1"/>
      <dgm:spPr/>
      <dgm:t>
        <a:bodyPr/>
        <a:lstStyle/>
        <a:p>
          <a:r>
            <a:rPr lang="en-GB" sz="2400" dirty="0" smtClean="0"/>
            <a:t>defoliation during war</a:t>
          </a:r>
          <a:endParaRPr lang="en-GB" sz="2400" dirty="0"/>
        </a:p>
      </dgm:t>
    </dgm:pt>
    <dgm:pt modelId="{23438C13-647B-4D25-BC04-5969AB7EF9A4}" type="pres">
      <dgm:prSet presAssocID="{5D8AC345-D2D8-4E21-9102-D5AAF53EED7F}" presName="Name0" presStyleCnt="0">
        <dgm:presLayoutVars>
          <dgm:chMax/>
          <dgm:chPref/>
          <dgm:dir/>
          <dgm:animLvl val="lvl"/>
        </dgm:presLayoutVars>
      </dgm:prSet>
      <dgm:spPr/>
      <dgm:t>
        <a:bodyPr/>
        <a:lstStyle/>
        <a:p>
          <a:endParaRPr lang="en-GB"/>
        </a:p>
      </dgm:t>
    </dgm:pt>
    <dgm:pt modelId="{42ED2280-48B6-42B2-9CD2-80997FC74218}" type="pres">
      <dgm:prSet presAssocID="{B2FD4273-69D6-442C-8550-AD2B2182DF14}" presName="composite" presStyleCnt="0"/>
      <dgm:spPr/>
    </dgm:pt>
    <dgm:pt modelId="{E08438AE-A599-436C-BE7F-62D9E67934C5}" type="pres">
      <dgm:prSet presAssocID="{B2FD4273-69D6-442C-8550-AD2B2182DF14}" presName="Parent1" presStyleLbl="node1" presStyleIdx="0" presStyleCnt="6">
        <dgm:presLayoutVars>
          <dgm:chMax val="1"/>
          <dgm:chPref val="1"/>
          <dgm:bulletEnabled val="1"/>
        </dgm:presLayoutVars>
      </dgm:prSet>
      <dgm:spPr/>
      <dgm:t>
        <a:bodyPr/>
        <a:lstStyle/>
        <a:p>
          <a:endParaRPr lang="en-GB"/>
        </a:p>
      </dgm:t>
    </dgm:pt>
    <dgm:pt modelId="{E2BFCD5D-9965-4F9F-92C8-0DC7F89B64EE}" type="pres">
      <dgm:prSet presAssocID="{B2FD4273-69D6-442C-8550-AD2B2182DF14}" presName="Childtext1" presStyleLbl="revTx" presStyleIdx="0" presStyleCnt="3">
        <dgm:presLayoutVars>
          <dgm:chMax val="0"/>
          <dgm:chPref val="0"/>
          <dgm:bulletEnabled val="1"/>
        </dgm:presLayoutVars>
      </dgm:prSet>
      <dgm:spPr/>
      <dgm:t>
        <a:bodyPr/>
        <a:lstStyle/>
        <a:p>
          <a:endParaRPr lang="en-GB"/>
        </a:p>
      </dgm:t>
    </dgm:pt>
    <dgm:pt modelId="{9F588A1F-EDD8-4538-9FB9-48BD0D0E01EB}" type="pres">
      <dgm:prSet presAssocID="{B2FD4273-69D6-442C-8550-AD2B2182DF14}" presName="BalanceSpacing" presStyleCnt="0"/>
      <dgm:spPr/>
    </dgm:pt>
    <dgm:pt modelId="{C54681BE-3A0D-4BD0-B6D1-4C966B844D72}" type="pres">
      <dgm:prSet presAssocID="{B2FD4273-69D6-442C-8550-AD2B2182DF14}" presName="BalanceSpacing1" presStyleCnt="0"/>
      <dgm:spPr/>
    </dgm:pt>
    <dgm:pt modelId="{F65366C5-5A04-4973-A93A-B5043DA1B9C5}" type="pres">
      <dgm:prSet presAssocID="{EE73C3FD-AA7E-46B5-9283-62271ED56B47}" presName="Accent1Text" presStyleLbl="node1" presStyleIdx="1" presStyleCnt="6"/>
      <dgm:spPr/>
      <dgm:t>
        <a:bodyPr/>
        <a:lstStyle/>
        <a:p>
          <a:endParaRPr lang="en-GB"/>
        </a:p>
      </dgm:t>
    </dgm:pt>
    <dgm:pt modelId="{BBA5479B-D4D2-4A5A-A58C-B09411E2AA10}" type="pres">
      <dgm:prSet presAssocID="{EE73C3FD-AA7E-46B5-9283-62271ED56B47}" presName="spaceBetweenRectangles" presStyleCnt="0"/>
      <dgm:spPr/>
    </dgm:pt>
    <dgm:pt modelId="{3BCC01F3-4B81-44C8-9BA4-F0F44C5E9596}" type="pres">
      <dgm:prSet presAssocID="{FEB1052B-62F3-4A79-98E5-BD9BC34B5E98}" presName="composite" presStyleCnt="0"/>
      <dgm:spPr/>
    </dgm:pt>
    <dgm:pt modelId="{560A9A79-1A49-43A7-94EF-4471740ED441}" type="pres">
      <dgm:prSet presAssocID="{FEB1052B-62F3-4A79-98E5-BD9BC34B5E98}" presName="Parent1" presStyleLbl="node1" presStyleIdx="2" presStyleCnt="6">
        <dgm:presLayoutVars>
          <dgm:chMax val="1"/>
          <dgm:chPref val="1"/>
          <dgm:bulletEnabled val="1"/>
        </dgm:presLayoutVars>
      </dgm:prSet>
      <dgm:spPr/>
      <dgm:t>
        <a:bodyPr/>
        <a:lstStyle/>
        <a:p>
          <a:endParaRPr lang="en-GB"/>
        </a:p>
      </dgm:t>
    </dgm:pt>
    <dgm:pt modelId="{E0E28149-8E19-425E-A3D5-ABF221E41792}" type="pres">
      <dgm:prSet presAssocID="{FEB1052B-62F3-4A79-98E5-BD9BC34B5E98}" presName="Childtext1" presStyleLbl="revTx" presStyleIdx="1" presStyleCnt="3">
        <dgm:presLayoutVars>
          <dgm:chMax val="0"/>
          <dgm:chPref val="0"/>
          <dgm:bulletEnabled val="1"/>
        </dgm:presLayoutVars>
      </dgm:prSet>
      <dgm:spPr/>
      <dgm:t>
        <a:bodyPr/>
        <a:lstStyle/>
        <a:p>
          <a:endParaRPr lang="en-GB"/>
        </a:p>
      </dgm:t>
    </dgm:pt>
    <dgm:pt modelId="{49F882B6-0147-44BC-A41A-6F4FA6017BF5}" type="pres">
      <dgm:prSet presAssocID="{FEB1052B-62F3-4A79-98E5-BD9BC34B5E98}" presName="BalanceSpacing" presStyleCnt="0"/>
      <dgm:spPr/>
    </dgm:pt>
    <dgm:pt modelId="{E3500E14-3EBE-4459-BF9F-EA7DA8D1CE60}" type="pres">
      <dgm:prSet presAssocID="{FEB1052B-62F3-4A79-98E5-BD9BC34B5E98}" presName="BalanceSpacing1" presStyleCnt="0"/>
      <dgm:spPr/>
    </dgm:pt>
    <dgm:pt modelId="{E78C3F3A-5F0B-428D-84DA-195B71B2437C}" type="pres">
      <dgm:prSet presAssocID="{2F16724E-B377-4C21-89A4-1F1910BF434F}" presName="Accent1Text" presStyleLbl="node1" presStyleIdx="3" presStyleCnt="6"/>
      <dgm:spPr/>
      <dgm:t>
        <a:bodyPr/>
        <a:lstStyle/>
        <a:p>
          <a:endParaRPr lang="en-GB"/>
        </a:p>
      </dgm:t>
    </dgm:pt>
    <dgm:pt modelId="{C03FE000-DB9F-4087-83C5-261B1C4967BE}" type="pres">
      <dgm:prSet presAssocID="{2F16724E-B377-4C21-89A4-1F1910BF434F}" presName="spaceBetweenRectangles" presStyleCnt="0"/>
      <dgm:spPr/>
    </dgm:pt>
    <dgm:pt modelId="{6CB2994B-08DF-49ED-9925-C3737DDC1AFF}" type="pres">
      <dgm:prSet presAssocID="{AC3FBE9E-AB0A-494F-9328-7BD2E28DDB72}" presName="composite" presStyleCnt="0"/>
      <dgm:spPr/>
    </dgm:pt>
    <dgm:pt modelId="{D41EB6D3-BF24-4D16-9E33-84B612B8E1CD}" type="pres">
      <dgm:prSet presAssocID="{AC3FBE9E-AB0A-494F-9328-7BD2E28DDB72}" presName="Parent1" presStyleLbl="node1" presStyleIdx="4" presStyleCnt="6">
        <dgm:presLayoutVars>
          <dgm:chMax val="1"/>
          <dgm:chPref val="1"/>
          <dgm:bulletEnabled val="1"/>
        </dgm:presLayoutVars>
      </dgm:prSet>
      <dgm:spPr/>
      <dgm:t>
        <a:bodyPr/>
        <a:lstStyle/>
        <a:p>
          <a:endParaRPr lang="en-GB"/>
        </a:p>
      </dgm:t>
    </dgm:pt>
    <dgm:pt modelId="{E7E180D6-236C-4D14-BAC5-F626471F4C31}" type="pres">
      <dgm:prSet presAssocID="{AC3FBE9E-AB0A-494F-9328-7BD2E28DDB72}" presName="Childtext1" presStyleLbl="revTx" presStyleIdx="2" presStyleCnt="3" custLinFactY="-41416" custLinFactNeighborX="-44737" custLinFactNeighborY="-100000">
        <dgm:presLayoutVars>
          <dgm:chMax val="0"/>
          <dgm:chPref val="0"/>
          <dgm:bulletEnabled val="1"/>
        </dgm:presLayoutVars>
      </dgm:prSet>
      <dgm:spPr/>
      <dgm:t>
        <a:bodyPr/>
        <a:lstStyle/>
        <a:p>
          <a:endParaRPr lang="en-GB"/>
        </a:p>
      </dgm:t>
    </dgm:pt>
    <dgm:pt modelId="{2F586DA3-F074-4821-B66C-027F26AB4464}" type="pres">
      <dgm:prSet presAssocID="{AC3FBE9E-AB0A-494F-9328-7BD2E28DDB72}" presName="BalanceSpacing" presStyleCnt="0"/>
      <dgm:spPr/>
    </dgm:pt>
    <dgm:pt modelId="{5C859542-A448-45C7-82E7-D6D8DE3D520F}" type="pres">
      <dgm:prSet presAssocID="{AC3FBE9E-AB0A-494F-9328-7BD2E28DDB72}" presName="BalanceSpacing1" presStyleCnt="0"/>
      <dgm:spPr/>
    </dgm:pt>
    <dgm:pt modelId="{3D80C230-56F8-4E07-8285-B6E6CF8A2E41}" type="pres">
      <dgm:prSet presAssocID="{F6C1639B-62DD-490A-8C80-DF1F7B855100}" presName="Accent1Text" presStyleLbl="node1" presStyleIdx="5" presStyleCnt="6"/>
      <dgm:spPr/>
      <dgm:t>
        <a:bodyPr/>
        <a:lstStyle/>
        <a:p>
          <a:endParaRPr lang="en-GB"/>
        </a:p>
      </dgm:t>
    </dgm:pt>
  </dgm:ptLst>
  <dgm:cxnLst>
    <dgm:cxn modelId="{D967AA76-92A6-4325-943A-83021319E319}" type="presOf" srcId="{FEB1052B-62F3-4A79-98E5-BD9BC34B5E98}" destId="{560A9A79-1A49-43A7-94EF-4471740ED441}" srcOrd="0" destOrd="0" presId="urn:microsoft.com/office/officeart/2008/layout/AlternatingHexagons"/>
    <dgm:cxn modelId="{4382FBB2-D569-4973-8A12-DBB8B24BDA2A}" type="presOf" srcId="{F6C1639B-62DD-490A-8C80-DF1F7B855100}" destId="{3D80C230-56F8-4E07-8285-B6E6CF8A2E41}" srcOrd="0" destOrd="0" presId="urn:microsoft.com/office/officeart/2008/layout/AlternatingHexagons"/>
    <dgm:cxn modelId="{DF997450-5C92-4FE6-9E33-05E9F8FA844B}" srcId="{5D8AC345-D2D8-4E21-9102-D5AAF53EED7F}" destId="{AC3FBE9E-AB0A-494F-9328-7BD2E28DDB72}" srcOrd="2" destOrd="0" parTransId="{CC5018FE-47C0-4FE6-B4B5-F0CD30EBA1A2}" sibTransId="{F6C1639B-62DD-490A-8C80-DF1F7B855100}"/>
    <dgm:cxn modelId="{C29943E9-DB13-4898-9194-5CF760111CA2}" type="presOf" srcId="{AC3FBE9E-AB0A-494F-9328-7BD2E28DDB72}" destId="{D41EB6D3-BF24-4D16-9E33-84B612B8E1CD}" srcOrd="0" destOrd="0" presId="urn:microsoft.com/office/officeart/2008/layout/AlternatingHexagons"/>
    <dgm:cxn modelId="{4C9C8D47-8E27-4951-A2D3-D9740586A02D}" type="presOf" srcId="{EE73C3FD-AA7E-46B5-9283-62271ED56B47}" destId="{F65366C5-5A04-4973-A93A-B5043DA1B9C5}" srcOrd="0" destOrd="0" presId="urn:microsoft.com/office/officeart/2008/layout/AlternatingHexagons"/>
    <dgm:cxn modelId="{450B2A61-2E54-40EF-8968-EDC5EC3F0FDD}" srcId="{5D8AC345-D2D8-4E21-9102-D5AAF53EED7F}" destId="{B2FD4273-69D6-442C-8550-AD2B2182DF14}" srcOrd="0" destOrd="0" parTransId="{73A650EA-5B80-4F0B-8778-CB370828CDD8}" sibTransId="{EE73C3FD-AA7E-46B5-9283-62271ED56B47}"/>
    <dgm:cxn modelId="{55080C09-28E7-4EBD-A422-C4058AE006FE}" type="presOf" srcId="{B2FD4273-69D6-442C-8550-AD2B2182DF14}" destId="{E08438AE-A599-436C-BE7F-62D9E67934C5}" srcOrd="0" destOrd="0" presId="urn:microsoft.com/office/officeart/2008/layout/AlternatingHexagons"/>
    <dgm:cxn modelId="{C84514BE-8455-4202-B799-52AEE149462B}" type="presOf" srcId="{2F16724E-B377-4C21-89A4-1F1910BF434F}" destId="{E78C3F3A-5F0B-428D-84DA-195B71B2437C}" srcOrd="0" destOrd="0" presId="urn:microsoft.com/office/officeart/2008/layout/AlternatingHexagons"/>
    <dgm:cxn modelId="{7C247B37-1C83-4BF6-B45A-B46AD344802C}" type="presOf" srcId="{5D8AC345-D2D8-4E21-9102-D5AAF53EED7F}" destId="{23438C13-647B-4D25-BC04-5969AB7EF9A4}" srcOrd="0" destOrd="0" presId="urn:microsoft.com/office/officeart/2008/layout/AlternatingHexagons"/>
    <dgm:cxn modelId="{435A440A-5888-4E5C-AA33-A150A2C5818D}" srcId="{5D8AC345-D2D8-4E21-9102-D5AAF53EED7F}" destId="{FEB1052B-62F3-4A79-98E5-BD9BC34B5E98}" srcOrd="1" destOrd="0" parTransId="{EAC41ED9-6BDC-4F0D-8BC7-784136D9B346}" sibTransId="{2F16724E-B377-4C21-89A4-1F1910BF434F}"/>
    <dgm:cxn modelId="{76CCCD79-F15B-4350-8F99-1BB26FED1933}" type="presParOf" srcId="{23438C13-647B-4D25-BC04-5969AB7EF9A4}" destId="{42ED2280-48B6-42B2-9CD2-80997FC74218}" srcOrd="0" destOrd="0" presId="urn:microsoft.com/office/officeart/2008/layout/AlternatingHexagons"/>
    <dgm:cxn modelId="{8C046360-F2B4-431E-B1C2-997AAAEBE3A7}" type="presParOf" srcId="{42ED2280-48B6-42B2-9CD2-80997FC74218}" destId="{E08438AE-A599-436C-BE7F-62D9E67934C5}" srcOrd="0" destOrd="0" presId="urn:microsoft.com/office/officeart/2008/layout/AlternatingHexagons"/>
    <dgm:cxn modelId="{E4C1C10A-1680-4F53-A855-BC9EE3C4720D}" type="presParOf" srcId="{42ED2280-48B6-42B2-9CD2-80997FC74218}" destId="{E2BFCD5D-9965-4F9F-92C8-0DC7F89B64EE}" srcOrd="1" destOrd="0" presId="urn:microsoft.com/office/officeart/2008/layout/AlternatingHexagons"/>
    <dgm:cxn modelId="{FDFE0AAC-1EB1-46FF-99FA-06A4C8E4A9EA}" type="presParOf" srcId="{42ED2280-48B6-42B2-9CD2-80997FC74218}" destId="{9F588A1F-EDD8-4538-9FB9-48BD0D0E01EB}" srcOrd="2" destOrd="0" presId="urn:microsoft.com/office/officeart/2008/layout/AlternatingHexagons"/>
    <dgm:cxn modelId="{8F408BDE-AED6-47B7-A0AA-304B85C9D7EC}" type="presParOf" srcId="{42ED2280-48B6-42B2-9CD2-80997FC74218}" destId="{C54681BE-3A0D-4BD0-B6D1-4C966B844D72}" srcOrd="3" destOrd="0" presId="urn:microsoft.com/office/officeart/2008/layout/AlternatingHexagons"/>
    <dgm:cxn modelId="{8BA61865-3B5E-428A-96ED-3861CE8CB5E4}" type="presParOf" srcId="{42ED2280-48B6-42B2-9CD2-80997FC74218}" destId="{F65366C5-5A04-4973-A93A-B5043DA1B9C5}" srcOrd="4" destOrd="0" presId="urn:microsoft.com/office/officeart/2008/layout/AlternatingHexagons"/>
    <dgm:cxn modelId="{C6774851-E7D5-40D3-A924-C1CD9AFDA737}" type="presParOf" srcId="{23438C13-647B-4D25-BC04-5969AB7EF9A4}" destId="{BBA5479B-D4D2-4A5A-A58C-B09411E2AA10}" srcOrd="1" destOrd="0" presId="urn:microsoft.com/office/officeart/2008/layout/AlternatingHexagons"/>
    <dgm:cxn modelId="{A3BD8637-6223-4166-B027-D48B608E2BB8}" type="presParOf" srcId="{23438C13-647B-4D25-BC04-5969AB7EF9A4}" destId="{3BCC01F3-4B81-44C8-9BA4-F0F44C5E9596}" srcOrd="2" destOrd="0" presId="urn:microsoft.com/office/officeart/2008/layout/AlternatingHexagons"/>
    <dgm:cxn modelId="{68750657-F1CD-4D65-9DE7-A3EB4069B4AE}" type="presParOf" srcId="{3BCC01F3-4B81-44C8-9BA4-F0F44C5E9596}" destId="{560A9A79-1A49-43A7-94EF-4471740ED441}" srcOrd="0" destOrd="0" presId="urn:microsoft.com/office/officeart/2008/layout/AlternatingHexagons"/>
    <dgm:cxn modelId="{C63574EF-2258-4301-ADC7-6EB915F071FA}" type="presParOf" srcId="{3BCC01F3-4B81-44C8-9BA4-F0F44C5E9596}" destId="{E0E28149-8E19-425E-A3D5-ABF221E41792}" srcOrd="1" destOrd="0" presId="urn:microsoft.com/office/officeart/2008/layout/AlternatingHexagons"/>
    <dgm:cxn modelId="{9222DFAE-BC85-400D-BFF7-F1B846D27417}" type="presParOf" srcId="{3BCC01F3-4B81-44C8-9BA4-F0F44C5E9596}" destId="{49F882B6-0147-44BC-A41A-6F4FA6017BF5}" srcOrd="2" destOrd="0" presId="urn:microsoft.com/office/officeart/2008/layout/AlternatingHexagons"/>
    <dgm:cxn modelId="{498A77DE-E04C-49CB-9B51-DD1B2723368C}" type="presParOf" srcId="{3BCC01F3-4B81-44C8-9BA4-F0F44C5E9596}" destId="{E3500E14-3EBE-4459-BF9F-EA7DA8D1CE60}" srcOrd="3" destOrd="0" presId="urn:microsoft.com/office/officeart/2008/layout/AlternatingHexagons"/>
    <dgm:cxn modelId="{BB9CC854-79B2-42E3-A8AD-8060028E5ED4}" type="presParOf" srcId="{3BCC01F3-4B81-44C8-9BA4-F0F44C5E9596}" destId="{E78C3F3A-5F0B-428D-84DA-195B71B2437C}" srcOrd="4" destOrd="0" presId="urn:microsoft.com/office/officeart/2008/layout/AlternatingHexagons"/>
    <dgm:cxn modelId="{EDD7CC6C-C868-4A31-8DAE-F0768B40B79A}" type="presParOf" srcId="{23438C13-647B-4D25-BC04-5969AB7EF9A4}" destId="{C03FE000-DB9F-4087-83C5-261B1C4967BE}" srcOrd="3" destOrd="0" presId="urn:microsoft.com/office/officeart/2008/layout/AlternatingHexagons"/>
    <dgm:cxn modelId="{D4DCCE93-C62C-4989-B37F-DE01765ABB76}" type="presParOf" srcId="{23438C13-647B-4D25-BC04-5969AB7EF9A4}" destId="{6CB2994B-08DF-49ED-9925-C3737DDC1AFF}" srcOrd="4" destOrd="0" presId="urn:microsoft.com/office/officeart/2008/layout/AlternatingHexagons"/>
    <dgm:cxn modelId="{86C91AF6-20EF-4A3B-B6DF-B6BBF17AD961}" type="presParOf" srcId="{6CB2994B-08DF-49ED-9925-C3737DDC1AFF}" destId="{D41EB6D3-BF24-4D16-9E33-84B612B8E1CD}" srcOrd="0" destOrd="0" presId="urn:microsoft.com/office/officeart/2008/layout/AlternatingHexagons"/>
    <dgm:cxn modelId="{DDB77D93-570A-42C5-9EBC-F019742B31FD}" type="presParOf" srcId="{6CB2994B-08DF-49ED-9925-C3737DDC1AFF}" destId="{E7E180D6-236C-4D14-BAC5-F626471F4C31}" srcOrd="1" destOrd="0" presId="urn:microsoft.com/office/officeart/2008/layout/AlternatingHexagons"/>
    <dgm:cxn modelId="{55E4347A-D122-46C0-A09B-FC1B87E414D6}" type="presParOf" srcId="{6CB2994B-08DF-49ED-9925-C3737DDC1AFF}" destId="{2F586DA3-F074-4821-B66C-027F26AB4464}" srcOrd="2" destOrd="0" presId="urn:microsoft.com/office/officeart/2008/layout/AlternatingHexagons"/>
    <dgm:cxn modelId="{09AB9B25-8CCE-4F17-8467-37C129C1960E}" type="presParOf" srcId="{6CB2994B-08DF-49ED-9925-C3737DDC1AFF}" destId="{5C859542-A448-45C7-82E7-D6D8DE3D520F}" srcOrd="3" destOrd="0" presId="urn:microsoft.com/office/officeart/2008/layout/AlternatingHexagons"/>
    <dgm:cxn modelId="{3D44E2B6-9F7F-4546-838E-E4AD08383AB4}" type="presParOf" srcId="{6CB2994B-08DF-49ED-9925-C3737DDC1AFF}" destId="{3D80C230-56F8-4E07-8285-B6E6CF8A2E4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438AE-A599-436C-BE7F-62D9E67934C5}">
      <dsp:nvSpPr>
        <dsp:cNvPr id="0" name=""/>
        <dsp:cNvSpPr/>
      </dsp:nvSpPr>
      <dsp:spPr>
        <a:xfrm rot="5400000">
          <a:off x="3953414" y="147845"/>
          <a:ext cx="2229941" cy="1940049"/>
        </a:xfrm>
        <a:prstGeom prst="hexagon">
          <a:avLst>
            <a:gd name="adj" fmla="val 25000"/>
            <a:gd name="vf" fmla="val 11547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weed killers</a:t>
          </a:r>
          <a:endParaRPr lang="en-GB" sz="2400" kern="1200" dirty="0"/>
        </a:p>
      </dsp:txBody>
      <dsp:txXfrm rot="-5400000">
        <a:off x="4400684" y="350398"/>
        <a:ext cx="1335401" cy="1534943"/>
      </dsp:txXfrm>
    </dsp:sp>
    <dsp:sp modelId="{E2BFCD5D-9965-4F9F-92C8-0DC7F89B64EE}">
      <dsp:nvSpPr>
        <dsp:cNvPr id="0" name=""/>
        <dsp:cNvSpPr/>
      </dsp:nvSpPr>
      <dsp:spPr>
        <a:xfrm>
          <a:off x="6097279" y="448887"/>
          <a:ext cx="2488614" cy="1337964"/>
        </a:xfrm>
        <a:prstGeom prst="rect">
          <a:avLst/>
        </a:prstGeom>
        <a:noFill/>
        <a:ln>
          <a:noFill/>
        </a:ln>
        <a:effectLst/>
      </dsp:spPr>
      <dsp:style>
        <a:lnRef idx="0">
          <a:scrgbClr r="0" g="0" b="0"/>
        </a:lnRef>
        <a:fillRef idx="0">
          <a:scrgbClr r="0" g="0" b="0"/>
        </a:fillRef>
        <a:effectRef idx="0">
          <a:scrgbClr r="0" g="0" b="0"/>
        </a:effectRef>
        <a:fontRef idx="minor"/>
      </dsp:style>
    </dsp:sp>
    <dsp:sp modelId="{F65366C5-5A04-4973-A93A-B5043DA1B9C5}">
      <dsp:nvSpPr>
        <dsp:cNvPr id="0" name=""/>
        <dsp:cNvSpPr/>
      </dsp:nvSpPr>
      <dsp:spPr>
        <a:xfrm rot="5400000">
          <a:off x="1858161" y="147845"/>
          <a:ext cx="2229941" cy="1940049"/>
        </a:xfrm>
        <a:prstGeom prst="hexagon">
          <a:avLst>
            <a:gd name="adj" fmla="val 25000"/>
            <a:gd name="vf" fmla="val 115470"/>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rooting powder </a:t>
          </a:r>
          <a:endParaRPr lang="en-GB" sz="2400" kern="1200" dirty="0"/>
        </a:p>
      </dsp:txBody>
      <dsp:txXfrm rot="-5400000">
        <a:off x="2305431" y="350398"/>
        <a:ext cx="1335401" cy="1534943"/>
      </dsp:txXfrm>
    </dsp:sp>
    <dsp:sp modelId="{560A9A79-1A49-43A7-94EF-4471740ED441}">
      <dsp:nvSpPr>
        <dsp:cNvPr id="0" name=""/>
        <dsp:cNvSpPr/>
      </dsp:nvSpPr>
      <dsp:spPr>
        <a:xfrm rot="5400000">
          <a:off x="2901773" y="2040619"/>
          <a:ext cx="2229941" cy="1940049"/>
        </a:xfrm>
        <a:prstGeom prst="hexagon">
          <a:avLst>
            <a:gd name="adj" fmla="val 25000"/>
            <a:gd name="vf" fmla="val 11547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seedless fruit</a:t>
          </a:r>
          <a:endParaRPr lang="en-GB" sz="2400" kern="1200" dirty="0"/>
        </a:p>
      </dsp:txBody>
      <dsp:txXfrm rot="-5400000">
        <a:off x="3349043" y="2243172"/>
        <a:ext cx="1335401" cy="1534943"/>
      </dsp:txXfrm>
    </dsp:sp>
    <dsp:sp modelId="{E0E28149-8E19-425E-A3D5-ABF221E41792}">
      <dsp:nvSpPr>
        <dsp:cNvPr id="0" name=""/>
        <dsp:cNvSpPr/>
      </dsp:nvSpPr>
      <dsp:spPr>
        <a:xfrm>
          <a:off x="558105" y="2341661"/>
          <a:ext cx="2408336" cy="1337964"/>
        </a:xfrm>
        <a:prstGeom prst="rect">
          <a:avLst/>
        </a:prstGeom>
        <a:noFill/>
        <a:ln>
          <a:noFill/>
        </a:ln>
        <a:effectLst/>
      </dsp:spPr>
      <dsp:style>
        <a:lnRef idx="0">
          <a:scrgbClr r="0" g="0" b="0"/>
        </a:lnRef>
        <a:fillRef idx="0">
          <a:scrgbClr r="0" g="0" b="0"/>
        </a:fillRef>
        <a:effectRef idx="0">
          <a:scrgbClr r="0" g="0" b="0"/>
        </a:effectRef>
        <a:fontRef idx="minor"/>
      </dsp:style>
    </dsp:sp>
    <dsp:sp modelId="{E78C3F3A-5F0B-428D-84DA-195B71B2437C}">
      <dsp:nvSpPr>
        <dsp:cNvPr id="0" name=""/>
        <dsp:cNvSpPr/>
      </dsp:nvSpPr>
      <dsp:spPr>
        <a:xfrm rot="5400000">
          <a:off x="4997026" y="2040619"/>
          <a:ext cx="2229941" cy="1940049"/>
        </a:xfrm>
        <a:prstGeom prst="hexagon">
          <a:avLst>
            <a:gd name="adj" fmla="val 25000"/>
            <a:gd name="vf" fmla="val 115470"/>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shortening dormancy</a:t>
          </a:r>
          <a:endParaRPr lang="en-GB" sz="2400" kern="1200" dirty="0"/>
        </a:p>
      </dsp:txBody>
      <dsp:txXfrm rot="-5400000">
        <a:off x="5444296" y="2243172"/>
        <a:ext cx="1335401" cy="1534943"/>
      </dsp:txXfrm>
    </dsp:sp>
    <dsp:sp modelId="{D41EB6D3-BF24-4D16-9E33-84B612B8E1CD}">
      <dsp:nvSpPr>
        <dsp:cNvPr id="0" name=""/>
        <dsp:cNvSpPr/>
      </dsp:nvSpPr>
      <dsp:spPr>
        <a:xfrm rot="5400000">
          <a:off x="3953414" y="3933393"/>
          <a:ext cx="2229941" cy="1940049"/>
        </a:xfrm>
        <a:prstGeom prst="hexagon">
          <a:avLst>
            <a:gd name="adj" fmla="val 25000"/>
            <a:gd name="vf" fmla="val 11547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control of ripening of fruit</a:t>
          </a:r>
          <a:endParaRPr lang="en-GB" sz="2400" kern="1200" dirty="0"/>
        </a:p>
      </dsp:txBody>
      <dsp:txXfrm rot="-5400000">
        <a:off x="4400684" y="4135946"/>
        <a:ext cx="1335401" cy="1534943"/>
      </dsp:txXfrm>
    </dsp:sp>
    <dsp:sp modelId="{E7E180D6-236C-4D14-BAC5-F626471F4C31}">
      <dsp:nvSpPr>
        <dsp:cNvPr id="0" name=""/>
        <dsp:cNvSpPr/>
      </dsp:nvSpPr>
      <dsp:spPr>
        <a:xfrm>
          <a:off x="4983948" y="2342339"/>
          <a:ext cx="2488614" cy="1337964"/>
        </a:xfrm>
        <a:prstGeom prst="rect">
          <a:avLst/>
        </a:prstGeom>
        <a:noFill/>
        <a:ln>
          <a:noFill/>
        </a:ln>
        <a:effectLst/>
      </dsp:spPr>
      <dsp:style>
        <a:lnRef idx="0">
          <a:scrgbClr r="0" g="0" b="0"/>
        </a:lnRef>
        <a:fillRef idx="0">
          <a:scrgbClr r="0" g="0" b="0"/>
        </a:fillRef>
        <a:effectRef idx="0">
          <a:scrgbClr r="0" g="0" b="0"/>
        </a:effectRef>
        <a:fontRef idx="minor"/>
      </dsp:style>
    </dsp:sp>
    <dsp:sp modelId="{3D80C230-56F8-4E07-8285-B6E6CF8A2E41}">
      <dsp:nvSpPr>
        <dsp:cNvPr id="0" name=""/>
        <dsp:cNvSpPr/>
      </dsp:nvSpPr>
      <dsp:spPr>
        <a:xfrm rot="5400000">
          <a:off x="1858161" y="3933393"/>
          <a:ext cx="2229941" cy="1940049"/>
        </a:xfrm>
        <a:prstGeom prst="hexagon">
          <a:avLst>
            <a:gd name="adj" fmla="val 25000"/>
            <a:gd name="vf" fmla="val 115470"/>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defoliation during war</a:t>
          </a:r>
          <a:endParaRPr lang="en-GB" sz="2400" kern="1200" dirty="0"/>
        </a:p>
      </dsp:txBody>
      <dsp:txXfrm rot="-5400000">
        <a:off x="2305431" y="4135946"/>
        <a:ext cx="1335401" cy="153494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337008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228440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329534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182442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8AF71-6013-4E5E-8043-95E8E54C9801}"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75013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B8AF71-6013-4E5E-8043-95E8E54C9801}"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9367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B8AF71-6013-4E5E-8043-95E8E54C9801}" type="datetimeFigureOut">
              <a:rPr lang="en-GB" smtClean="0"/>
              <a:t>10/10/2017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385774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B8AF71-6013-4E5E-8043-95E8E54C9801}" type="datetimeFigureOut">
              <a:rPr lang="en-GB" smtClean="0"/>
              <a:t>10/10/2017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216471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8AF71-6013-4E5E-8043-95E8E54C9801}" type="datetimeFigureOut">
              <a:rPr lang="en-GB" smtClean="0"/>
              <a:t>10/10/2017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80630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AF71-6013-4E5E-8043-95E8E54C9801}"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78527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AF71-6013-4E5E-8043-95E8E54C9801}"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131112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AF71-6013-4E5E-8043-95E8E54C9801}" type="datetimeFigureOut">
              <a:rPr lang="en-GB" smtClean="0"/>
              <a:t>10/10/2017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8FEA9-70FA-4B8E-92DB-08582A600076}" type="slidenum">
              <a:rPr lang="en-GB" smtClean="0"/>
              <a:t>‹#›</a:t>
            </a:fld>
            <a:endParaRPr lang="en-GB"/>
          </a:p>
        </p:txBody>
      </p:sp>
    </p:spTree>
    <p:extLst>
      <p:ext uri="{BB962C8B-B14F-4D97-AF65-F5344CB8AC3E}">
        <p14:creationId xmlns:p14="http://schemas.microsoft.com/office/powerpoint/2010/main" val="223722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4149080"/>
            <a:ext cx="6400800" cy="1752600"/>
          </a:xfrm>
        </p:spPr>
        <p:txBody>
          <a:bodyPr/>
          <a:lstStyle/>
          <a:p>
            <a:r>
              <a:rPr lang="en-GB" b="1" dirty="0" smtClean="0">
                <a:solidFill>
                  <a:schemeClr val="tx1">
                    <a:lumMod val="50000"/>
                    <a:lumOff val="50000"/>
                  </a:schemeClr>
                </a:solidFill>
              </a:rPr>
              <a:t>GHS S3 Science</a:t>
            </a:r>
            <a:endParaRPr lang="en-GB" b="1" dirty="0">
              <a:solidFill>
                <a:schemeClr val="tx1">
                  <a:lumMod val="50000"/>
                  <a:lumOff val="50000"/>
                </a:schemeClr>
              </a:solidFill>
            </a:endParaRPr>
          </a:p>
        </p:txBody>
      </p:sp>
    </p:spTree>
    <p:extLst>
      <p:ext uri="{BB962C8B-B14F-4D97-AF65-F5344CB8AC3E}">
        <p14:creationId xmlns:p14="http://schemas.microsoft.com/office/powerpoint/2010/main" val="420569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Weed killers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a:solidFill>
                  <a:schemeClr val="accent3">
                    <a:lumMod val="20000"/>
                    <a:lumOff val="80000"/>
                  </a:schemeClr>
                </a:solidFill>
              </a:rPr>
              <a:t>Selective weed killers attack some plants but not others. This can be useful for getting rid of dandelions in a lawn without killing the grass, or getting rid of thistles in a field without killing the wheat plants. The selective weed killer contains growth hormone that causes the weeds to grow too quickly. The weed killer is absorbed in larger quantities by the weeds rather than the beneficial plants</a:t>
            </a:r>
          </a:p>
        </p:txBody>
      </p:sp>
    </p:spTree>
    <p:extLst>
      <p:ext uri="{BB962C8B-B14F-4D97-AF65-F5344CB8AC3E}">
        <p14:creationId xmlns:p14="http://schemas.microsoft.com/office/powerpoint/2010/main" val="248987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AGENT ORANGE</a:t>
            </a:r>
            <a:endParaRPr lang="en-GB" dirty="0">
              <a:solidFill>
                <a:schemeClr val="accent3">
                  <a:lumMod val="20000"/>
                  <a:lumOff val="80000"/>
                </a:schemeClr>
              </a:solidFill>
              <a:latin typeface="AlphabetSoup Tilt BT" panose="04020905020B06060204" pitchFamily="82" charset="0"/>
            </a:endParaRPr>
          </a:p>
        </p:txBody>
      </p:sp>
      <p:sp>
        <p:nvSpPr>
          <p:cNvPr id="4" name="Content Placeholder 3"/>
          <p:cNvSpPr>
            <a:spLocks noGrp="1"/>
          </p:cNvSpPr>
          <p:nvPr>
            <p:ph idx="1"/>
          </p:nvPr>
        </p:nvSpPr>
        <p:spPr/>
        <p:txBody>
          <a:bodyPr/>
          <a:lstStyle/>
          <a:p>
            <a:r>
              <a:rPr lang="en-GB" dirty="0" smtClean="0"/>
              <a:t>Plant hormones were used during the Vietnam war.</a:t>
            </a:r>
          </a:p>
          <a:p>
            <a:endParaRPr lang="en-GB" dirty="0"/>
          </a:p>
          <a:p>
            <a:r>
              <a:rPr lang="en-GB" dirty="0" smtClean="0"/>
              <a:t>It was referred to as a DEFOLIATION spray.</a:t>
            </a:r>
          </a:p>
          <a:p>
            <a:endParaRPr lang="en-GB" dirty="0"/>
          </a:p>
          <a:p>
            <a:r>
              <a:rPr lang="en-GB" dirty="0" smtClean="0"/>
              <a:t>It stripped the trees of leaves so that they could see the enemy.</a:t>
            </a:r>
            <a:endParaRPr lang="en-GB" dirty="0"/>
          </a:p>
        </p:txBody>
      </p:sp>
      <p:pic>
        <p:nvPicPr>
          <p:cNvPr id="5" name="Picture 4"/>
          <p:cNvPicPr>
            <a:picLocks noChangeAspect="1"/>
          </p:cNvPicPr>
          <p:nvPr/>
        </p:nvPicPr>
        <p:blipFill>
          <a:blip r:embed="rId2"/>
          <a:stretch>
            <a:fillRect/>
          </a:stretch>
        </p:blipFill>
        <p:spPr>
          <a:xfrm>
            <a:off x="5378478" y="5013176"/>
            <a:ext cx="3333750" cy="1700213"/>
          </a:xfrm>
          <a:prstGeom prst="rect">
            <a:avLst/>
          </a:prstGeom>
        </p:spPr>
      </p:pic>
    </p:spTree>
    <p:extLst>
      <p:ext uri="{BB962C8B-B14F-4D97-AF65-F5344CB8AC3E}">
        <p14:creationId xmlns:p14="http://schemas.microsoft.com/office/powerpoint/2010/main" val="1284501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Rooting Powder</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smtClean="0">
                <a:solidFill>
                  <a:schemeClr val="accent3">
                    <a:lumMod val="20000"/>
                    <a:lumOff val="80000"/>
                  </a:schemeClr>
                </a:solidFill>
              </a:rPr>
              <a:t>Rooting powder makes stem cuttings quickly develop roots. Rooting powder contains growth hormones.</a:t>
            </a:r>
            <a:endParaRPr lang="en-GB" dirty="0">
              <a:solidFill>
                <a:schemeClr val="accent3">
                  <a:lumMod val="20000"/>
                  <a:lumOff val="80000"/>
                </a:schemeClr>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040" y1="8800" x2="95844" y2="13867"/>
                        <a14:foregroundMark x1="15267" y1="90533" x2="87532" y2="92400"/>
                        <a14:foregroundMark x1="6531" y1="13467" x2="87108" y2="5200"/>
                        <a14:foregroundMark x1="94911" y1="41333" x2="96353" y2="59800"/>
                      </a14:backgroundRemoval>
                    </a14:imgEffect>
                  </a14:imgLayer>
                </a14:imgProps>
              </a:ext>
              <a:ext uri="{28A0092B-C50C-407E-A947-70E740481C1C}">
                <a14:useLocalDpi xmlns:a14="http://schemas.microsoft.com/office/drawing/2010/main" val="0"/>
              </a:ext>
            </a:extLst>
          </a:blip>
          <a:stretch>
            <a:fillRect/>
          </a:stretch>
        </p:blipFill>
        <p:spPr>
          <a:xfrm>
            <a:off x="5940153" y="2812670"/>
            <a:ext cx="3203848" cy="4076142"/>
          </a:xfrm>
          <a:prstGeom prst="rect">
            <a:avLst/>
          </a:prstGeom>
        </p:spPr>
      </p:pic>
    </p:spTree>
    <p:extLst>
      <p:ext uri="{BB962C8B-B14F-4D97-AF65-F5344CB8AC3E}">
        <p14:creationId xmlns:p14="http://schemas.microsoft.com/office/powerpoint/2010/main" val="1342416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Fruit ripening</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smtClean="0">
                <a:solidFill>
                  <a:schemeClr val="accent3">
                    <a:lumMod val="20000"/>
                    <a:lumOff val="80000"/>
                  </a:schemeClr>
                </a:solidFill>
              </a:rPr>
              <a:t>Some hormones slow the ripening of fruits and others speed it up. These hormones and their inhibitors are useful for delaying ripening during transport or when fruit is displayed in shops.</a:t>
            </a:r>
            <a:endParaRPr lang="en-GB" dirty="0">
              <a:solidFill>
                <a:schemeClr val="accent3">
                  <a:lumMod val="20000"/>
                  <a:lumOff val="80000"/>
                </a:scheme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8938" l="0" r="100000"/>
                    </a14:imgEffect>
                  </a14:imgLayer>
                </a14:imgProps>
              </a:ext>
              <a:ext uri="{28A0092B-C50C-407E-A947-70E740481C1C}">
                <a14:useLocalDpi xmlns:a14="http://schemas.microsoft.com/office/drawing/2010/main" val="0"/>
              </a:ext>
            </a:extLst>
          </a:blip>
          <a:stretch>
            <a:fillRect/>
          </a:stretch>
        </p:blipFill>
        <p:spPr>
          <a:xfrm>
            <a:off x="4716016" y="3918137"/>
            <a:ext cx="4417600" cy="2939863"/>
          </a:xfrm>
          <a:prstGeom prst="rect">
            <a:avLst/>
          </a:prstGeom>
        </p:spPr>
      </p:pic>
    </p:spTree>
    <p:extLst>
      <p:ext uri="{BB962C8B-B14F-4D97-AF65-F5344CB8AC3E}">
        <p14:creationId xmlns:p14="http://schemas.microsoft.com/office/powerpoint/2010/main" val="194825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dormancy</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smtClean="0">
                <a:solidFill>
                  <a:schemeClr val="accent3">
                    <a:lumMod val="20000"/>
                    <a:lumOff val="80000"/>
                  </a:schemeClr>
                </a:solidFill>
              </a:rPr>
              <a:t>Dormancy stops seeds germinating until conditions are ideal for growth. Hormones can be used to remove the dormancy of a seed so it can germinate at all times of year. Buds and flowers can also be naturally dormant. Hormones can also be used to make plants grow bushier or make them flower.</a:t>
            </a:r>
            <a:endParaRPr lang="en-GB" dirty="0">
              <a:solidFill>
                <a:schemeClr val="accent3">
                  <a:lumMod val="20000"/>
                  <a:lumOff val="80000"/>
                </a:schemeClr>
              </a:solidFill>
            </a:endParaRPr>
          </a:p>
        </p:txBody>
      </p:sp>
    </p:spTree>
    <p:extLst>
      <p:ext uri="{BB962C8B-B14F-4D97-AF65-F5344CB8AC3E}">
        <p14:creationId xmlns:p14="http://schemas.microsoft.com/office/powerpoint/2010/main" val="2254332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5881" y="1700808"/>
            <a:ext cx="7940802"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819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A is a plant hormone that controls growth</a:t>
            </a:r>
            <a:endParaRPr lang="en-GB" sz="4800" dirty="0">
              <a:solidFill>
                <a:schemeClr val="accent3">
                  <a:lumMod val="20000"/>
                  <a:lumOff val="80000"/>
                </a:schemeClr>
              </a:solidFill>
            </a:endParaRPr>
          </a:p>
        </p:txBody>
      </p:sp>
      <p:sp>
        <p:nvSpPr>
          <p:cNvPr id="4" name="TextBox 3"/>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797760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A is a plant hormone that controls growth</a:t>
            </a:r>
            <a:endParaRPr lang="en-GB" sz="4800" dirty="0">
              <a:solidFill>
                <a:schemeClr val="accent3">
                  <a:lumMod val="20000"/>
                  <a:lumOff val="80000"/>
                </a:schemeClr>
              </a:solidFill>
            </a:endParaRPr>
          </a:p>
        </p:txBody>
      </p:sp>
      <p:sp>
        <p:nvSpPr>
          <p:cNvPr id="4" name="TextBox 3"/>
          <p:cNvSpPr txBox="1"/>
          <p:nvPr/>
        </p:nvSpPr>
        <p:spPr>
          <a:xfrm>
            <a:off x="1475656" y="3198988"/>
            <a:ext cx="5363969"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auxins</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1694436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B releases large amounts of ethylene that makes fruit ripen too fast</a:t>
            </a:r>
            <a:endParaRPr lang="en-GB" sz="4800" dirty="0">
              <a:solidFill>
                <a:schemeClr val="accent3">
                  <a:lumMod val="20000"/>
                  <a:lumOff val="80000"/>
                </a:schemeClr>
              </a:solidFill>
            </a:endParaRPr>
          </a:p>
        </p:txBody>
      </p:sp>
      <p:sp>
        <p:nvSpPr>
          <p:cNvPr id="4" name="TextBox 3"/>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254102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B releases large amounts of ethylene that makes fruit ripen too fast</a:t>
            </a:r>
            <a:endParaRPr lang="en-GB" sz="4800" dirty="0">
              <a:solidFill>
                <a:schemeClr val="accent3">
                  <a:lumMod val="20000"/>
                  <a:lumOff val="80000"/>
                </a:schemeClr>
              </a:solidFill>
            </a:endParaRPr>
          </a:p>
        </p:txBody>
      </p:sp>
      <p:sp>
        <p:nvSpPr>
          <p:cNvPr id="4" name="TextBox 3"/>
          <p:cNvSpPr txBox="1"/>
          <p:nvPr/>
        </p:nvSpPr>
        <p:spPr>
          <a:xfrm>
            <a:off x="1288292" y="4005064"/>
            <a:ext cx="6846746"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Bananas</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3854077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Learning objectives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r>
              <a:rPr lang="en-GB" dirty="0" smtClean="0">
                <a:solidFill>
                  <a:schemeClr val="accent3">
                    <a:lumMod val="20000"/>
                    <a:lumOff val="80000"/>
                  </a:schemeClr>
                </a:solidFill>
              </a:rPr>
              <a:t>Define plant hormones</a:t>
            </a:r>
          </a:p>
          <a:p>
            <a:r>
              <a:rPr lang="en-GB" dirty="0" smtClean="0">
                <a:solidFill>
                  <a:schemeClr val="accent3">
                    <a:lumMod val="20000"/>
                    <a:lumOff val="80000"/>
                  </a:schemeClr>
                </a:solidFill>
              </a:rPr>
              <a:t>Outline some of the effects of plant hormones</a:t>
            </a:r>
          </a:p>
          <a:p>
            <a:r>
              <a:rPr lang="en-GB" dirty="0" smtClean="0">
                <a:solidFill>
                  <a:schemeClr val="accent3">
                    <a:lumMod val="20000"/>
                    <a:lumOff val="80000"/>
                  </a:schemeClr>
                </a:solidFill>
              </a:rPr>
              <a:t>Explain some of the observations when carrying out experiments into plant hormones</a:t>
            </a:r>
          </a:p>
          <a:p>
            <a:r>
              <a:rPr lang="en-GB" dirty="0" smtClean="0">
                <a:solidFill>
                  <a:schemeClr val="accent3">
                    <a:lumMod val="20000"/>
                    <a:lumOff val="80000"/>
                  </a:schemeClr>
                </a:solidFill>
              </a:rPr>
              <a:t>Give examples of how they are used in food production</a:t>
            </a:r>
            <a:endParaRPr lang="en-GB" dirty="0">
              <a:solidFill>
                <a:schemeClr val="accent3">
                  <a:lumMod val="20000"/>
                  <a:lumOff val="80000"/>
                </a:schemeClr>
              </a:solidFill>
            </a:endParaRPr>
          </a:p>
        </p:txBody>
      </p:sp>
    </p:spTree>
    <p:extLst>
      <p:ext uri="{BB962C8B-B14F-4D97-AF65-F5344CB8AC3E}">
        <p14:creationId xmlns:p14="http://schemas.microsoft.com/office/powerpoint/2010/main" val="3374514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G describes the growth of roots towards gravity</a:t>
            </a:r>
            <a:endParaRPr lang="en-GB" sz="4800" dirty="0">
              <a:solidFill>
                <a:schemeClr val="accent3">
                  <a:lumMod val="20000"/>
                  <a:lumOff val="80000"/>
                </a:schemeClr>
              </a:solidFill>
            </a:endParaRPr>
          </a:p>
        </p:txBody>
      </p:sp>
      <p:sp>
        <p:nvSpPr>
          <p:cNvPr id="4" name="TextBox 3"/>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4233146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G describes the growth of roots towards gravity</a:t>
            </a:r>
            <a:endParaRPr lang="en-GB" sz="4800" dirty="0">
              <a:solidFill>
                <a:schemeClr val="accent3">
                  <a:lumMod val="20000"/>
                  <a:lumOff val="80000"/>
                </a:schemeClr>
              </a:solidFill>
            </a:endParaRPr>
          </a:p>
        </p:txBody>
      </p:sp>
      <p:sp>
        <p:nvSpPr>
          <p:cNvPr id="4" name="TextBox 3"/>
          <p:cNvSpPr txBox="1"/>
          <p:nvPr/>
        </p:nvSpPr>
        <p:spPr>
          <a:xfrm>
            <a:off x="0" y="3861048"/>
            <a:ext cx="9316974"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geotropism</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2468734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D describes a period when seeds do not germinate</a:t>
            </a:r>
            <a:endParaRPr lang="en-GB" sz="4800" dirty="0">
              <a:solidFill>
                <a:schemeClr val="accent3">
                  <a:lumMod val="20000"/>
                  <a:lumOff val="80000"/>
                </a:schemeClr>
              </a:solidFill>
            </a:endParaRPr>
          </a:p>
        </p:txBody>
      </p:sp>
      <p:sp>
        <p:nvSpPr>
          <p:cNvPr id="5" name="TextBox 4"/>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3353726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D describes a period when seeds do not germinate</a:t>
            </a:r>
            <a:endParaRPr lang="en-GB" sz="4800" dirty="0">
              <a:solidFill>
                <a:schemeClr val="accent3">
                  <a:lumMod val="20000"/>
                  <a:lumOff val="80000"/>
                </a:schemeClr>
              </a:solidFill>
            </a:endParaRPr>
          </a:p>
        </p:txBody>
      </p:sp>
      <p:sp>
        <p:nvSpPr>
          <p:cNvPr id="4" name="TextBox 3"/>
          <p:cNvSpPr txBox="1"/>
          <p:nvPr/>
        </p:nvSpPr>
        <p:spPr>
          <a:xfrm>
            <a:off x="395536" y="3861048"/>
            <a:ext cx="8305479"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dormancy</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1811171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Draw these three seeds after they haver germinated and label the roots and shoots</a:t>
            </a:r>
            <a:endParaRPr lang="en-GB" sz="4800" dirty="0">
              <a:solidFill>
                <a:schemeClr val="accent3">
                  <a:lumMod val="20000"/>
                  <a:lumOff val="8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149080"/>
            <a:ext cx="2520280" cy="1629655"/>
          </a:xfrm>
          <a:prstGeom prst="rect">
            <a:avLst/>
          </a:prstGeom>
        </p:spPr>
      </p:pic>
      <p:sp>
        <p:nvSpPr>
          <p:cNvPr id="5" name="TextBox 4"/>
          <p:cNvSpPr txBox="1"/>
          <p:nvPr/>
        </p:nvSpPr>
        <p:spPr>
          <a:xfrm>
            <a:off x="3376074" y="5869938"/>
            <a:ext cx="5767926" cy="830997"/>
          </a:xfrm>
          <a:prstGeom prst="rect">
            <a:avLst/>
          </a:prstGeom>
          <a:noFill/>
        </p:spPr>
        <p:txBody>
          <a:bodyPr wrap="none" rtlCol="0">
            <a:spAutoFit/>
          </a:bodyPr>
          <a:lstStyle/>
          <a:p>
            <a:r>
              <a:rPr lang="en-GB" sz="4800" dirty="0" smtClean="0">
                <a:latin typeface="Decorated035 BT" panose="04020A07050402060204" pitchFamily="82" charset="0"/>
              </a:rPr>
              <a:t>3 POINTs!</a:t>
            </a:r>
            <a:endParaRPr lang="en-GB" sz="4800" dirty="0">
              <a:latin typeface="Decorated035 BT" panose="04020A07050402060204"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05013">
            <a:off x="3273535" y="4105590"/>
            <a:ext cx="2520280" cy="162965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68639">
            <a:off x="5836665" y="3789040"/>
            <a:ext cx="2520280" cy="1629655"/>
          </a:xfrm>
          <a:prstGeom prst="rect">
            <a:avLst/>
          </a:prstGeom>
        </p:spPr>
      </p:pic>
    </p:spTree>
    <p:extLst>
      <p:ext uri="{BB962C8B-B14F-4D97-AF65-F5344CB8AC3E}">
        <p14:creationId xmlns:p14="http://schemas.microsoft.com/office/powerpoint/2010/main" val="1423715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grpSp>
        <p:nvGrpSpPr>
          <p:cNvPr id="31" name="Group 30"/>
          <p:cNvGrpSpPr/>
          <p:nvPr/>
        </p:nvGrpSpPr>
        <p:grpSpPr>
          <a:xfrm>
            <a:off x="275991" y="1586751"/>
            <a:ext cx="2175902" cy="4774587"/>
            <a:chOff x="499202" y="1596716"/>
            <a:chExt cx="2175902" cy="4774587"/>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149081"/>
              <a:ext cx="1656184" cy="1070916"/>
            </a:xfrm>
            <a:prstGeom prst="rect">
              <a:avLst/>
            </a:prstGeom>
          </p:spPr>
        </p:pic>
        <p:sp>
          <p:nvSpPr>
            <p:cNvPr id="8" name="Freeform 7"/>
            <p:cNvSpPr/>
            <p:nvPr/>
          </p:nvSpPr>
          <p:spPr>
            <a:xfrm>
              <a:off x="1216224" y="1871441"/>
              <a:ext cx="295436" cy="2625212"/>
            </a:xfrm>
            <a:custGeom>
              <a:avLst/>
              <a:gdLst>
                <a:gd name="connsiteX0" fmla="*/ 295436 w 295436"/>
                <a:gd name="connsiteY0" fmla="*/ 2625212 h 2625212"/>
                <a:gd name="connsiteX1" fmla="*/ 468 w 295436"/>
                <a:gd name="connsiteY1" fmla="*/ 884903 h 2625212"/>
                <a:gd name="connsiteX2" fmla="*/ 221694 w 295436"/>
                <a:gd name="connsiteY2" fmla="*/ 0 h 2625212"/>
                <a:gd name="connsiteX3" fmla="*/ 221694 w 295436"/>
                <a:gd name="connsiteY3" fmla="*/ 0 h 2625212"/>
              </a:gdLst>
              <a:ahLst/>
              <a:cxnLst>
                <a:cxn ang="0">
                  <a:pos x="connsiteX0" y="connsiteY0"/>
                </a:cxn>
                <a:cxn ang="0">
                  <a:pos x="connsiteX1" y="connsiteY1"/>
                </a:cxn>
                <a:cxn ang="0">
                  <a:pos x="connsiteX2" y="connsiteY2"/>
                </a:cxn>
                <a:cxn ang="0">
                  <a:pos x="connsiteX3" y="connsiteY3"/>
                </a:cxn>
              </a:cxnLst>
              <a:rect l="l" t="t" r="r" b="b"/>
              <a:pathLst>
                <a:path w="295436" h="2625212">
                  <a:moveTo>
                    <a:pt x="295436" y="2625212"/>
                  </a:moveTo>
                  <a:cubicBezTo>
                    <a:pt x="154097" y="1973825"/>
                    <a:pt x="12758" y="1322438"/>
                    <a:pt x="468" y="884903"/>
                  </a:cubicBezTo>
                  <a:cubicBezTo>
                    <a:pt x="-11822" y="447368"/>
                    <a:pt x="221694" y="0"/>
                    <a:pt x="221694" y="0"/>
                  </a:cubicBezTo>
                  <a:lnTo>
                    <a:pt x="221694" y="0"/>
                  </a:ln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471310" y="3745019"/>
              <a:ext cx="1203794" cy="2626284"/>
            </a:xfrm>
            <a:custGeom>
              <a:avLst/>
              <a:gdLst>
                <a:gd name="connsiteX0" fmla="*/ 0 w 1203794"/>
                <a:gd name="connsiteY0" fmla="*/ 635252 h 2626284"/>
                <a:gd name="connsiteX1" fmla="*/ 457200 w 1203794"/>
                <a:gd name="connsiteY1" fmla="*/ 15820 h 2626284"/>
                <a:gd name="connsiteX2" fmla="*/ 1194619 w 1203794"/>
                <a:gd name="connsiteY2" fmla="*/ 340284 h 2626284"/>
                <a:gd name="connsiteX3" fmla="*/ 870154 w 1203794"/>
                <a:gd name="connsiteY3" fmla="*/ 1933110 h 2626284"/>
                <a:gd name="connsiteX4" fmla="*/ 870154 w 1203794"/>
                <a:gd name="connsiteY4" fmla="*/ 2626284 h 262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794" h="2626284">
                  <a:moveTo>
                    <a:pt x="0" y="635252"/>
                  </a:moveTo>
                  <a:cubicBezTo>
                    <a:pt x="129048" y="350116"/>
                    <a:pt x="258097" y="64981"/>
                    <a:pt x="457200" y="15820"/>
                  </a:cubicBezTo>
                  <a:cubicBezTo>
                    <a:pt x="656303" y="-33341"/>
                    <a:pt x="1125793" y="20736"/>
                    <a:pt x="1194619" y="340284"/>
                  </a:cubicBezTo>
                  <a:cubicBezTo>
                    <a:pt x="1263445" y="659832"/>
                    <a:pt x="924232" y="1552110"/>
                    <a:pt x="870154" y="1933110"/>
                  </a:cubicBezTo>
                  <a:cubicBezTo>
                    <a:pt x="816076" y="2314110"/>
                    <a:pt x="843115" y="2470197"/>
                    <a:pt x="870154" y="2626284"/>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44600" y="1596717"/>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99202" y="1596716"/>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p:cNvGrpSpPr/>
          <p:nvPr/>
        </p:nvGrpSpPr>
        <p:grpSpPr>
          <a:xfrm>
            <a:off x="2451893" y="2435887"/>
            <a:ext cx="2395481" cy="4274629"/>
            <a:chOff x="2629582" y="2573727"/>
            <a:chExt cx="2707891" cy="411824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05013">
              <a:off x="3327158" y="4548152"/>
              <a:ext cx="2010315" cy="1299903"/>
            </a:xfrm>
            <a:prstGeom prst="rect">
              <a:avLst/>
            </a:prstGeom>
          </p:spPr>
        </p:pic>
        <p:sp>
          <p:nvSpPr>
            <p:cNvPr id="14" name="Freeform 13"/>
            <p:cNvSpPr/>
            <p:nvPr/>
          </p:nvSpPr>
          <p:spPr>
            <a:xfrm>
              <a:off x="4572679" y="5401706"/>
              <a:ext cx="452384" cy="1290265"/>
            </a:xfrm>
            <a:custGeom>
              <a:avLst/>
              <a:gdLst>
                <a:gd name="connsiteX0" fmla="*/ 0 w 452384"/>
                <a:gd name="connsiteY0" fmla="*/ 0 h 1290265"/>
                <a:gd name="connsiteX1" fmla="*/ 339213 w 452384"/>
                <a:gd name="connsiteY1" fmla="*/ 634180 h 1290265"/>
                <a:gd name="connsiteX2" fmla="*/ 442451 w 452384"/>
                <a:gd name="connsiteY2" fmla="*/ 1253612 h 1290265"/>
                <a:gd name="connsiteX3" fmla="*/ 442451 w 452384"/>
                <a:gd name="connsiteY3" fmla="*/ 1165122 h 1290265"/>
              </a:gdLst>
              <a:ahLst/>
              <a:cxnLst>
                <a:cxn ang="0">
                  <a:pos x="connsiteX0" y="connsiteY0"/>
                </a:cxn>
                <a:cxn ang="0">
                  <a:pos x="connsiteX1" y="connsiteY1"/>
                </a:cxn>
                <a:cxn ang="0">
                  <a:pos x="connsiteX2" y="connsiteY2"/>
                </a:cxn>
                <a:cxn ang="0">
                  <a:pos x="connsiteX3" y="connsiteY3"/>
                </a:cxn>
              </a:cxnLst>
              <a:rect l="l" t="t" r="r" b="b"/>
              <a:pathLst>
                <a:path w="452384" h="1290265">
                  <a:moveTo>
                    <a:pt x="0" y="0"/>
                  </a:moveTo>
                  <a:cubicBezTo>
                    <a:pt x="132735" y="212622"/>
                    <a:pt x="265471" y="425245"/>
                    <a:pt x="339213" y="634180"/>
                  </a:cubicBezTo>
                  <a:cubicBezTo>
                    <a:pt x="412955" y="843115"/>
                    <a:pt x="425245" y="1165122"/>
                    <a:pt x="442451" y="1253612"/>
                  </a:cubicBezTo>
                  <a:cubicBezTo>
                    <a:pt x="459657" y="1342102"/>
                    <a:pt x="451054" y="1253612"/>
                    <a:pt x="442451" y="1165122"/>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101868" y="2929432"/>
              <a:ext cx="1470811" cy="3249577"/>
            </a:xfrm>
            <a:custGeom>
              <a:avLst/>
              <a:gdLst>
                <a:gd name="connsiteX0" fmla="*/ 1617616 w 1673649"/>
                <a:gd name="connsiteY0" fmla="*/ 2713703 h 3524300"/>
                <a:gd name="connsiteX1" fmla="*/ 1588119 w 1673649"/>
                <a:gd name="connsiteY1" fmla="*/ 2757948 h 3524300"/>
                <a:gd name="connsiteX2" fmla="*/ 806455 w 1673649"/>
                <a:gd name="connsiteY2" fmla="*/ 3510116 h 3524300"/>
                <a:gd name="connsiteX3" fmla="*/ 39538 w 1673649"/>
                <a:gd name="connsiteY3" fmla="*/ 3126658 h 3524300"/>
                <a:gd name="connsiteX4" fmla="*/ 142777 w 1673649"/>
                <a:gd name="connsiteY4" fmla="*/ 1681316 h 3524300"/>
                <a:gd name="connsiteX5" fmla="*/ 422997 w 1673649"/>
                <a:gd name="connsiteY5" fmla="*/ 516193 h 3524300"/>
                <a:gd name="connsiteX6" fmla="*/ 496738 w 1673649"/>
                <a:gd name="connsiteY6" fmla="*/ 0 h 35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649" h="3524300">
                  <a:moveTo>
                    <a:pt x="1617616" y="2713703"/>
                  </a:moveTo>
                  <a:cubicBezTo>
                    <a:pt x="1670464" y="2669458"/>
                    <a:pt x="1723312" y="2625213"/>
                    <a:pt x="1588119" y="2757948"/>
                  </a:cubicBezTo>
                  <a:cubicBezTo>
                    <a:pt x="1452926" y="2890683"/>
                    <a:pt x="1064552" y="3448664"/>
                    <a:pt x="806455" y="3510116"/>
                  </a:cubicBezTo>
                  <a:cubicBezTo>
                    <a:pt x="548358" y="3571568"/>
                    <a:pt x="150151" y="3431458"/>
                    <a:pt x="39538" y="3126658"/>
                  </a:cubicBezTo>
                  <a:cubicBezTo>
                    <a:pt x="-71075" y="2821858"/>
                    <a:pt x="78867" y="2116393"/>
                    <a:pt x="142777" y="1681316"/>
                  </a:cubicBezTo>
                  <a:cubicBezTo>
                    <a:pt x="206687" y="1246238"/>
                    <a:pt x="364004" y="796412"/>
                    <a:pt x="422997" y="516193"/>
                  </a:cubicBezTo>
                  <a:cubicBezTo>
                    <a:pt x="481990" y="235974"/>
                    <a:pt x="489364" y="117987"/>
                    <a:pt x="496738" y="0"/>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600571" y="2629103"/>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629582" y="2573727"/>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reeform 17"/>
          <p:cNvSpPr/>
          <p:nvPr/>
        </p:nvSpPr>
        <p:spPr>
          <a:xfrm>
            <a:off x="7536426" y="1696065"/>
            <a:ext cx="738461" cy="2728451"/>
          </a:xfrm>
          <a:custGeom>
            <a:avLst/>
            <a:gdLst>
              <a:gd name="connsiteX0" fmla="*/ 0 w 738461"/>
              <a:gd name="connsiteY0" fmla="*/ 2728451 h 2728451"/>
              <a:gd name="connsiteX1" fmla="*/ 693174 w 738461"/>
              <a:gd name="connsiteY1" fmla="*/ 2241754 h 2728451"/>
              <a:gd name="connsiteX2" fmla="*/ 678426 w 738461"/>
              <a:gd name="connsiteY2" fmla="*/ 870154 h 2728451"/>
              <a:gd name="connsiteX3" fmla="*/ 737419 w 738461"/>
              <a:gd name="connsiteY3" fmla="*/ 0 h 2728451"/>
              <a:gd name="connsiteX4" fmla="*/ 737419 w 738461"/>
              <a:gd name="connsiteY4" fmla="*/ 0 h 272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61" h="2728451">
                <a:moveTo>
                  <a:pt x="0" y="2728451"/>
                </a:moveTo>
                <a:cubicBezTo>
                  <a:pt x="290051" y="2639960"/>
                  <a:pt x="580103" y="2551470"/>
                  <a:pt x="693174" y="2241754"/>
                </a:cubicBezTo>
                <a:cubicBezTo>
                  <a:pt x="806245" y="1932038"/>
                  <a:pt x="671052" y="1243780"/>
                  <a:pt x="678426" y="870154"/>
                </a:cubicBezTo>
                <a:cubicBezTo>
                  <a:pt x="685800" y="496528"/>
                  <a:pt x="737419" y="0"/>
                  <a:pt x="737419" y="0"/>
                </a:cubicBezTo>
                <a:lnTo>
                  <a:pt x="737419" y="0"/>
                </a:ln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258754" y="1399047"/>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302779" y="1399046"/>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7477432" y="4439265"/>
            <a:ext cx="482132" cy="2271251"/>
          </a:xfrm>
          <a:custGeom>
            <a:avLst/>
            <a:gdLst>
              <a:gd name="connsiteX0" fmla="*/ 0 w 482132"/>
              <a:gd name="connsiteY0" fmla="*/ 0 h 2271251"/>
              <a:gd name="connsiteX1" fmla="*/ 457200 w 482132"/>
              <a:gd name="connsiteY1" fmla="*/ 855406 h 2271251"/>
              <a:gd name="connsiteX2" fmla="*/ 412955 w 482132"/>
              <a:gd name="connsiteY2" fmla="*/ 1622322 h 2271251"/>
              <a:gd name="connsiteX3" fmla="*/ 339213 w 482132"/>
              <a:gd name="connsiteY3" fmla="*/ 2271251 h 2271251"/>
              <a:gd name="connsiteX4" fmla="*/ 339213 w 482132"/>
              <a:gd name="connsiteY4" fmla="*/ 2271251 h 227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32" h="2271251">
                <a:moveTo>
                  <a:pt x="0" y="0"/>
                </a:moveTo>
                <a:cubicBezTo>
                  <a:pt x="194187" y="292509"/>
                  <a:pt x="388374" y="585019"/>
                  <a:pt x="457200" y="855406"/>
                </a:cubicBezTo>
                <a:cubicBezTo>
                  <a:pt x="526026" y="1125793"/>
                  <a:pt x="432619" y="1386348"/>
                  <a:pt x="412955" y="1622322"/>
                </a:cubicBezTo>
                <a:cubicBezTo>
                  <a:pt x="393291" y="1858296"/>
                  <a:pt x="339213" y="2271251"/>
                  <a:pt x="339213" y="2271251"/>
                </a:cubicBezTo>
                <a:lnTo>
                  <a:pt x="339213" y="2271251"/>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284422" y="1402937"/>
            <a:ext cx="2946803" cy="954107"/>
          </a:xfrm>
          <a:prstGeom prst="rect">
            <a:avLst/>
          </a:prstGeom>
          <a:noFill/>
        </p:spPr>
        <p:txBody>
          <a:bodyPr wrap="square" rtlCol="0">
            <a:spAutoFit/>
          </a:bodyPr>
          <a:lstStyle/>
          <a:p>
            <a:r>
              <a:rPr lang="en-GB" sz="2800" dirty="0" smtClean="0">
                <a:solidFill>
                  <a:schemeClr val="accent3">
                    <a:lumMod val="20000"/>
                    <a:lumOff val="80000"/>
                  </a:schemeClr>
                </a:solidFill>
              </a:rPr>
              <a:t>Shoots always grow upwards!</a:t>
            </a:r>
            <a:endParaRPr lang="en-GB" sz="2800" dirty="0">
              <a:solidFill>
                <a:schemeClr val="accent3">
                  <a:lumMod val="20000"/>
                  <a:lumOff val="80000"/>
                </a:schemeClr>
              </a:solidFill>
            </a:endParaRPr>
          </a:p>
        </p:txBody>
      </p:sp>
      <p:cxnSp>
        <p:nvCxnSpPr>
          <p:cNvPr id="24" name="Straight Arrow Connector 23"/>
          <p:cNvCxnSpPr/>
          <p:nvPr/>
        </p:nvCxnSpPr>
        <p:spPr>
          <a:xfrm>
            <a:off x="6660232" y="1879990"/>
            <a:ext cx="1499101" cy="477054"/>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0" idx="6"/>
          </p:cNvCxnSpPr>
          <p:nvPr/>
        </p:nvCxnSpPr>
        <p:spPr>
          <a:xfrm flipH="1">
            <a:off x="2193497" y="1636994"/>
            <a:ext cx="1842014" cy="224482"/>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782622" y="2146164"/>
            <a:ext cx="501800" cy="363280"/>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45614" y="5903893"/>
            <a:ext cx="2943219" cy="954107"/>
          </a:xfrm>
          <a:prstGeom prst="rect">
            <a:avLst/>
          </a:prstGeom>
          <a:noFill/>
        </p:spPr>
        <p:txBody>
          <a:bodyPr wrap="square" rtlCol="0">
            <a:spAutoFit/>
          </a:bodyPr>
          <a:lstStyle/>
          <a:p>
            <a:r>
              <a:rPr lang="en-GB" sz="2800" dirty="0" smtClean="0">
                <a:solidFill>
                  <a:schemeClr val="accent3">
                    <a:lumMod val="20000"/>
                    <a:lumOff val="80000"/>
                  </a:schemeClr>
                </a:solidFill>
              </a:rPr>
              <a:t>Roots always grow downwards!</a:t>
            </a:r>
            <a:endParaRPr lang="en-GB" sz="2800" dirty="0">
              <a:solidFill>
                <a:schemeClr val="accent3">
                  <a:lumMod val="20000"/>
                  <a:lumOff val="8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668639">
            <a:off x="6393477" y="3947479"/>
            <a:ext cx="1818606" cy="1175941"/>
          </a:xfrm>
          <a:prstGeom prst="rect">
            <a:avLst/>
          </a:prstGeom>
        </p:spPr>
      </p:pic>
    </p:spTree>
    <p:extLst>
      <p:ext uri="{BB962C8B-B14F-4D97-AF65-F5344CB8AC3E}">
        <p14:creationId xmlns:p14="http://schemas.microsoft.com/office/powerpoint/2010/main" val="1381697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List 3 stimuli that make shoots grow up and roots grow down</a:t>
            </a:r>
            <a:endParaRPr lang="en-GB" sz="4800" dirty="0">
              <a:solidFill>
                <a:schemeClr val="accent3">
                  <a:lumMod val="20000"/>
                  <a:lumOff val="80000"/>
                </a:schemeClr>
              </a:solidFill>
            </a:endParaRPr>
          </a:p>
        </p:txBody>
      </p:sp>
      <p:sp>
        <p:nvSpPr>
          <p:cNvPr id="5" name="TextBox 4"/>
          <p:cNvSpPr txBox="1"/>
          <p:nvPr/>
        </p:nvSpPr>
        <p:spPr>
          <a:xfrm>
            <a:off x="3376074" y="5869938"/>
            <a:ext cx="5767926" cy="830997"/>
          </a:xfrm>
          <a:prstGeom prst="rect">
            <a:avLst/>
          </a:prstGeom>
          <a:noFill/>
        </p:spPr>
        <p:txBody>
          <a:bodyPr wrap="none" rtlCol="0">
            <a:spAutoFit/>
          </a:bodyPr>
          <a:lstStyle/>
          <a:p>
            <a:r>
              <a:rPr lang="en-GB" sz="4800" dirty="0" smtClean="0">
                <a:latin typeface="Decorated035 BT" panose="04020A07050402060204" pitchFamily="82" charset="0"/>
              </a:rPr>
              <a:t>3 POINTs!</a:t>
            </a:r>
            <a:endParaRPr lang="en-GB" sz="4800" dirty="0">
              <a:latin typeface="Decorated035 BT" panose="04020A07050402060204" pitchFamily="82" charset="0"/>
            </a:endParaRPr>
          </a:p>
        </p:txBody>
      </p:sp>
    </p:spTree>
    <p:extLst>
      <p:ext uri="{BB962C8B-B14F-4D97-AF65-F5344CB8AC3E}">
        <p14:creationId xmlns:p14="http://schemas.microsoft.com/office/powerpoint/2010/main" val="3356601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List 3 stimuli that make shoots grow up and roots grow down</a:t>
            </a:r>
            <a:endParaRPr lang="en-GB" sz="4800" dirty="0">
              <a:solidFill>
                <a:schemeClr val="accent3">
                  <a:lumMod val="20000"/>
                  <a:lumOff val="80000"/>
                </a:schemeClr>
              </a:solidFill>
            </a:endParaRPr>
          </a:p>
        </p:txBody>
      </p:sp>
      <p:sp>
        <p:nvSpPr>
          <p:cNvPr id="8" name="TextBox 7"/>
          <p:cNvSpPr txBox="1"/>
          <p:nvPr/>
        </p:nvSpPr>
        <p:spPr>
          <a:xfrm>
            <a:off x="395535" y="3212976"/>
            <a:ext cx="4860626" cy="3416320"/>
          </a:xfrm>
          <a:prstGeom prst="rect">
            <a:avLst/>
          </a:prstGeom>
          <a:noFill/>
        </p:spPr>
        <p:txBody>
          <a:bodyPr wrap="none" rtlCol="0">
            <a:spAutoFit/>
          </a:bodyPr>
          <a:lstStyle/>
          <a:p>
            <a:r>
              <a:rPr lang="en-GB" sz="7200" dirty="0" smtClean="0">
                <a:solidFill>
                  <a:schemeClr val="accent3">
                    <a:lumMod val="20000"/>
                    <a:lumOff val="80000"/>
                  </a:schemeClr>
                </a:solidFill>
                <a:latin typeface="AlphabetSoup Tilt BT" panose="04020905020B06060204" pitchFamily="82" charset="0"/>
              </a:rPr>
              <a:t>Light</a:t>
            </a:r>
          </a:p>
          <a:p>
            <a:r>
              <a:rPr lang="en-GB" sz="7200" dirty="0" smtClean="0">
                <a:solidFill>
                  <a:schemeClr val="accent3">
                    <a:lumMod val="20000"/>
                    <a:lumOff val="80000"/>
                  </a:schemeClr>
                </a:solidFill>
                <a:latin typeface="AlphabetSoup Tilt BT" panose="04020905020B06060204" pitchFamily="82" charset="0"/>
              </a:rPr>
              <a:t>Gravity</a:t>
            </a:r>
          </a:p>
          <a:p>
            <a:r>
              <a:rPr lang="en-GB" sz="7200" dirty="0" smtClean="0">
                <a:solidFill>
                  <a:schemeClr val="accent3">
                    <a:lumMod val="20000"/>
                    <a:lumOff val="80000"/>
                  </a:schemeClr>
                </a:solidFill>
                <a:latin typeface="AlphabetSoup Tilt BT" panose="04020905020B06060204" pitchFamily="82" charset="0"/>
              </a:rPr>
              <a:t>water</a:t>
            </a:r>
            <a:endParaRPr lang="en-GB" sz="72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2608799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Name the apparatus used to “confuse” plants about gravity</a:t>
            </a:r>
            <a:endParaRPr lang="en-GB" sz="4800" dirty="0">
              <a:solidFill>
                <a:schemeClr val="accent3">
                  <a:lumMod val="20000"/>
                  <a:lumOff val="80000"/>
                </a:schemeClr>
              </a:solidFill>
            </a:endParaRPr>
          </a:p>
        </p:txBody>
      </p:sp>
      <p:sp>
        <p:nvSpPr>
          <p:cNvPr id="5" name="TextBox 4"/>
          <p:cNvSpPr txBox="1"/>
          <p:nvPr/>
        </p:nvSpPr>
        <p:spPr>
          <a:xfrm>
            <a:off x="3376074" y="5869938"/>
            <a:ext cx="3097836"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3890436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8" name="TextBox 7"/>
          <p:cNvSpPr txBox="1"/>
          <p:nvPr/>
        </p:nvSpPr>
        <p:spPr>
          <a:xfrm>
            <a:off x="3059832" y="2564904"/>
            <a:ext cx="2828018" cy="1200329"/>
          </a:xfrm>
          <a:prstGeom prst="rect">
            <a:avLst/>
          </a:prstGeom>
          <a:noFill/>
        </p:spPr>
        <p:txBody>
          <a:bodyPr wrap="none" rtlCol="0">
            <a:spAutoFit/>
          </a:bodyPr>
          <a:lstStyle/>
          <a:p>
            <a:r>
              <a:rPr lang="en-GB" sz="7200" dirty="0" smtClean="0">
                <a:solidFill>
                  <a:schemeClr val="accent3">
                    <a:lumMod val="20000"/>
                    <a:lumOff val="80000"/>
                  </a:schemeClr>
                </a:solidFill>
                <a:latin typeface="AlphabetSoup Tilt BT" panose="04020905020B06060204" pitchFamily="82" charset="0"/>
              </a:rPr>
              <a:t>Clinostat</a:t>
            </a:r>
            <a:endParaRPr lang="en-GB" sz="72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1925471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Plant hormones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r>
              <a:rPr lang="en-GB" dirty="0" smtClean="0">
                <a:solidFill>
                  <a:schemeClr val="accent3">
                    <a:lumMod val="20000"/>
                    <a:lumOff val="80000"/>
                  </a:schemeClr>
                </a:solidFill>
              </a:rPr>
              <a:t>Plant hormones are chemicals that control the growth and development of plants.</a:t>
            </a:r>
          </a:p>
          <a:p>
            <a:r>
              <a:rPr lang="en-GB" dirty="0" smtClean="0">
                <a:solidFill>
                  <a:schemeClr val="accent3">
                    <a:lumMod val="20000"/>
                    <a:lumOff val="80000"/>
                  </a:schemeClr>
                </a:solidFill>
              </a:rPr>
              <a:t>They include chemicals called auxins that make shoots grow upwards and roots grow downwards.</a:t>
            </a:r>
          </a:p>
          <a:p>
            <a:r>
              <a:rPr lang="en-GB" dirty="0" smtClean="0">
                <a:solidFill>
                  <a:schemeClr val="accent3">
                    <a:lumMod val="20000"/>
                    <a:lumOff val="80000"/>
                  </a:schemeClr>
                </a:solidFill>
              </a:rPr>
              <a:t>Some are gaseous and released into the air. </a:t>
            </a:r>
            <a:r>
              <a:rPr lang="en-GB" dirty="0" err="1" smtClean="0">
                <a:solidFill>
                  <a:schemeClr val="accent3">
                    <a:lumMod val="20000"/>
                    <a:lumOff val="80000"/>
                  </a:schemeClr>
                </a:solidFill>
              </a:rPr>
              <a:t>E.g</a:t>
            </a:r>
            <a:r>
              <a:rPr lang="en-GB" dirty="0" smtClean="0">
                <a:solidFill>
                  <a:schemeClr val="accent3">
                    <a:lumMod val="20000"/>
                    <a:lumOff val="80000"/>
                  </a:schemeClr>
                </a:solidFill>
              </a:rPr>
              <a:t> bananas release ethylene which makes other fruit in the same bowl ripen faster.</a:t>
            </a:r>
            <a:endParaRPr lang="en-GB" dirty="0">
              <a:solidFill>
                <a:schemeClr val="accent3">
                  <a:lumMod val="20000"/>
                  <a:lumOff val="80000"/>
                </a:schemeClr>
              </a:solidFill>
            </a:endParaRPr>
          </a:p>
        </p:txBody>
      </p:sp>
    </p:spTree>
    <p:extLst>
      <p:ext uri="{BB962C8B-B14F-4D97-AF65-F5344CB8AC3E}">
        <p14:creationId xmlns:p14="http://schemas.microsoft.com/office/powerpoint/2010/main" val="1715333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Which crop is “forced” to grow long stems?</a:t>
            </a:r>
            <a:endParaRPr lang="en-GB" sz="4800" dirty="0">
              <a:solidFill>
                <a:schemeClr val="accent3">
                  <a:lumMod val="20000"/>
                  <a:lumOff val="80000"/>
                </a:schemeClr>
              </a:solidFill>
            </a:endParaRPr>
          </a:p>
        </p:txBody>
      </p:sp>
      <p:sp>
        <p:nvSpPr>
          <p:cNvPr id="5" name="TextBox 4"/>
          <p:cNvSpPr txBox="1"/>
          <p:nvPr/>
        </p:nvSpPr>
        <p:spPr>
          <a:xfrm>
            <a:off x="3376074" y="5869938"/>
            <a:ext cx="3097836"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1789970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8" name="TextBox 7"/>
          <p:cNvSpPr txBox="1"/>
          <p:nvPr/>
        </p:nvSpPr>
        <p:spPr>
          <a:xfrm>
            <a:off x="3059832" y="2564904"/>
            <a:ext cx="2626040" cy="1200329"/>
          </a:xfrm>
          <a:prstGeom prst="rect">
            <a:avLst/>
          </a:prstGeom>
          <a:noFill/>
        </p:spPr>
        <p:txBody>
          <a:bodyPr wrap="none" rtlCol="0">
            <a:spAutoFit/>
          </a:bodyPr>
          <a:lstStyle/>
          <a:p>
            <a:r>
              <a:rPr lang="en-GB" sz="7200" dirty="0" smtClean="0">
                <a:solidFill>
                  <a:schemeClr val="accent3">
                    <a:lumMod val="20000"/>
                    <a:lumOff val="80000"/>
                  </a:schemeClr>
                </a:solidFill>
                <a:latin typeface="AlphabetSoup Tilt BT" panose="04020905020B06060204" pitchFamily="82" charset="0"/>
              </a:rPr>
              <a:t>Rhubarb</a:t>
            </a:r>
            <a:endParaRPr lang="en-GB" sz="72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1121046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Give the term used to refer to rapid elongation of the stem when plants are placed in the dark</a:t>
            </a:r>
            <a:endParaRPr lang="en-GB" sz="4800" dirty="0">
              <a:solidFill>
                <a:schemeClr val="accent3">
                  <a:lumMod val="20000"/>
                  <a:lumOff val="80000"/>
                </a:schemeClr>
              </a:solidFill>
            </a:endParaRPr>
          </a:p>
        </p:txBody>
      </p:sp>
      <p:sp>
        <p:nvSpPr>
          <p:cNvPr id="5" name="TextBox 4"/>
          <p:cNvSpPr txBox="1"/>
          <p:nvPr/>
        </p:nvSpPr>
        <p:spPr>
          <a:xfrm>
            <a:off x="3376074" y="5869938"/>
            <a:ext cx="3097836"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2751920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8" name="TextBox 7"/>
          <p:cNvSpPr txBox="1"/>
          <p:nvPr/>
        </p:nvSpPr>
        <p:spPr>
          <a:xfrm>
            <a:off x="3059832" y="2564904"/>
            <a:ext cx="2985113" cy="1200329"/>
          </a:xfrm>
          <a:prstGeom prst="rect">
            <a:avLst/>
          </a:prstGeom>
          <a:noFill/>
        </p:spPr>
        <p:txBody>
          <a:bodyPr wrap="none" rtlCol="0">
            <a:spAutoFit/>
          </a:bodyPr>
          <a:lstStyle/>
          <a:p>
            <a:r>
              <a:rPr lang="en-GB" sz="7200" dirty="0" smtClean="0">
                <a:solidFill>
                  <a:schemeClr val="accent3">
                    <a:lumMod val="20000"/>
                    <a:lumOff val="80000"/>
                  </a:schemeClr>
                </a:solidFill>
                <a:latin typeface="AlphabetSoup Tilt BT" panose="04020905020B06060204" pitchFamily="82" charset="0"/>
              </a:rPr>
              <a:t>Etiolation</a:t>
            </a:r>
            <a:endParaRPr lang="en-GB" sz="72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3075249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0072" y="0"/>
            <a:ext cx="3477072" cy="836712"/>
          </a:xfrm>
        </p:spPr>
        <p:txBody>
          <a:bodyPr/>
          <a:lstStyle/>
          <a:p>
            <a:r>
              <a:rPr lang="en-GB" dirty="0" smtClean="0">
                <a:solidFill>
                  <a:schemeClr val="accent3">
                    <a:lumMod val="20000"/>
                    <a:lumOff val="80000"/>
                  </a:schemeClr>
                </a:solidFill>
                <a:latin typeface="AlphabetSoup Tilt BT" panose="04020905020B06060204" pitchFamily="82" charset="0"/>
              </a:rPr>
              <a:t>Summary</a:t>
            </a:r>
            <a:endParaRPr lang="en-GB" dirty="0">
              <a:solidFill>
                <a:schemeClr val="accent3">
                  <a:lumMod val="20000"/>
                  <a:lumOff val="80000"/>
                </a:schemeClr>
              </a:solidFill>
              <a:latin typeface="AlphabetSoup Tilt BT" panose="04020905020B06060204"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1969036"/>
              </p:ext>
            </p:extLst>
          </p:nvPr>
        </p:nvGraphicFramePr>
        <p:xfrm>
          <a:off x="0" y="836712"/>
          <a:ext cx="9144000"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39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Tropisms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a:xfrm>
            <a:off x="457200" y="1412776"/>
            <a:ext cx="8229600" cy="4525963"/>
          </a:xfrm>
        </p:spPr>
        <p:txBody>
          <a:bodyPr/>
          <a:lstStyle/>
          <a:p>
            <a:r>
              <a:rPr lang="en-GB" dirty="0" smtClean="0">
                <a:solidFill>
                  <a:schemeClr val="accent3">
                    <a:lumMod val="20000"/>
                    <a:lumOff val="80000"/>
                  </a:schemeClr>
                </a:solidFill>
              </a:rPr>
              <a:t>Growth towards or away from a stimulus is known as a __________.</a:t>
            </a:r>
          </a:p>
          <a:p>
            <a:r>
              <a:rPr lang="en-GB" dirty="0" smtClean="0">
                <a:solidFill>
                  <a:schemeClr val="accent3">
                    <a:lumMod val="20000"/>
                    <a:lumOff val="80000"/>
                  </a:schemeClr>
                </a:solidFill>
              </a:rPr>
              <a:t>Growth of the shoots towards light is __________.</a:t>
            </a:r>
          </a:p>
          <a:p>
            <a:r>
              <a:rPr lang="en-GB" dirty="0" smtClean="0">
                <a:solidFill>
                  <a:schemeClr val="accent3">
                    <a:lumMod val="20000"/>
                    <a:lumOff val="80000"/>
                  </a:schemeClr>
                </a:solidFill>
              </a:rPr>
              <a:t>Growth of the roots downwards due to gravity is __________.</a:t>
            </a:r>
          </a:p>
          <a:p>
            <a:r>
              <a:rPr lang="en-GB" dirty="0" smtClean="0">
                <a:solidFill>
                  <a:schemeClr val="accent3">
                    <a:lumMod val="20000"/>
                    <a:lumOff val="80000"/>
                  </a:schemeClr>
                </a:solidFill>
              </a:rPr>
              <a:t>Growth towards water is ________.</a:t>
            </a:r>
            <a:endParaRPr lang="en-GB" dirty="0">
              <a:solidFill>
                <a:schemeClr val="accent3">
                  <a:lumMod val="20000"/>
                  <a:lumOff val="80000"/>
                </a:schemeClr>
              </a:solidFill>
            </a:endParaRPr>
          </a:p>
        </p:txBody>
      </p:sp>
      <p:sp>
        <p:nvSpPr>
          <p:cNvPr id="4" name="TextBox 3"/>
          <p:cNvSpPr txBox="1"/>
          <p:nvPr/>
        </p:nvSpPr>
        <p:spPr>
          <a:xfrm>
            <a:off x="323528" y="5517232"/>
            <a:ext cx="8496944" cy="1200329"/>
          </a:xfrm>
          <a:prstGeom prst="rect">
            <a:avLst/>
          </a:prstGeom>
          <a:noFill/>
          <a:ln>
            <a:solidFill>
              <a:schemeClr val="accent3">
                <a:lumMod val="20000"/>
                <a:lumOff val="80000"/>
              </a:schemeClr>
            </a:solidFill>
          </a:ln>
        </p:spPr>
        <p:txBody>
          <a:bodyPr wrap="square" rtlCol="0">
            <a:spAutoFit/>
          </a:bodyPr>
          <a:lstStyle/>
          <a:p>
            <a:r>
              <a:rPr lang="en-GB" sz="3600" dirty="0" smtClean="0">
                <a:solidFill>
                  <a:schemeClr val="accent3">
                    <a:lumMod val="20000"/>
                    <a:lumOff val="80000"/>
                  </a:schemeClr>
                </a:solidFill>
                <a:latin typeface="AlphabetSoup Tilt BT" panose="04020905020B06060204" pitchFamily="82" charset="0"/>
              </a:rPr>
              <a:t>Geotropism	phototropism</a:t>
            </a:r>
          </a:p>
          <a:p>
            <a:r>
              <a:rPr lang="en-GB" sz="3600" dirty="0" smtClean="0">
                <a:solidFill>
                  <a:schemeClr val="accent3">
                    <a:lumMod val="20000"/>
                    <a:lumOff val="80000"/>
                  </a:schemeClr>
                </a:solidFill>
                <a:latin typeface="AlphabetSoup Tilt BT" panose="04020905020B06060204" pitchFamily="82" charset="0"/>
              </a:rPr>
              <a:t>Hydrotropism	tropism</a:t>
            </a:r>
            <a:endParaRPr lang="en-GB" sz="3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4206287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Learning objectives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r>
              <a:rPr lang="en-GB" dirty="0" smtClean="0">
                <a:solidFill>
                  <a:schemeClr val="accent3">
                    <a:lumMod val="20000"/>
                    <a:lumOff val="80000"/>
                  </a:schemeClr>
                </a:solidFill>
              </a:rPr>
              <a:t>Define plant hormones</a:t>
            </a:r>
          </a:p>
          <a:p>
            <a:r>
              <a:rPr lang="en-GB" dirty="0" smtClean="0">
                <a:solidFill>
                  <a:schemeClr val="accent3">
                    <a:lumMod val="20000"/>
                    <a:lumOff val="80000"/>
                  </a:schemeClr>
                </a:solidFill>
              </a:rPr>
              <a:t>Outline some of the effects of plant hormones</a:t>
            </a:r>
          </a:p>
          <a:p>
            <a:r>
              <a:rPr lang="en-GB" dirty="0" smtClean="0">
                <a:solidFill>
                  <a:schemeClr val="accent3">
                    <a:lumMod val="20000"/>
                    <a:lumOff val="80000"/>
                  </a:schemeClr>
                </a:solidFill>
              </a:rPr>
              <a:t>Explain some of the observations when carrying out experiments into plant hormones</a:t>
            </a:r>
          </a:p>
          <a:p>
            <a:r>
              <a:rPr lang="en-GB" dirty="0" smtClean="0">
                <a:solidFill>
                  <a:schemeClr val="accent3">
                    <a:lumMod val="20000"/>
                    <a:lumOff val="80000"/>
                  </a:schemeClr>
                </a:solidFill>
              </a:rPr>
              <a:t>Give examples of how they are used in food production</a:t>
            </a:r>
            <a:endParaRPr lang="en-GB" dirty="0">
              <a:solidFill>
                <a:schemeClr val="accent3">
                  <a:lumMod val="20000"/>
                  <a:lumOff val="80000"/>
                </a:schemeClr>
              </a:solidFill>
            </a:endParaRPr>
          </a:p>
        </p:txBody>
      </p:sp>
    </p:spTree>
    <p:extLst>
      <p:ext uri="{BB962C8B-B14F-4D97-AF65-F5344CB8AC3E}">
        <p14:creationId xmlns:p14="http://schemas.microsoft.com/office/powerpoint/2010/main" val="3579939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Autofit/>
          </a:bodyPr>
          <a:lstStyle/>
          <a:p>
            <a:r>
              <a:rPr lang="en-GB" sz="9600" dirty="0" smtClean="0">
                <a:latin typeface="Segoe Print" panose="02000600000000000000" pitchFamily="2" charset="0"/>
              </a:rPr>
              <a:t>Auxins</a:t>
            </a:r>
            <a:endParaRPr lang="en-GB" sz="9600" dirty="0">
              <a:latin typeface="Segoe Print" panose="02000600000000000000" pitchFamily="2"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212976"/>
            <a:ext cx="9028306" cy="3648425"/>
          </a:xfrm>
        </p:spPr>
      </p:pic>
    </p:spTree>
    <p:extLst>
      <p:ext uri="{BB962C8B-B14F-4D97-AF65-F5344CB8AC3E}">
        <p14:creationId xmlns:p14="http://schemas.microsoft.com/office/powerpoint/2010/main" val="170586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99" y="1124744"/>
            <a:ext cx="9227585" cy="4942350"/>
          </a:xfrm>
        </p:spPr>
      </p:pic>
      <p:sp>
        <p:nvSpPr>
          <p:cNvPr id="7" name="TextBox 6"/>
          <p:cNvSpPr txBox="1"/>
          <p:nvPr/>
        </p:nvSpPr>
        <p:spPr>
          <a:xfrm>
            <a:off x="1331640" y="620688"/>
            <a:ext cx="7255512" cy="769441"/>
          </a:xfrm>
          <a:prstGeom prst="rect">
            <a:avLst/>
          </a:prstGeom>
          <a:noFill/>
        </p:spPr>
        <p:txBody>
          <a:bodyPr wrap="none" rtlCol="0">
            <a:spAutoFit/>
          </a:bodyPr>
          <a:lstStyle/>
          <a:p>
            <a:r>
              <a:rPr lang="en-GB" sz="4400" dirty="0" smtClean="0">
                <a:latin typeface="Segoe Print" panose="02000600000000000000" pitchFamily="2" charset="0"/>
              </a:rPr>
              <a:t>What happens and why?</a:t>
            </a:r>
            <a:endParaRPr lang="en-GB" sz="4400" dirty="0">
              <a:latin typeface="Segoe Print" panose="02000600000000000000" pitchFamily="2" charset="0"/>
            </a:endParaRPr>
          </a:p>
        </p:txBody>
      </p:sp>
      <p:sp>
        <p:nvSpPr>
          <p:cNvPr id="9" name="TextBox 8"/>
          <p:cNvSpPr txBox="1"/>
          <p:nvPr/>
        </p:nvSpPr>
        <p:spPr>
          <a:xfrm>
            <a:off x="3302872" y="3727882"/>
            <a:ext cx="1653017" cy="369332"/>
          </a:xfrm>
          <a:prstGeom prst="rect">
            <a:avLst/>
          </a:prstGeom>
          <a:noFill/>
        </p:spPr>
        <p:txBody>
          <a:bodyPr wrap="none" rtlCol="0">
            <a:spAutoFit/>
          </a:bodyPr>
          <a:lstStyle/>
          <a:p>
            <a:r>
              <a:rPr lang="en-GB" dirty="0" smtClean="0">
                <a:latin typeface="Segoe Print" panose="02000600000000000000" pitchFamily="2" charset="0"/>
              </a:rPr>
              <a:t>Tip removed</a:t>
            </a:r>
            <a:endParaRPr lang="en-GB" dirty="0">
              <a:latin typeface="Segoe Print" panose="02000600000000000000" pitchFamily="2" charset="0"/>
            </a:endParaRPr>
          </a:p>
        </p:txBody>
      </p:sp>
      <p:sp>
        <p:nvSpPr>
          <p:cNvPr id="10" name="TextBox 9"/>
          <p:cNvSpPr txBox="1"/>
          <p:nvPr/>
        </p:nvSpPr>
        <p:spPr>
          <a:xfrm>
            <a:off x="4579992" y="5936918"/>
            <a:ext cx="1728192" cy="923330"/>
          </a:xfrm>
          <a:prstGeom prst="rect">
            <a:avLst/>
          </a:prstGeom>
          <a:noFill/>
        </p:spPr>
        <p:txBody>
          <a:bodyPr wrap="square" rtlCol="0">
            <a:spAutoFit/>
          </a:bodyPr>
          <a:lstStyle/>
          <a:p>
            <a:r>
              <a:rPr lang="en-GB" dirty="0" smtClean="0">
                <a:latin typeface="Segoe Print" panose="02000600000000000000" pitchFamily="2" charset="0"/>
              </a:rPr>
              <a:t>Tip covered in opaque material</a:t>
            </a:r>
            <a:endParaRPr lang="en-GB" dirty="0">
              <a:latin typeface="Segoe Print" panose="02000600000000000000" pitchFamily="2" charset="0"/>
            </a:endParaRPr>
          </a:p>
        </p:txBody>
      </p:sp>
      <p:sp>
        <p:nvSpPr>
          <p:cNvPr id="11" name="TextBox 10"/>
          <p:cNvSpPr txBox="1"/>
          <p:nvPr/>
        </p:nvSpPr>
        <p:spPr>
          <a:xfrm>
            <a:off x="4572000" y="5934670"/>
            <a:ext cx="1728192" cy="923330"/>
          </a:xfrm>
          <a:prstGeom prst="rect">
            <a:avLst/>
          </a:prstGeom>
          <a:noFill/>
        </p:spPr>
        <p:txBody>
          <a:bodyPr wrap="square" rtlCol="0">
            <a:spAutoFit/>
          </a:bodyPr>
          <a:lstStyle/>
          <a:p>
            <a:r>
              <a:rPr lang="en-GB" dirty="0" smtClean="0">
                <a:latin typeface="Segoe Print" panose="02000600000000000000" pitchFamily="2" charset="0"/>
              </a:rPr>
              <a:t>Tip covered in opaque material</a:t>
            </a:r>
            <a:endParaRPr lang="en-GB" dirty="0">
              <a:latin typeface="Segoe Print" panose="02000600000000000000" pitchFamily="2" charset="0"/>
            </a:endParaRPr>
          </a:p>
        </p:txBody>
      </p:sp>
      <p:sp>
        <p:nvSpPr>
          <p:cNvPr id="12" name="TextBox 11"/>
          <p:cNvSpPr txBox="1"/>
          <p:nvPr/>
        </p:nvSpPr>
        <p:spPr>
          <a:xfrm>
            <a:off x="5580112" y="2396588"/>
            <a:ext cx="1728192" cy="1200329"/>
          </a:xfrm>
          <a:prstGeom prst="rect">
            <a:avLst/>
          </a:prstGeom>
          <a:noFill/>
        </p:spPr>
        <p:txBody>
          <a:bodyPr wrap="square" rtlCol="0">
            <a:spAutoFit/>
          </a:bodyPr>
          <a:lstStyle/>
          <a:p>
            <a:r>
              <a:rPr lang="en-GB" dirty="0" smtClean="0">
                <a:latin typeface="Segoe Print" panose="02000600000000000000" pitchFamily="2" charset="0"/>
              </a:rPr>
              <a:t>Tip covered in transparent material</a:t>
            </a:r>
            <a:endParaRPr lang="en-GB" dirty="0">
              <a:latin typeface="Segoe Print" panose="02000600000000000000" pitchFamily="2" charset="0"/>
            </a:endParaRPr>
          </a:p>
        </p:txBody>
      </p:sp>
      <p:sp>
        <p:nvSpPr>
          <p:cNvPr id="13" name="TextBox 12"/>
          <p:cNvSpPr txBox="1"/>
          <p:nvPr/>
        </p:nvSpPr>
        <p:spPr>
          <a:xfrm>
            <a:off x="6934568" y="5917494"/>
            <a:ext cx="2209432" cy="923330"/>
          </a:xfrm>
          <a:prstGeom prst="rect">
            <a:avLst/>
          </a:prstGeom>
          <a:noFill/>
        </p:spPr>
        <p:txBody>
          <a:bodyPr wrap="square" rtlCol="0">
            <a:spAutoFit/>
          </a:bodyPr>
          <a:lstStyle/>
          <a:p>
            <a:r>
              <a:rPr lang="en-GB" dirty="0" smtClean="0">
                <a:latin typeface="Segoe Print" panose="02000600000000000000" pitchFamily="2" charset="0"/>
              </a:rPr>
              <a:t>Lower part covered in opaque material</a:t>
            </a:r>
            <a:endParaRPr lang="en-GB" dirty="0">
              <a:latin typeface="Segoe Print" panose="02000600000000000000" pitchFamily="2" charset="0"/>
            </a:endParaRPr>
          </a:p>
        </p:txBody>
      </p:sp>
    </p:spTree>
    <p:extLst>
      <p:ext uri="{BB962C8B-B14F-4D97-AF65-F5344CB8AC3E}">
        <p14:creationId xmlns:p14="http://schemas.microsoft.com/office/powerpoint/2010/main" val="2747815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Clinostats</a:t>
            </a:r>
            <a:endParaRPr lang="en-GB" dirty="0">
              <a:latin typeface="Segoe Print" panose="02000600000000000000" pitchFamily="2" charset="0"/>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0" b="100000" l="0" r="100000">
                        <a14:foregroundMark x1="31167" y1="44923" x2="33167" y2="53231"/>
                        <a14:foregroundMark x1="34333" y1="43692" x2="35667" y2="49538"/>
                        <a14:foregroundMark x1="57000" y1="53846" x2="57667" y2="48000"/>
                        <a14:foregroundMark x1="57167" y1="56615" x2="57667" y2="51077"/>
                        <a14:backgroundMark x1="88167" y1="42462" x2="88667" y2="45538"/>
                        <a14:backgroundMark x1="85667" y1="46769" x2="86167" y2="47692"/>
                        <a14:backgroundMark x1="86500" y1="49538" x2="86167" y2="46769"/>
                        <a14:backgroundMark x1="80500" y1="39077" x2="81667" y2="36308"/>
                        <a14:backgroundMark x1="83333" y1="30462" x2="84333" y2="26462"/>
                        <a14:backgroundMark x1="68833" y1="34462" x2="69667" y2="34462"/>
                        <a14:backgroundMark x1="74167" y1="17538" x2="74167" y2="18462"/>
                        <a14:backgroundMark x1="91333" y1="27385" x2="91333" y2="26154"/>
                        <a14:backgroundMark x1="81000" y1="52923" x2="81167" y2="52000"/>
                        <a14:backgroundMark x1="82000" y1="45231" x2="82333" y2="45231"/>
                        <a14:backgroundMark x1="72000" y1="38462" x2="72667" y2="37538"/>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62000" y="1417638"/>
            <a:ext cx="7620000" cy="4127500"/>
          </a:xfrm>
        </p:spPr>
      </p:pic>
      <p:sp>
        <p:nvSpPr>
          <p:cNvPr id="5" name="TextBox 4"/>
          <p:cNvSpPr txBox="1"/>
          <p:nvPr/>
        </p:nvSpPr>
        <p:spPr>
          <a:xfrm>
            <a:off x="457200" y="5877272"/>
            <a:ext cx="5923738" cy="923330"/>
          </a:xfrm>
          <a:prstGeom prst="rect">
            <a:avLst/>
          </a:prstGeom>
          <a:noFill/>
        </p:spPr>
        <p:txBody>
          <a:bodyPr wrap="none" rtlCol="0">
            <a:spAutoFit/>
          </a:bodyPr>
          <a:lstStyle/>
          <a:p>
            <a:r>
              <a:rPr lang="en-GB" dirty="0" smtClean="0"/>
              <a:t>This is usually done with seedlings rather than mature plants.</a:t>
            </a:r>
          </a:p>
          <a:p>
            <a:r>
              <a:rPr lang="en-GB" dirty="0" smtClean="0"/>
              <a:t>How would you set up a control?</a:t>
            </a:r>
          </a:p>
          <a:p>
            <a:endParaRPr lang="en-GB" dirty="0"/>
          </a:p>
        </p:txBody>
      </p:sp>
    </p:spTree>
    <p:extLst>
      <p:ext uri="{BB962C8B-B14F-4D97-AF65-F5344CB8AC3E}">
        <p14:creationId xmlns:p14="http://schemas.microsoft.com/office/powerpoint/2010/main" val="1222399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Etiolation</a:t>
            </a:r>
            <a:endParaRPr lang="en-GB" dirty="0">
              <a:latin typeface="Segoe Print" panose="02000600000000000000" pitchFamily="2" charset="0"/>
            </a:endParaRPr>
          </a:p>
        </p:txBody>
      </p:sp>
      <p:pic>
        <p:nvPicPr>
          <p:cNvPr id="5" name="Content Placeholder 4"/>
          <p:cNvPicPr>
            <a:picLocks noGrp="1" noChangeAspect="1"/>
          </p:cNvPicPr>
          <p:nvPr>
            <p:ph idx="1"/>
          </p:nvPr>
        </p:nvPicPr>
        <p:blipFill>
          <a:blip r:embed="rId2"/>
          <a:stretch>
            <a:fillRect/>
          </a:stretch>
        </p:blipFill>
        <p:spPr>
          <a:xfrm>
            <a:off x="395536" y="1544434"/>
            <a:ext cx="2857500" cy="1485900"/>
          </a:xfrm>
          <a:prstGeom prst="rect">
            <a:avLst/>
          </a:prstGeom>
        </p:spPr>
      </p:pic>
      <p:pic>
        <p:nvPicPr>
          <p:cNvPr id="6" name="Picture 5"/>
          <p:cNvPicPr>
            <a:picLocks noChangeAspect="1"/>
          </p:cNvPicPr>
          <p:nvPr/>
        </p:nvPicPr>
        <p:blipFill>
          <a:blip r:embed="rId3"/>
          <a:stretch>
            <a:fillRect/>
          </a:stretch>
        </p:blipFill>
        <p:spPr>
          <a:xfrm>
            <a:off x="2123728" y="3212976"/>
            <a:ext cx="6667500" cy="3381375"/>
          </a:xfrm>
          <a:prstGeom prst="rect">
            <a:avLst/>
          </a:prstGeom>
        </p:spPr>
      </p:pic>
      <p:sp>
        <p:nvSpPr>
          <p:cNvPr id="7" name="TextBox 6"/>
          <p:cNvSpPr txBox="1"/>
          <p:nvPr/>
        </p:nvSpPr>
        <p:spPr>
          <a:xfrm>
            <a:off x="5940152" y="2669732"/>
            <a:ext cx="2970685" cy="523220"/>
          </a:xfrm>
          <a:prstGeom prst="rect">
            <a:avLst/>
          </a:prstGeom>
          <a:noFill/>
        </p:spPr>
        <p:txBody>
          <a:bodyPr wrap="none" rtlCol="0">
            <a:spAutoFit/>
          </a:bodyPr>
          <a:lstStyle/>
          <a:p>
            <a:r>
              <a:rPr lang="en-GB" sz="2800" dirty="0" smtClean="0">
                <a:latin typeface="Segoe Print" panose="02000600000000000000" pitchFamily="2" charset="0"/>
              </a:rPr>
              <a:t>Forced rhubarb</a:t>
            </a:r>
            <a:endParaRPr lang="en-GB" sz="2800" dirty="0">
              <a:latin typeface="Segoe Print" panose="02000600000000000000" pitchFamily="2" charset="0"/>
            </a:endParaRPr>
          </a:p>
        </p:txBody>
      </p:sp>
    </p:spTree>
    <p:extLst>
      <p:ext uri="{BB962C8B-B14F-4D97-AF65-F5344CB8AC3E}">
        <p14:creationId xmlns:p14="http://schemas.microsoft.com/office/powerpoint/2010/main" val="3691912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695</Words>
  <Application>Microsoft Office PowerPoint</Application>
  <PresentationFormat>On-screen Show (4:3)</PresentationFormat>
  <Paragraphs>108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AlphabetSoup Tilt BT</vt:lpstr>
      <vt:lpstr>Arial</vt:lpstr>
      <vt:lpstr>Calibri</vt:lpstr>
      <vt:lpstr>Decorated035 BT</vt:lpstr>
      <vt:lpstr>Segoe Print</vt:lpstr>
      <vt:lpstr>Office Theme</vt:lpstr>
      <vt:lpstr>PowerPoint Presentation</vt:lpstr>
      <vt:lpstr>Learning objectives</vt:lpstr>
      <vt:lpstr>Plant hormones</vt:lpstr>
      <vt:lpstr>Tropisms</vt:lpstr>
      <vt:lpstr>Learning objectives</vt:lpstr>
      <vt:lpstr>Auxins</vt:lpstr>
      <vt:lpstr>PowerPoint Presentation</vt:lpstr>
      <vt:lpstr>Clinostats</vt:lpstr>
      <vt:lpstr>Etiolation</vt:lpstr>
      <vt:lpstr>Weed killers</vt:lpstr>
      <vt:lpstr>AGENT ORANGE</vt:lpstr>
      <vt:lpstr>Rooting Powder</vt:lpstr>
      <vt:lpstr>Fruit ripening</vt:lpstr>
      <vt:lpstr>dormancy</vt:lpstr>
      <vt:lpstr>PowerPoint Presentation</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Summary</vt:lpstr>
    </vt:vector>
  </TitlesOfParts>
  <Company>Highland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MannS3</dc:creator>
  <cp:lastModifiedBy>Steven Mann</cp:lastModifiedBy>
  <cp:revision>44</cp:revision>
  <dcterms:created xsi:type="dcterms:W3CDTF">2016-03-14T09:49:31Z</dcterms:created>
  <dcterms:modified xsi:type="dcterms:W3CDTF">2017-10-10T13:00:01Z</dcterms:modified>
</cp:coreProperties>
</file>