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5" r:id="rId2"/>
    <p:sldMasterId id="2147483687" r:id="rId3"/>
  </p:sldMasterIdLst>
  <p:sldIdLst>
    <p:sldId id="256" r:id="rId4"/>
    <p:sldId id="258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6" r:id="rId13"/>
    <p:sldId id="265" r:id="rId14"/>
    <p:sldId id="257" r:id="rId15"/>
    <p:sldId id="264" r:id="rId16"/>
    <p:sldId id="267" r:id="rId17"/>
    <p:sldId id="268" r:id="rId18"/>
    <p:sldId id="269" r:id="rId19"/>
    <p:sldId id="270" r:id="rId20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6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8506-BB33-48BD-BF57-CA58C2EA6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7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pPr/>
              <a:t>5/11/2016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5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5/11/2016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58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pPr/>
              <a:t>5/11/2016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18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5/11/2016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58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5/11/2016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30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5/11/2016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59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5/11/2016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59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5/11/2016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7035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pPr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7799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5/11/2016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7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5/11/2016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1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98214-45FC-483C-9B96-2CA9877E3EF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43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7C718-7592-4827-A4F4-3DD2445DBE3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14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D9CB0-7182-4D12-A2CC-D28D5A1BA15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0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25597-40E1-4091-9BE5-3568F0E711D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7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B661B-4D9E-4B5D-A152-91A12B0D5D2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2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2178-68CC-4C7C-B944-8BA252EBFE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89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E47B0-B143-49C4-BB90-5FFD49EEAC9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67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F9921-BBD3-436C-BF9E-50EFBC93CE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03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8CC04-13B0-4554-B065-9FA5F2A6881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14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B859A-92D9-49AF-8318-47B7CB9AE7B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2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42031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7A05C-4987-422A-8C82-70F44BA63E8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18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785" y="1600201"/>
            <a:ext cx="5392615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9785" y="3941763"/>
            <a:ext cx="5392615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25008CB-509C-4D28-8401-E542C1329EE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81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9261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D3F74860-D75B-4566-8ACC-3C192B308EA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16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92615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785" y="1600201"/>
            <a:ext cx="5392615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9785" y="3941763"/>
            <a:ext cx="5392615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25446FE-9F3F-4524-B3BC-DEB00459102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8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5/11/2016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95896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j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491FD65-160C-436F-BB83-8C778F8CA5D1}" type="slidenum">
              <a:rPr lang="en-US" altLang="zh-TW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000000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 userDrawn="1"/>
        </p:nvSpPr>
        <p:spPr bwMode="auto">
          <a:xfrm>
            <a:off x="2133600" y="64039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 userDrawn="1"/>
        </p:nvSpPr>
        <p:spPr bwMode="auto">
          <a:xfrm>
            <a:off x="4222262" y="6308726"/>
            <a:ext cx="217719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30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Basic concepts of microscopy</a:t>
            </a:r>
          </a:p>
        </p:txBody>
      </p:sp>
    </p:spTree>
    <p:extLst>
      <p:ext uri="{BB962C8B-B14F-4D97-AF65-F5344CB8AC3E}">
        <p14:creationId xmlns:p14="http://schemas.microsoft.com/office/powerpoint/2010/main" val="121980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Microscopes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Their types and uses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7" y="46721"/>
            <a:ext cx="5066431" cy="62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13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Same magnification, different resolution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4" y="2503714"/>
            <a:ext cx="4064000" cy="4064000"/>
          </a:xfrm>
        </p:spPr>
      </p:pic>
      <p:sp>
        <p:nvSpPr>
          <p:cNvPr id="6" name="Rectangle 5"/>
          <p:cNvSpPr/>
          <p:nvPr/>
        </p:nvSpPr>
        <p:spPr>
          <a:xfrm>
            <a:off x="2008533" y="2952820"/>
            <a:ext cx="40238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Light microscope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9882" y="4954848"/>
            <a:ext cx="53411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Scanning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electronmicroscope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43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3" y="0"/>
            <a:ext cx="10287003" cy="6858000"/>
          </a:xfrm>
        </p:spPr>
      </p:pic>
      <p:sp>
        <p:nvSpPr>
          <p:cNvPr id="6" name="Rectangle 5"/>
          <p:cNvSpPr/>
          <p:nvPr/>
        </p:nvSpPr>
        <p:spPr>
          <a:xfrm>
            <a:off x="997853" y="6560456"/>
            <a:ext cx="4386947" cy="297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2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4572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What microscope to use ?</a:t>
            </a:r>
            <a:endParaRPr lang="en-US" dirty="0" smtClean="0"/>
          </a:p>
        </p:txBody>
      </p:sp>
      <p:graphicFrame>
        <p:nvGraphicFramePr>
          <p:cNvPr id="11340" name="Group 7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9535780"/>
              </p:ext>
            </p:extLst>
          </p:nvPr>
        </p:nvGraphicFramePr>
        <p:xfrm>
          <a:off x="1622612" y="2554514"/>
          <a:ext cx="8839200" cy="3991429"/>
        </p:xfrm>
        <a:graphic>
          <a:graphicData uri="http://schemas.openxmlformats.org/drawingml/2006/table">
            <a:tbl>
              <a:tblPr/>
              <a:tblGrid>
                <a:gridCol w="4419600"/>
                <a:gridCol w="4419600"/>
              </a:tblGrid>
              <a:tr h="449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Light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Electron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Cheap to purchase (200 – 1000 $)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Expensive (over 2,000,000$)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Cheap to operate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Expensive to produce electron beams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Small and portable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Large and requires special rooms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Simple and easy preparations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Lengthy and complex preparations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Material rarely distorted by preparation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Preparation distorts 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Vacuum is not required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Vacuum is required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Natural color maintained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All images in black and white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Magnifies objects only up to 2000 times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Magnifies over 500,000 times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7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AU" b="1" dirty="0" smtClean="0"/>
              <a:t>Magnification and scale bars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247572"/>
            <a:ext cx="676365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800" b="1" dirty="0">
                <a:cs typeface="Arial" charset="0"/>
              </a:rPr>
              <a:t>Magnification = </a:t>
            </a:r>
            <a:r>
              <a:rPr lang="en-AU" sz="2800" b="1" u="sng" dirty="0">
                <a:cs typeface="Arial" charset="0"/>
              </a:rPr>
              <a:t>Magnified size(ruler)</a:t>
            </a:r>
          </a:p>
          <a:p>
            <a:pPr lvl="4">
              <a:defRPr/>
            </a:pPr>
            <a:r>
              <a:rPr lang="en-AU" sz="2800" b="1" dirty="0">
                <a:cs typeface="Arial" charset="0"/>
              </a:rPr>
              <a:t>		 Real size (scale bar)</a:t>
            </a:r>
          </a:p>
          <a:p>
            <a:pPr>
              <a:defRPr/>
            </a:pPr>
            <a:endParaRPr lang="en-AU" dirty="0">
              <a:cs typeface="Arial" charset="0"/>
            </a:endParaRPr>
          </a:p>
        </p:txBody>
      </p:sp>
      <p:pic>
        <p:nvPicPr>
          <p:cNvPr id="25604" name="Picture 2" descr="http://www.scielo.cl/fbpe/img/gbot/v61n1/fi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575" y="2774271"/>
            <a:ext cx="3933825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8548687" y="6310086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dirty="0">
                <a:latin typeface="Arial" pitchFamily="34" charset="0"/>
              </a:rPr>
              <a:t>Scale bar = 10 µm</a:t>
            </a:r>
          </a:p>
        </p:txBody>
      </p:sp>
    </p:spTree>
    <p:extLst>
      <p:ext uri="{BB962C8B-B14F-4D97-AF65-F5344CB8AC3E}">
        <p14:creationId xmlns:p14="http://schemas.microsoft.com/office/powerpoint/2010/main" val="35799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Determining the size of cells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Using a graticule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362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Calibration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2907000"/>
            <a:ext cx="5619750" cy="1990725"/>
          </a:xfrm>
        </p:spPr>
      </p:pic>
      <p:sp>
        <p:nvSpPr>
          <p:cNvPr id="5" name="Round Single Corner Rectangle 4"/>
          <p:cNvSpPr/>
          <p:nvPr/>
        </p:nvSpPr>
        <p:spPr>
          <a:xfrm>
            <a:off x="5117866" y="2935798"/>
            <a:ext cx="1922930" cy="274124"/>
          </a:xfrm>
          <a:prstGeom prst="round1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Graticule</a:t>
            </a:r>
            <a:endParaRPr lang="en-GB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1" y="1829528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How much is each division on the graticule worth? This depends on the magnification! Use the lowest magnification.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88" y="4897725"/>
            <a:ext cx="5957887" cy="1425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201128"/>
            <a:ext cx="2185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We do not have a stage </a:t>
            </a:r>
            <a:r>
              <a:rPr lang="en-GB" sz="2000" dirty="0" err="1" smtClean="0">
                <a:solidFill>
                  <a:prstClr val="black"/>
                </a:solidFill>
              </a:rPr>
              <a:t>micrometer</a:t>
            </a:r>
            <a:r>
              <a:rPr lang="en-GB" sz="2000" dirty="0" smtClean="0">
                <a:solidFill>
                  <a:prstClr val="black"/>
                </a:solidFill>
              </a:rPr>
              <a:t> so we will need to use a transparent ruler where the smallest unit is in mm.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9664" y="3348318"/>
            <a:ext cx="21859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5mm = 5000µm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∴ each division on the </a:t>
            </a:r>
            <a:r>
              <a:rPr lang="en-GB" sz="2000" dirty="0" err="1" smtClean="0">
                <a:solidFill>
                  <a:prstClr val="black"/>
                </a:solidFill>
              </a:rPr>
              <a:t>graticule</a:t>
            </a:r>
            <a:r>
              <a:rPr lang="en-GB" sz="2000" dirty="0" smtClean="0">
                <a:solidFill>
                  <a:prstClr val="black"/>
                </a:solidFill>
              </a:rPr>
              <a:t> is equal to:</a:t>
            </a:r>
          </a:p>
          <a:p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5000/100 = 50</a:t>
            </a:r>
            <a:r>
              <a:rPr lang="en-GB" sz="2000" dirty="0">
                <a:solidFill>
                  <a:prstClr val="black"/>
                </a:solidFill>
              </a:rPr>
              <a:t>µm</a:t>
            </a:r>
          </a:p>
          <a:p>
            <a:r>
              <a:rPr lang="en-GB" sz="2000" dirty="0" smtClean="0">
                <a:solidFill>
                  <a:prstClr val="black"/>
                </a:solidFill>
              </a:rPr>
              <a:t> </a:t>
            </a:r>
          </a:p>
          <a:p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713" y="5664805"/>
            <a:ext cx="21162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At 20x magnification: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9665" y="5387806"/>
            <a:ext cx="2469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It is easier to turn the eyepiece to align the </a:t>
            </a:r>
            <a:r>
              <a:rPr lang="en-GB" dirty="0" err="1" smtClean="0">
                <a:solidFill>
                  <a:prstClr val="black"/>
                </a:solidFill>
              </a:rPr>
              <a:t>graticule</a:t>
            </a:r>
            <a:r>
              <a:rPr lang="en-GB" dirty="0" smtClean="0">
                <a:solidFill>
                  <a:prstClr val="black"/>
                </a:solidFill>
              </a:rPr>
              <a:t> with the ruler.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72913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values for the </a:t>
            </a:r>
            <a:r>
              <a:rPr lang="en-GB" dirty="0" err="1" smtClean="0"/>
              <a:t>graticule</a:t>
            </a:r>
            <a:r>
              <a:rPr lang="en-GB" dirty="0" smtClean="0"/>
              <a:t> will decrease as we increase the magnification. In the case given on the previous page: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281641"/>
              </p:ext>
            </p:extLst>
          </p:nvPr>
        </p:nvGraphicFramePr>
        <p:xfrm>
          <a:off x="1066797" y="3086100"/>
          <a:ext cx="10058403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9338"/>
                <a:gridCol w="2771775"/>
                <a:gridCol w="496729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Magnification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Calculation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Graticule</a:t>
                      </a:r>
                      <a:r>
                        <a:rPr lang="en-GB" sz="2400" dirty="0" smtClean="0"/>
                        <a:t> value per smallest division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x20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See previous slide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50µm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x100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(20/100) x 50µm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10µm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x400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(20/400) x 50µm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2.5µm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5715000"/>
            <a:ext cx="6166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Each microscope needs to be calibrated separately.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450749" cy="1371600"/>
          </a:xfrm>
        </p:spPr>
        <p:txBody>
          <a:bodyPr>
            <a:normAutofit fontScale="90000"/>
          </a:bodyPr>
          <a:lstStyle/>
          <a:p>
            <a:r>
              <a:rPr lang="en-GB" dirty="0"/>
              <a:t>Determining the size of </a:t>
            </a:r>
            <a:r>
              <a:rPr lang="en-GB" dirty="0" smtClean="0"/>
              <a:t>cells (onion epidermis)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89" y="4899041"/>
            <a:ext cx="5619750" cy="819150"/>
          </a:xfrm>
        </p:spPr>
      </p:pic>
      <p:grpSp>
        <p:nvGrpSpPr>
          <p:cNvPr id="15" name="Group 14"/>
          <p:cNvGrpSpPr/>
          <p:nvPr/>
        </p:nvGrpSpPr>
        <p:grpSpPr>
          <a:xfrm>
            <a:off x="497883" y="4625878"/>
            <a:ext cx="7396163" cy="1365475"/>
            <a:chOff x="1859756" y="2184625"/>
            <a:chExt cx="7396163" cy="1365475"/>
          </a:xfrm>
        </p:grpSpPr>
        <p:sp>
          <p:nvSpPr>
            <p:cNvPr id="5" name="Hexagon 4"/>
            <p:cNvSpPr/>
            <p:nvPr/>
          </p:nvSpPr>
          <p:spPr>
            <a:xfrm>
              <a:off x="7698581" y="2642296"/>
              <a:ext cx="1557338" cy="457200"/>
            </a:xfrm>
            <a:prstGeom prst="hexagon">
              <a:avLst/>
            </a:prstGeom>
            <a:noFill/>
            <a:ln w="349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1859756" y="2617785"/>
              <a:ext cx="1557338" cy="457200"/>
            </a:xfrm>
            <a:prstGeom prst="hexagon">
              <a:avLst/>
            </a:prstGeom>
            <a:noFill/>
            <a:ln w="349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Hexagon 7"/>
            <p:cNvSpPr/>
            <p:nvPr/>
          </p:nvSpPr>
          <p:spPr>
            <a:xfrm>
              <a:off x="4810125" y="3092900"/>
              <a:ext cx="1557338" cy="457200"/>
            </a:xfrm>
            <a:prstGeom prst="hexagon">
              <a:avLst/>
            </a:prstGeom>
            <a:noFill/>
            <a:ln w="349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Hexagon 8"/>
            <p:cNvSpPr/>
            <p:nvPr/>
          </p:nvSpPr>
          <p:spPr>
            <a:xfrm>
              <a:off x="3346568" y="2858175"/>
              <a:ext cx="1557338" cy="457200"/>
            </a:xfrm>
            <a:prstGeom prst="hexagon">
              <a:avLst/>
            </a:prstGeom>
            <a:noFill/>
            <a:ln w="349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3355181" y="2407100"/>
              <a:ext cx="1557338" cy="457200"/>
            </a:xfrm>
            <a:prstGeom prst="hexagon">
              <a:avLst/>
            </a:prstGeom>
            <a:noFill/>
            <a:ln w="349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>
              <a:off x="6243637" y="2860900"/>
              <a:ext cx="1557338" cy="457200"/>
            </a:xfrm>
            <a:prstGeom prst="hexagon">
              <a:avLst/>
            </a:prstGeom>
            <a:noFill/>
            <a:ln w="349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>
              <a:off x="4810125" y="2641825"/>
              <a:ext cx="1557338" cy="457200"/>
            </a:xfrm>
            <a:prstGeom prst="hexagon">
              <a:avLst/>
            </a:prstGeom>
            <a:noFill/>
            <a:ln w="349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6243637" y="2392812"/>
              <a:ext cx="1557338" cy="457200"/>
            </a:xfrm>
            <a:prstGeom prst="hexagon">
              <a:avLst/>
            </a:prstGeom>
            <a:noFill/>
            <a:ln w="349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>
              <a:off x="4810125" y="2184625"/>
              <a:ext cx="1557338" cy="457200"/>
            </a:xfrm>
            <a:prstGeom prst="hexagon">
              <a:avLst/>
            </a:prstGeom>
            <a:noFill/>
            <a:ln w="349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69563" y="1817560"/>
            <a:ext cx="104479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Once you have calibrated the </a:t>
            </a:r>
            <a:r>
              <a:rPr lang="en-GB" sz="2800" dirty="0" err="1" smtClean="0">
                <a:solidFill>
                  <a:prstClr val="black"/>
                </a:solidFill>
              </a:rPr>
              <a:t>graticule</a:t>
            </a:r>
            <a:r>
              <a:rPr lang="en-GB" sz="2800" dirty="0" smtClean="0">
                <a:solidFill>
                  <a:prstClr val="black"/>
                </a:solidFill>
              </a:rPr>
              <a:t>, determine the length and width of an onion epidermis cell.</a:t>
            </a:r>
          </a:p>
          <a:p>
            <a:endParaRPr lang="en-GB" sz="2800" dirty="0">
              <a:solidFill>
                <a:prstClr val="black"/>
              </a:solidFill>
            </a:endParaRPr>
          </a:p>
          <a:p>
            <a:endParaRPr lang="en-GB" sz="2800" dirty="0">
              <a:solidFill>
                <a:prstClr val="black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27889" y="3007809"/>
            <a:ext cx="3012282" cy="1025961"/>
            <a:chOff x="4881764" y="2672456"/>
            <a:chExt cx="3012282" cy="1025961"/>
          </a:xfrm>
        </p:grpSpPr>
        <p:sp>
          <p:nvSpPr>
            <p:cNvPr id="17" name="Hexagon 16"/>
            <p:cNvSpPr/>
            <p:nvPr/>
          </p:nvSpPr>
          <p:spPr>
            <a:xfrm>
              <a:off x="4881764" y="2672456"/>
              <a:ext cx="3012282" cy="1025961"/>
            </a:xfrm>
            <a:prstGeom prst="hexagon">
              <a:avLst/>
            </a:prstGeom>
            <a:noFill/>
            <a:ln w="3492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7" idx="3"/>
              <a:endCxn id="17" idx="0"/>
            </p:cNvCxnSpPr>
            <p:nvPr/>
          </p:nvCxnSpPr>
          <p:spPr>
            <a:xfrm>
              <a:off x="4881764" y="3185437"/>
              <a:ext cx="3012282" cy="0"/>
            </a:xfrm>
            <a:prstGeom prst="straightConnector1">
              <a:avLst/>
            </a:prstGeom>
            <a:ln w="539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Hexagon 23"/>
          <p:cNvSpPr/>
          <p:nvPr/>
        </p:nvSpPr>
        <p:spPr>
          <a:xfrm>
            <a:off x="4226921" y="3006630"/>
            <a:ext cx="3012282" cy="1025961"/>
          </a:xfrm>
          <a:prstGeom prst="hexagon">
            <a:avLst/>
          </a:prstGeom>
          <a:noFill/>
          <a:ln w="3492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60433" y="3006630"/>
            <a:ext cx="0" cy="104772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38162" y="3229582"/>
            <a:ext cx="292106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black"/>
                </a:solidFill>
              </a:rPr>
              <a:t>Measuring the length of many cells and calculating the mean will give a more reliable estimate!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1191383"/>
            <a:ext cx="4737846" cy="706964"/>
          </a:xfrm>
        </p:spPr>
        <p:txBody>
          <a:bodyPr/>
          <a:lstStyle/>
          <a:p>
            <a:r>
              <a:rPr lang="en-AU" dirty="0" smtClean="0">
                <a:solidFill>
                  <a:schemeClr val="accent6">
                    <a:lumMod val="50000"/>
                  </a:schemeClr>
                </a:solidFill>
              </a:rPr>
              <a:t>Light microscope</a:t>
            </a:r>
            <a:endParaRPr lang="en-A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1000px-Microscope-lett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14247" y="15410"/>
            <a:ext cx="4094907" cy="6842590"/>
          </a:xfrm>
        </p:spPr>
      </p:pic>
      <p:sp>
        <p:nvSpPr>
          <p:cNvPr id="6" name="TextBox 5"/>
          <p:cNvSpPr txBox="1"/>
          <p:nvPr/>
        </p:nvSpPr>
        <p:spPr>
          <a:xfrm>
            <a:off x="1676401" y="3048000"/>
            <a:ext cx="40863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Key: </a:t>
            </a:r>
          </a:p>
          <a:p>
            <a:r>
              <a:rPr lang="en-GB" b="1" dirty="0"/>
              <a:t>A=ocular lens area </a:t>
            </a:r>
          </a:p>
          <a:p>
            <a:r>
              <a:rPr lang="en-GB" b="1" dirty="0"/>
              <a:t>B=objective lens area </a:t>
            </a:r>
          </a:p>
          <a:p>
            <a:r>
              <a:rPr lang="en-GB" b="1" dirty="0"/>
              <a:t>C and D - slide and stage opening </a:t>
            </a:r>
          </a:p>
          <a:p>
            <a:r>
              <a:rPr lang="en-GB" b="1" dirty="0"/>
              <a:t>E=mechanical stage </a:t>
            </a:r>
          </a:p>
          <a:p>
            <a:r>
              <a:rPr lang="en-GB" b="1" dirty="0"/>
              <a:t>F=light source</a:t>
            </a:r>
          </a:p>
        </p:txBody>
      </p:sp>
    </p:spTree>
    <p:extLst>
      <p:ext uri="{BB962C8B-B14F-4D97-AF65-F5344CB8AC3E}">
        <p14:creationId xmlns:p14="http://schemas.microsoft.com/office/powerpoint/2010/main" val="37728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Dark Field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1" y="1355725"/>
            <a:ext cx="5857631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5891"/>
            <a:ext cx="5761893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25233" y="4781550"/>
            <a:ext cx="11039231" cy="1023938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GB" sz="2400" b="1" i="0" dirty="0" err="1" smtClean="0">
                <a:solidFill>
                  <a:srgbClr val="222222"/>
                </a:solidFill>
                <a:effectLst/>
                <a:latin typeface="arial"/>
              </a:rPr>
              <a:t>Darkfield</a:t>
            </a:r>
            <a:r>
              <a:rPr lang="en-GB" sz="2400" b="1" i="0" dirty="0" smtClean="0">
                <a:solidFill>
                  <a:srgbClr val="222222"/>
                </a:solidFill>
                <a:effectLst/>
                <a:latin typeface="arial"/>
              </a:rPr>
              <a:t> microscopy</a:t>
            </a:r>
            <a:r>
              <a:rPr lang="en-GB" sz="2400" b="0" i="0" dirty="0" smtClean="0">
                <a:solidFill>
                  <a:srgbClr val="222222"/>
                </a:solidFill>
                <a:effectLst/>
                <a:latin typeface="arial"/>
              </a:rPr>
              <a:t> is a specialized illumination technique that capitalizes on oblique illumination to enhance contrast in specimens that are not imaged well under normal </a:t>
            </a:r>
            <a:r>
              <a:rPr lang="en-GB" sz="2400" b="0" i="0" dirty="0" err="1" smtClean="0">
                <a:solidFill>
                  <a:srgbClr val="222222"/>
                </a:solidFill>
                <a:effectLst/>
                <a:latin typeface="arial"/>
              </a:rPr>
              <a:t>brightfield</a:t>
            </a:r>
            <a:r>
              <a:rPr lang="en-GB" sz="2400" b="0" i="0" dirty="0" smtClean="0">
                <a:solidFill>
                  <a:srgbClr val="222222"/>
                </a:solidFill>
                <a:effectLst/>
                <a:latin typeface="arial"/>
              </a:rPr>
              <a:t> illumination conditions.</a:t>
            </a:r>
            <a:endParaRPr lang="en-GB" sz="2400" b="0" i="0" dirty="0">
              <a:solidFill>
                <a:srgbClr val="222222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6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Phase Contrast</a:t>
            </a:r>
          </a:p>
        </p:txBody>
      </p:sp>
      <p:grpSp>
        <p:nvGrpSpPr>
          <p:cNvPr id="68620" name="Group 12"/>
          <p:cNvGrpSpPr>
            <a:grpSpLocks/>
          </p:cNvGrpSpPr>
          <p:nvPr/>
        </p:nvGrpSpPr>
        <p:grpSpPr bwMode="auto">
          <a:xfrm>
            <a:off x="931985" y="3573463"/>
            <a:ext cx="4491892" cy="2520950"/>
            <a:chOff x="1773" y="2205"/>
            <a:chExt cx="2213" cy="1679"/>
          </a:xfrm>
        </p:grpSpPr>
        <p:pic>
          <p:nvPicPr>
            <p:cNvPr id="68616" name="Picture 8" descr="phaseconfigurationfigure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" y="2205"/>
              <a:ext cx="2213" cy="1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2988" y="3783"/>
              <a:ext cx="499" cy="10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24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8626" name="Group 18"/>
          <p:cNvGrpSpPr>
            <a:grpSpLocks/>
          </p:cNvGrpSpPr>
          <p:nvPr/>
        </p:nvGrpSpPr>
        <p:grpSpPr bwMode="auto">
          <a:xfrm>
            <a:off x="3155462" y="836613"/>
            <a:ext cx="5820507" cy="2520950"/>
            <a:chOff x="1627" y="572"/>
            <a:chExt cx="2469" cy="1406"/>
          </a:xfrm>
        </p:grpSpPr>
        <p:pic>
          <p:nvPicPr>
            <p:cNvPr id="68613" name="Picture 5" descr="phasemicroscopyfigure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" y="590"/>
              <a:ext cx="2469" cy="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3532" y="1770"/>
              <a:ext cx="499" cy="13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8621" name="Rectangle 13"/>
            <p:cNvSpPr>
              <a:spLocks noChangeArrowheads="1"/>
            </p:cNvSpPr>
            <p:nvPr/>
          </p:nvSpPr>
          <p:spPr bwMode="auto">
            <a:xfrm>
              <a:off x="1973" y="572"/>
              <a:ext cx="1723" cy="13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2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68624" name="Picture 16" descr="phasemicroscopyfig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85" y="3789363"/>
            <a:ext cx="5713046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8436708" y="5668963"/>
            <a:ext cx="1270000" cy="207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3257389" cy="706964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accent6">
                    <a:lumMod val="50000"/>
                  </a:schemeClr>
                </a:solidFill>
              </a:rPr>
              <a:t>Electron microscope</a:t>
            </a:r>
            <a:endParaRPr lang="en-A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372px-Scheme_TEM_en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5497" y="1"/>
            <a:ext cx="4251959" cy="6858000"/>
          </a:xfrm>
        </p:spPr>
      </p:pic>
    </p:spTree>
    <p:extLst>
      <p:ext uri="{BB962C8B-B14F-4D97-AF65-F5344CB8AC3E}">
        <p14:creationId xmlns:p14="http://schemas.microsoft.com/office/powerpoint/2010/main" val="972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dirty="0" smtClean="0"/>
              <a:t>Types of electron microscopes</a:t>
            </a:r>
            <a:endParaRPr 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1600" y="2574471"/>
            <a:ext cx="7024915" cy="4102099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	</a:t>
            </a:r>
            <a:r>
              <a:rPr lang="en-US" sz="3600" b="1" dirty="0"/>
              <a:t>Transmission electron microscopes </a:t>
            </a:r>
            <a:r>
              <a:rPr lang="en-US" sz="3600" dirty="0"/>
              <a:t>pass a beam of electrons through the specimen.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3600" dirty="0"/>
              <a:t>	Thin sections of specimen are needed for transmission electron microscopy as the electrons have to pass through the specimen for the image to be produced</a:t>
            </a:r>
            <a:r>
              <a:rPr lang="en-US" sz="3600" dirty="0" smtClean="0"/>
              <a:t>.</a:t>
            </a:r>
          </a:p>
          <a:p>
            <a:pPr indent="20638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Dense areas stop the electrons and appear dark.</a:t>
            </a:r>
            <a:endParaRPr lang="en-US" sz="3600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3314" y="2574471"/>
            <a:ext cx="1393372" cy="1097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Electron gun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846457" y="4357005"/>
            <a:ext cx="2627085" cy="537029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Specimen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63314" y="5382985"/>
            <a:ext cx="1393372" cy="1097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724572" y="3672113"/>
            <a:ext cx="0" cy="168365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916367" y="3672113"/>
            <a:ext cx="0" cy="84182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159999" y="3708399"/>
            <a:ext cx="0" cy="168365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348687" y="3701142"/>
            <a:ext cx="7255" cy="84182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595429" y="3701142"/>
            <a:ext cx="0" cy="168365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126515" y="5382985"/>
            <a:ext cx="1524000" cy="1097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7242629" y="5492749"/>
            <a:ext cx="1284514" cy="864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Monitor</a:t>
            </a:r>
            <a:endParaRPr lang="en-GB" dirty="0"/>
          </a:p>
        </p:txBody>
      </p:sp>
      <p:cxnSp>
        <p:nvCxnSpPr>
          <p:cNvPr id="17" name="Straight Connector 16"/>
          <p:cNvCxnSpPr>
            <a:stCxn id="14" idx="3"/>
            <a:endCxn id="6" idx="1"/>
          </p:cNvCxnSpPr>
          <p:nvPr/>
        </p:nvCxnSpPr>
        <p:spPr>
          <a:xfrm>
            <a:off x="8650515" y="5931807"/>
            <a:ext cx="81279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2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dirty="0" smtClean="0"/>
              <a:t>Types of electron microscopes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84094" y="2514600"/>
            <a:ext cx="7179449" cy="4343400"/>
          </a:xfrm>
        </p:spPr>
        <p:txBody>
          <a:bodyPr>
            <a:normAutofit fontScale="62500" lnSpcReduction="20000"/>
          </a:bodyPr>
          <a:lstStyle/>
          <a:p>
            <a:pPr marL="85725" indent="0" defTabSz="180975">
              <a:lnSpc>
                <a:spcPct val="120000"/>
              </a:lnSpc>
              <a:buNone/>
              <a:defRPr/>
            </a:pPr>
            <a:r>
              <a:rPr lang="en-US" sz="3900" b="1" dirty="0"/>
              <a:t>Scanning electron microscopes </a:t>
            </a:r>
            <a:r>
              <a:rPr lang="en-US" sz="3900" dirty="0"/>
              <a:t>pass a beam of electrons over the surface of the specimen in the form of a ‘scanning’ beam.</a:t>
            </a:r>
          </a:p>
          <a:p>
            <a:pPr marL="85725" indent="0" defTabSz="180975">
              <a:lnSpc>
                <a:spcPct val="120000"/>
              </a:lnSpc>
              <a:buNone/>
              <a:defRPr/>
            </a:pPr>
            <a:r>
              <a:rPr lang="en-US" sz="3900" dirty="0"/>
              <a:t>Larger, thicker structures can thus be seen under the scanning electron microscope as the electrons do not have to pass through the sample in order to form the image.</a:t>
            </a:r>
          </a:p>
          <a:p>
            <a:pPr marL="85725" indent="0" defTabSz="180975">
              <a:lnSpc>
                <a:spcPct val="120000"/>
              </a:lnSpc>
              <a:buNone/>
              <a:defRPr/>
            </a:pPr>
            <a:r>
              <a:rPr lang="en-US" sz="3900" dirty="0"/>
              <a:t>However the resolution of the scanning electron microscope is lower than that of the transmission electron microscope.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261600" y="2603499"/>
            <a:ext cx="1393372" cy="1097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Electron gun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rot="18911211">
            <a:off x="8860334" y="3928419"/>
            <a:ext cx="1393372" cy="541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722431" y="3654681"/>
            <a:ext cx="0" cy="168365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0853058" y="3654681"/>
            <a:ext cx="16071" cy="168365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059886" y="3699328"/>
            <a:ext cx="0" cy="168365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0974356" y="3669195"/>
            <a:ext cx="18141" cy="165462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154232" y="3699328"/>
            <a:ext cx="14515" cy="168365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578890" y="2418441"/>
            <a:ext cx="1524000" cy="1097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7682848" y="2535008"/>
            <a:ext cx="1284514" cy="8645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Monitor</a:t>
            </a:r>
            <a:endParaRPr lang="en-GB" dirty="0"/>
          </a:p>
        </p:txBody>
      </p:sp>
      <p:cxnSp>
        <p:nvCxnSpPr>
          <p:cNvPr id="14" name="Straight Connector 13"/>
          <p:cNvCxnSpPr>
            <a:stCxn id="12" idx="2"/>
            <a:endCxn id="6" idx="0"/>
          </p:cNvCxnSpPr>
          <p:nvPr/>
        </p:nvCxnSpPr>
        <p:spPr>
          <a:xfrm>
            <a:off x="8340890" y="3516084"/>
            <a:ext cx="1025284" cy="49102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535887" y="5224234"/>
            <a:ext cx="2627085" cy="537029"/>
          </a:xfrm>
          <a:prstGeom prst="rect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Specimen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9673782" y="4496509"/>
            <a:ext cx="1277376" cy="72772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9916367" y="4249962"/>
            <a:ext cx="1143977" cy="98435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0160007" y="4025345"/>
            <a:ext cx="978669" cy="118337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9374152" y="4771373"/>
            <a:ext cx="1325117" cy="46244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9535887" y="4656439"/>
            <a:ext cx="1301616" cy="59703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592457" y="5932782"/>
            <a:ext cx="355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Electrons are reflected creating a 3D image of troughs and ridges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1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Scanning </a:t>
            </a:r>
            <a:r>
              <a:rPr lang="en-AU" dirty="0" err="1" smtClean="0"/>
              <a:t>vs</a:t>
            </a:r>
            <a:r>
              <a:rPr lang="en-AU" dirty="0" smtClean="0"/>
              <a:t> transmission</a:t>
            </a:r>
            <a:endParaRPr lang="en-AU" dirty="0"/>
          </a:p>
        </p:txBody>
      </p:sp>
      <p:grpSp>
        <p:nvGrpSpPr>
          <p:cNvPr id="3" name="Group 2"/>
          <p:cNvGrpSpPr/>
          <p:nvPr/>
        </p:nvGrpSpPr>
        <p:grpSpPr>
          <a:xfrm>
            <a:off x="1725707" y="2720788"/>
            <a:ext cx="8691563" cy="3200400"/>
            <a:chOff x="1752601" y="2209800"/>
            <a:chExt cx="8691563" cy="3200400"/>
          </a:xfrm>
        </p:grpSpPr>
        <p:pic>
          <p:nvPicPr>
            <p:cNvPr id="11776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2601" y="2209800"/>
              <a:ext cx="3902927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02_Drosophila_Germarium_67240_8300x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2209801"/>
              <a:ext cx="4348164" cy="3152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48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AU" sz="4000" dirty="0"/>
              <a:t>Electron microscopes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585463"/>
            <a:ext cx="7547429" cy="3772929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AU" sz="3600" b="1" dirty="0"/>
              <a:t>Better resolution: T</a:t>
            </a:r>
            <a:r>
              <a:rPr lang="en-GB" sz="3600" b="1" dirty="0"/>
              <a:t>he ability to distinguish between two points on an image. Like pixels in a digital camera.</a:t>
            </a:r>
          </a:p>
          <a:p>
            <a:pPr marL="0" indent="0">
              <a:buNone/>
              <a:defRPr/>
            </a:pPr>
            <a:r>
              <a:rPr lang="en-AU" sz="3600" b="1" dirty="0"/>
              <a:t>Greater magnification: </a:t>
            </a:r>
            <a:r>
              <a:rPr lang="en-GB" sz="3600" b="1" dirty="0"/>
              <a:t>How much bigger a sample appears to be under the microscope than it is in real life.</a:t>
            </a:r>
            <a:endParaRPr lang="en-AU" sz="3600" b="1" dirty="0"/>
          </a:p>
          <a:p>
            <a:pPr eaLnBrk="1" hangingPunct="1">
              <a:buFont typeface="Wingdings" pitchFamily="2" charset="2"/>
              <a:buChar char="ü"/>
              <a:defRPr/>
            </a:pPr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778" y="2785155"/>
            <a:ext cx="3876824" cy="278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3F20CFC1-E34F-405B-AA49-5BE0E194F1B3}"/>
    </a:ext>
  </a:extLst>
</a:theme>
</file>

<file path=ppt/theme/theme3.xml><?xml version="1.0" encoding="utf-8"?>
<a:theme xmlns:a="http://schemas.openxmlformats.org/drawingml/2006/main" name="TIC">
  <a:themeElements>
    <a:clrScheme name="TIC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TIC">
      <a:majorFont>
        <a:latin typeface="Garamond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TIC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</TotalTime>
  <Words>478</Words>
  <Application>Microsoft Office PowerPoint</Application>
  <PresentationFormat>Custom</PresentationFormat>
  <Paragraphs>90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Ion Boardroom</vt:lpstr>
      <vt:lpstr>Savon</vt:lpstr>
      <vt:lpstr>TIC</vt:lpstr>
      <vt:lpstr>Microscopes</vt:lpstr>
      <vt:lpstr>Light microscope</vt:lpstr>
      <vt:lpstr>Dark Field</vt:lpstr>
      <vt:lpstr>Phase Contrast</vt:lpstr>
      <vt:lpstr>Electron microscope</vt:lpstr>
      <vt:lpstr>Types of electron microscopes</vt:lpstr>
      <vt:lpstr>Types of electron microscopes</vt:lpstr>
      <vt:lpstr>Scanning vs transmission</vt:lpstr>
      <vt:lpstr>Electron microscopes</vt:lpstr>
      <vt:lpstr>Same magnification, different resolution</vt:lpstr>
      <vt:lpstr>PowerPoint Presentation</vt:lpstr>
      <vt:lpstr>What microscope to use ?</vt:lpstr>
      <vt:lpstr>Magnification and scale bars</vt:lpstr>
      <vt:lpstr>Determining the size of cells</vt:lpstr>
      <vt:lpstr>Calibration</vt:lpstr>
      <vt:lpstr>The values for the graticule will decrease as we increase the magnification. In the case given on the previous page:</vt:lpstr>
      <vt:lpstr>Determining the size of cells (onion epidermis)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Microscopes</dc:title>
  <dc:creator>Steve Mann</dc:creator>
  <cp:lastModifiedBy>manns3</cp:lastModifiedBy>
  <cp:revision>23</cp:revision>
  <cp:lastPrinted>2015-07-01T12:48:48Z</cp:lastPrinted>
  <dcterms:created xsi:type="dcterms:W3CDTF">2014-02-27T04:59:44Z</dcterms:created>
  <dcterms:modified xsi:type="dcterms:W3CDTF">2016-05-11T09:07:17Z</dcterms:modified>
</cp:coreProperties>
</file>