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67" r:id="rId6"/>
    <p:sldId id="271" r:id="rId7"/>
    <p:sldId id="272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8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5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3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9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1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5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9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1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6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55A5-E2A8-42B9-BE4C-4E80AD1EC3D1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BFAA-C1D6-42CA-8805-4485419E8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9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-K0482MQG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581128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Vineta BT" panose="04020906050602070202" pitchFamily="82" charset="0"/>
              </a:rPr>
              <a:t>Biological Control</a:t>
            </a:r>
            <a:endParaRPr lang="en-GB" dirty="0">
              <a:latin typeface="Vineta BT" panose="0402090605060207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949280"/>
            <a:ext cx="6400800" cy="90872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S3 Science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" y="2014972"/>
            <a:ext cx="3093839" cy="2710171"/>
          </a:xfrm>
        </p:spPr>
      </p:pic>
      <p:sp>
        <p:nvSpPr>
          <p:cNvPr id="5" name="Rectangle 4"/>
          <p:cNvSpPr/>
          <p:nvPr/>
        </p:nvSpPr>
        <p:spPr>
          <a:xfrm>
            <a:off x="3707904" y="187470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i="1" dirty="0" err="1" smtClean="0"/>
              <a:t>Phasmarhabditis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hermaphrodita</a:t>
            </a:r>
            <a:r>
              <a:rPr lang="en-GB" sz="3200" i="1" dirty="0" smtClean="0"/>
              <a:t> </a:t>
            </a:r>
            <a:r>
              <a:rPr lang="en-GB" sz="3200" dirty="0" smtClean="0"/>
              <a:t>is a microscopic roundworm that kills slugs by feeding and reproducing inside them.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689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7" y="1528196"/>
            <a:ext cx="3085869" cy="3412972"/>
          </a:xfrm>
        </p:spPr>
      </p:pic>
      <p:sp>
        <p:nvSpPr>
          <p:cNvPr id="5" name="Rectangle 4"/>
          <p:cNvSpPr/>
          <p:nvPr/>
        </p:nvSpPr>
        <p:spPr>
          <a:xfrm>
            <a:off x="3707904" y="187470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i="1" dirty="0" err="1" smtClean="0"/>
              <a:t>Encarsia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formosa</a:t>
            </a:r>
            <a:r>
              <a:rPr lang="en-GB" sz="3200" i="1" dirty="0" smtClean="0"/>
              <a:t> </a:t>
            </a:r>
            <a:r>
              <a:rPr lang="en-GB" sz="3200" dirty="0" smtClean="0"/>
              <a:t>was one of the first biological control agents developed.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102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7" r="14170"/>
          <a:stretch/>
        </p:blipFill>
        <p:spPr>
          <a:xfrm>
            <a:off x="623455" y="1412776"/>
            <a:ext cx="3009748" cy="4320480"/>
          </a:xfrm>
        </p:spPr>
      </p:pic>
      <p:sp>
        <p:nvSpPr>
          <p:cNvPr id="5" name="Rectangle 4"/>
          <p:cNvSpPr/>
          <p:nvPr/>
        </p:nvSpPr>
        <p:spPr>
          <a:xfrm>
            <a:off x="3742928" y="249289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i="1" dirty="0" smtClean="0"/>
              <a:t>Bacillus thuringiensis</a:t>
            </a:r>
            <a:r>
              <a:rPr lang="en-GB" sz="3200" dirty="0" smtClean="0"/>
              <a:t> is the most widely applied species of bacteria used for biological control.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382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2880319" cy="4158749"/>
          </a:xfrm>
        </p:spPr>
      </p:pic>
      <p:sp>
        <p:nvSpPr>
          <p:cNvPr id="5" name="Rectangle 4"/>
          <p:cNvSpPr/>
          <p:nvPr/>
        </p:nvSpPr>
        <p:spPr>
          <a:xfrm>
            <a:off x="3707904" y="187470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i="1" dirty="0" smtClean="0"/>
              <a:t>rabbit haemorrhagic disease virus that causes the rabbit haemorrhagic disease.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442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880319" cy="2179441"/>
          </a:xfrm>
        </p:spPr>
      </p:pic>
      <p:sp>
        <p:nvSpPr>
          <p:cNvPr id="5" name="Rectangle 4"/>
          <p:cNvSpPr/>
          <p:nvPr/>
        </p:nvSpPr>
        <p:spPr>
          <a:xfrm>
            <a:off x="3707904" y="187470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i="1" dirty="0" smtClean="0"/>
              <a:t>The cane toad, </a:t>
            </a:r>
            <a:r>
              <a:rPr lang="en-GB" sz="3200" i="1" dirty="0" err="1" smtClean="0"/>
              <a:t>Bufo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marinus</a:t>
            </a:r>
            <a:r>
              <a:rPr lang="en-GB" sz="3200" i="1" dirty="0" smtClean="0"/>
              <a:t> </a:t>
            </a:r>
            <a:r>
              <a:rPr lang="en-GB" sz="3200" dirty="0" smtClean="0"/>
              <a:t>was introduced to Australia to control the corn borer.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8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0" r="9569"/>
          <a:stretch/>
        </p:blipFill>
        <p:spPr>
          <a:xfrm>
            <a:off x="755577" y="1988840"/>
            <a:ext cx="2181588" cy="3331870"/>
          </a:xfrm>
        </p:spPr>
      </p:pic>
      <p:sp>
        <p:nvSpPr>
          <p:cNvPr id="5" name="Rectangle 4"/>
          <p:cNvSpPr/>
          <p:nvPr/>
        </p:nvSpPr>
        <p:spPr>
          <a:xfrm>
            <a:off x="3707904" y="187470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/>
              <a:t>The invasive species </a:t>
            </a:r>
            <a:r>
              <a:rPr lang="en-GB" sz="3200" i="1" dirty="0" err="1" smtClean="0"/>
              <a:t>Alternanthera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philoxeroides</a:t>
            </a:r>
            <a:r>
              <a:rPr lang="en-GB" sz="3200" i="1" dirty="0" smtClean="0"/>
              <a:t> </a:t>
            </a:r>
            <a:r>
              <a:rPr lang="en-GB" sz="3200" dirty="0" smtClean="0"/>
              <a:t>(alligator weed) was controlled in Florida (U.S.) by the introduction of </a:t>
            </a:r>
            <a:r>
              <a:rPr lang="en-GB" sz="3200" i="1" dirty="0" err="1" smtClean="0"/>
              <a:t>Agasicles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hygrophila</a:t>
            </a:r>
            <a:r>
              <a:rPr lang="en-GB" sz="3200" dirty="0" smtClean="0"/>
              <a:t> (alligator weed flea beetle)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116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ineta BT" panose="04020906050602070202" pitchFamily="82" charset="0"/>
              </a:rPr>
              <a:t>TASK</a:t>
            </a:r>
            <a:endParaRPr lang="en-GB" dirty="0">
              <a:latin typeface="Vineta BT" panose="0402090605060207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Work in pairs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Choose an example of biological control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Produce a poster (A3 or flip chart paper). 30 mins max!!!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Present to the class.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Learning Objectives</a:t>
            </a:r>
            <a:endParaRPr lang="en-GB" dirty="0">
              <a:latin typeface="Vineta BT" panose="0402090605060207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Explain how natural predators can be used to control crop pests.</a:t>
            </a:r>
          </a:p>
          <a:p>
            <a:r>
              <a:rPr lang="en-GB" dirty="0" smtClean="0"/>
              <a:t>Give examples of where biological control has been used, indicating the name of the pest and the biological control organism.</a:t>
            </a:r>
          </a:p>
          <a:p>
            <a:r>
              <a:rPr lang="en-GB" dirty="0" smtClean="0"/>
              <a:t>Outline the possible effects of introducing a non-native predator, using the cane toad as an example.</a:t>
            </a:r>
          </a:p>
          <a:p>
            <a:r>
              <a:rPr lang="en-GB" dirty="0" smtClean="0"/>
              <a:t>Effectively presenting scientific ideas through a short presentation.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3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What is Biological Control?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459"/>
            <a:ext cx="5550349" cy="45744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0" y="1628800"/>
            <a:ext cx="3600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Biological control is using a living organism to control the population of a pest:</a:t>
            </a:r>
          </a:p>
          <a:p>
            <a:r>
              <a:rPr lang="en-GB" dirty="0" smtClean="0"/>
              <a:t>Predator</a:t>
            </a:r>
          </a:p>
          <a:p>
            <a:r>
              <a:rPr lang="en-GB" dirty="0" smtClean="0"/>
              <a:t>Parasite</a:t>
            </a:r>
          </a:p>
          <a:p>
            <a:r>
              <a:rPr lang="en-GB" dirty="0" smtClean="0"/>
              <a:t>Disease causing organism such as a bacterium or virus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2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Parasitic wasps</a:t>
            </a:r>
            <a:endParaRPr lang="en-GB" dirty="0"/>
          </a:p>
        </p:txBody>
      </p:sp>
      <p:pic>
        <p:nvPicPr>
          <p:cNvPr id="4" name="b-K0482MQG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1675145"/>
            <a:ext cx="7726476" cy="43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What is Biological Control?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6400560" cy="40003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216" y="2060848"/>
            <a:ext cx="2376264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Using biological control lowers the population of a pest.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7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ineta BT" panose="04020906050602070202" pitchFamily="82" charset="0"/>
              </a:rPr>
              <a:t>Biological Control Problems</a:t>
            </a: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How do you think biological control could go</a:t>
            </a:r>
          </a:p>
          <a:p>
            <a:pPr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wrong?</a:t>
            </a: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39624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Cane toads in Australia</a:t>
            </a: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57600" y="3505200"/>
            <a:ext cx="2514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Introduced to control beetles that ate sugar cane</a:t>
            </a: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0" y="4495800"/>
            <a:ext cx="251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Ate other things than the beetles and cane toad population now out of control</a:t>
            </a: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7" name="Picture 9" descr="cane-toad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19812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map-australia-360x270-cb1320169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9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0"/>
            <a:ext cx="5856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57200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Comic Sans MS" pitchFamily="66" charset="0"/>
              </a:rPr>
              <a:t>Decide whether the description and photo show predator, </a:t>
            </a:r>
            <a:r>
              <a:rPr lang="en-GB" altLang="en-US" dirty="0" smtClean="0">
                <a:solidFill>
                  <a:schemeClr val="bg1"/>
                </a:solidFill>
                <a:latin typeface="Comic Sans MS" pitchFamily="66" charset="0"/>
              </a:rPr>
              <a:t>parasite </a:t>
            </a:r>
            <a:r>
              <a:rPr lang="en-GB" altLang="en-US">
                <a:solidFill>
                  <a:schemeClr val="bg1"/>
                </a:solidFill>
                <a:latin typeface="Comic Sans MS" pitchFamily="66" charset="0"/>
              </a:rPr>
              <a:t>or </a:t>
            </a:r>
            <a:r>
              <a:rPr lang="en-GB" altLang="en-US" smtClean="0">
                <a:solidFill>
                  <a:schemeClr val="bg1"/>
                </a:solidFill>
                <a:latin typeface="Comic Sans MS" pitchFamily="66" charset="0"/>
              </a:rPr>
              <a:t>pathogen</a:t>
            </a: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2057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Parasite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Predator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Parasite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Parasite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Predator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Parasite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Parasite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parasite</a:t>
            </a:r>
          </a:p>
          <a:p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9. Parasite</a:t>
            </a:r>
          </a:p>
          <a:p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10. Predator</a:t>
            </a:r>
          </a:p>
          <a:p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11. Pathogen</a:t>
            </a:r>
          </a:p>
          <a:p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12. predator</a:t>
            </a:r>
          </a:p>
        </p:txBody>
      </p:sp>
    </p:spTree>
    <p:extLst>
      <p:ext uri="{BB962C8B-B14F-4D97-AF65-F5344CB8AC3E}">
        <p14:creationId xmlns:p14="http://schemas.microsoft.com/office/powerpoint/2010/main" val="68782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3" y="2014972"/>
            <a:ext cx="3219033" cy="2414275"/>
          </a:xfrm>
        </p:spPr>
      </p:pic>
      <p:sp>
        <p:nvSpPr>
          <p:cNvPr id="5" name="Rectangle 4"/>
          <p:cNvSpPr/>
          <p:nvPr/>
        </p:nvSpPr>
        <p:spPr>
          <a:xfrm>
            <a:off x="3707904" y="187470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i="1" dirty="0" err="1" smtClean="0"/>
              <a:t>Hippodamia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convergens</a:t>
            </a:r>
            <a:r>
              <a:rPr lang="en-GB" sz="3200" i="1" dirty="0" smtClean="0"/>
              <a:t>, </a:t>
            </a:r>
            <a:r>
              <a:rPr lang="en-GB" sz="3200" dirty="0" smtClean="0"/>
              <a:t>the convergent lady beetle, is commonly sold for biological control of aphids</a:t>
            </a:r>
            <a:r>
              <a:rPr lang="en-GB" sz="3200" i="1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30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ineta BT" panose="04020906050602070202" pitchFamily="82" charset="0"/>
              </a:rPr>
              <a:t>Examples</a:t>
            </a:r>
            <a:endParaRPr lang="en-GB" dirty="0">
              <a:latin typeface="Vineta BT" panose="0402090605060207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9" y="2014973"/>
            <a:ext cx="2928465" cy="2214246"/>
          </a:xfrm>
        </p:spPr>
      </p:pic>
      <p:sp>
        <p:nvSpPr>
          <p:cNvPr id="5" name="Rectangle 4"/>
          <p:cNvSpPr/>
          <p:nvPr/>
        </p:nvSpPr>
        <p:spPr>
          <a:xfrm>
            <a:off x="3707904" y="187470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i="1" dirty="0" smtClean="0"/>
              <a:t>The larvae of many hoverfly species principally feed upon greenfly, one larva devouring up to fifty a day, or 1000 in its lifetime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754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367</Words>
  <Application>Microsoft Office PowerPoint</Application>
  <PresentationFormat>On-screen Show (4:3)</PresentationFormat>
  <Paragraphs>55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Biological Control</vt:lpstr>
      <vt:lpstr>Learning Objectives</vt:lpstr>
      <vt:lpstr>What is Biological Control?</vt:lpstr>
      <vt:lpstr>Parasitic wasps</vt:lpstr>
      <vt:lpstr>What is Biological Control?</vt:lpstr>
      <vt:lpstr>Biological Control Problems</vt:lpstr>
      <vt:lpstr>PowerPoint Presentation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TASK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Control</dc:title>
  <dc:creator>MannS3</dc:creator>
  <cp:lastModifiedBy>manns3</cp:lastModifiedBy>
  <cp:revision>15</cp:revision>
  <dcterms:created xsi:type="dcterms:W3CDTF">2016-01-21T09:48:26Z</dcterms:created>
  <dcterms:modified xsi:type="dcterms:W3CDTF">2016-05-12T10:33:48Z</dcterms:modified>
</cp:coreProperties>
</file>