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87" d="100"/>
          <a:sy n="87" d="100"/>
        </p:scale>
        <p:origin x="90"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7E03FEF-2079-42C7-A92D-24ED39117CA3}"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3567880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E03FEF-2079-42C7-A92D-24ED39117CA3}"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385215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E03FEF-2079-42C7-A92D-24ED39117CA3}"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3191134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7E03FEF-2079-42C7-A92D-24ED39117CA3}"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3657146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E03FEF-2079-42C7-A92D-24ED39117CA3}" type="datetimeFigureOut">
              <a:rPr lang="en-GB" smtClean="0"/>
              <a:t>15/02/2018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2218701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7E03FEF-2079-42C7-A92D-24ED39117CA3}" type="datetimeFigureOut">
              <a:rPr lang="en-GB" smtClean="0"/>
              <a:t>15/02/2018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23967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7E03FEF-2079-42C7-A92D-24ED39117CA3}" type="datetimeFigureOut">
              <a:rPr lang="en-GB" smtClean="0"/>
              <a:t>15/02/2018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233343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7E03FEF-2079-42C7-A92D-24ED39117CA3}" type="datetimeFigureOut">
              <a:rPr lang="en-GB" smtClean="0"/>
              <a:t>15/02/2018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2393531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E03FEF-2079-42C7-A92D-24ED39117CA3}" type="datetimeFigureOut">
              <a:rPr lang="en-GB" smtClean="0"/>
              <a:t>15/02/2018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2257598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03FEF-2079-42C7-A92D-24ED39117CA3}" type="datetimeFigureOut">
              <a:rPr lang="en-GB" smtClean="0"/>
              <a:t>15/02/2018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3632597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E03FEF-2079-42C7-A92D-24ED39117CA3}" type="datetimeFigureOut">
              <a:rPr lang="en-GB" smtClean="0"/>
              <a:t>15/02/2018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E4CA4B-53A8-4B85-B999-5199CB9762C6}" type="slidenum">
              <a:rPr lang="en-GB" smtClean="0"/>
              <a:t>‹#›</a:t>
            </a:fld>
            <a:endParaRPr lang="en-GB"/>
          </a:p>
        </p:txBody>
      </p:sp>
    </p:spTree>
    <p:extLst>
      <p:ext uri="{BB962C8B-B14F-4D97-AF65-F5344CB8AC3E}">
        <p14:creationId xmlns:p14="http://schemas.microsoft.com/office/powerpoint/2010/main" val="4030043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E03FEF-2079-42C7-A92D-24ED39117CA3}" type="datetimeFigureOut">
              <a:rPr lang="en-GB" smtClean="0"/>
              <a:t>15/02/2018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E4CA4B-53A8-4B85-B999-5199CB9762C6}" type="slidenum">
              <a:rPr lang="en-GB" smtClean="0"/>
              <a:t>‹#›</a:t>
            </a:fld>
            <a:endParaRPr lang="en-GB"/>
          </a:p>
        </p:txBody>
      </p:sp>
    </p:spTree>
    <p:extLst>
      <p:ext uri="{BB962C8B-B14F-4D97-AF65-F5344CB8AC3E}">
        <p14:creationId xmlns:p14="http://schemas.microsoft.com/office/powerpoint/2010/main" val="4286373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9000"/>
          </a:stretch>
        </a:blipFill>
        <a:effectLst/>
      </p:bgPr>
    </p:bg>
    <p:spTree>
      <p:nvGrpSpPr>
        <p:cNvPr id="1" name=""/>
        <p:cNvGrpSpPr/>
        <p:nvPr/>
      </p:nvGrpSpPr>
      <p:grpSpPr>
        <a:xfrm>
          <a:off x="0" y="0"/>
          <a:ext cx="0" cy="0"/>
          <a:chOff x="0" y="0"/>
          <a:chExt cx="0" cy="0"/>
        </a:xfrm>
      </p:grpSpPr>
      <p:sp>
        <p:nvSpPr>
          <p:cNvPr id="4" name="Rectangle 3"/>
          <p:cNvSpPr/>
          <p:nvPr/>
        </p:nvSpPr>
        <p:spPr>
          <a:xfrm>
            <a:off x="6374099" y="0"/>
            <a:ext cx="5702202" cy="923330"/>
          </a:xfrm>
          <a:prstGeom prst="rect">
            <a:avLst/>
          </a:prstGeom>
          <a:noFill/>
        </p:spPr>
        <p:txBody>
          <a:bodyPr wrap="none" lIns="91440" tIns="45720" rIns="91440" bIns="45720">
            <a:spAutoFit/>
          </a:bodyPr>
          <a:lstStyle/>
          <a:p>
            <a:pPr algn="ctr"/>
            <a:r>
              <a:rPr lang="en-US" sz="5400" b="1" cap="none" spc="0" dirty="0" smtClean="0">
                <a:ln w="22225">
                  <a:solidFill>
                    <a:schemeClr val="accent2"/>
                  </a:solidFill>
                  <a:prstDash val="solid"/>
                </a:ln>
                <a:solidFill>
                  <a:schemeClr val="accent2">
                    <a:lumMod val="40000"/>
                    <a:lumOff val="60000"/>
                  </a:schemeClr>
                </a:solidFill>
                <a:effectLst/>
              </a:rPr>
              <a:t>Drugs and </a:t>
            </a:r>
            <a:r>
              <a:rPr lang="en-US" sz="5400" b="1" cap="none" spc="0" dirty="0" err="1" smtClean="0">
                <a:ln w="22225">
                  <a:solidFill>
                    <a:schemeClr val="accent2"/>
                  </a:solidFill>
                  <a:prstDash val="solid"/>
                </a:ln>
                <a:solidFill>
                  <a:schemeClr val="accent2">
                    <a:lumMod val="40000"/>
                    <a:lumOff val="60000"/>
                  </a:schemeClr>
                </a:solidFill>
                <a:effectLst/>
              </a:rPr>
              <a:t>alchohol</a:t>
            </a:r>
            <a:endParaRPr lang="en-US" sz="5400" b="1" cap="none" spc="0" dirty="0">
              <a:ln w="22225">
                <a:solidFill>
                  <a:schemeClr val="accent2"/>
                </a:solidFill>
                <a:prstDash val="solid"/>
              </a:ln>
              <a:solidFill>
                <a:schemeClr val="accent2">
                  <a:lumMod val="40000"/>
                  <a:lumOff val="60000"/>
                </a:schemeClr>
              </a:solidFill>
              <a:effectLs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87248" y="5996909"/>
            <a:ext cx="2663810" cy="621555"/>
          </a:xfrm>
          <a:prstGeom prst="rect">
            <a:avLst/>
          </a:prstGeom>
        </p:spPr>
      </p:pic>
    </p:spTree>
    <p:extLst>
      <p:ext uri="{BB962C8B-B14F-4D97-AF65-F5344CB8AC3E}">
        <p14:creationId xmlns:p14="http://schemas.microsoft.com/office/powerpoint/2010/main" val="33258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dk1">
              <a:alpha val="5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9600" b="1" dirty="0" smtClean="0">
                <a:solidFill>
                  <a:schemeClr val="bg1">
                    <a:lumMod val="95000"/>
                  </a:schemeClr>
                </a:solidFill>
              </a:rPr>
              <a:t>Learning objectives</a:t>
            </a:r>
            <a:endParaRPr lang="en-GB" sz="9600" b="1" dirty="0">
              <a:solidFill>
                <a:schemeClr val="bg1">
                  <a:lumMod val="95000"/>
                </a:schemeClr>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GB" sz="4800" dirty="0" smtClean="0">
                <a:solidFill>
                  <a:schemeClr val="bg1">
                    <a:lumMod val="95000"/>
                  </a:schemeClr>
                </a:solidFill>
              </a:rPr>
              <a:t>Identify legal and illegal drugs</a:t>
            </a:r>
          </a:p>
          <a:p>
            <a:pPr marL="514350" indent="-514350">
              <a:buFont typeface="+mj-lt"/>
              <a:buAutoNum type="arabicPeriod"/>
            </a:pPr>
            <a:r>
              <a:rPr lang="en-GB" sz="4800" dirty="0" smtClean="0">
                <a:solidFill>
                  <a:schemeClr val="bg1">
                    <a:lumMod val="95000"/>
                  </a:schemeClr>
                </a:solidFill>
              </a:rPr>
              <a:t>Distinguish between stimulants and depressants</a:t>
            </a:r>
          </a:p>
          <a:p>
            <a:pPr marL="514350" indent="-514350">
              <a:buFont typeface="+mj-lt"/>
              <a:buAutoNum type="arabicPeriod"/>
            </a:pPr>
            <a:r>
              <a:rPr lang="en-GB" sz="4800" dirty="0" smtClean="0">
                <a:solidFill>
                  <a:schemeClr val="bg1">
                    <a:lumMod val="95000"/>
                  </a:schemeClr>
                </a:solidFill>
              </a:rPr>
              <a:t>Describe the effect of alcohol</a:t>
            </a:r>
            <a:endParaRPr lang="en-GB" sz="4800" dirty="0">
              <a:solidFill>
                <a:schemeClr val="bg1">
                  <a:lumMod val="95000"/>
                </a:schemeClr>
              </a:solidFill>
            </a:endParaRPr>
          </a:p>
        </p:txBody>
      </p:sp>
    </p:spTree>
    <p:extLst>
      <p:ext uri="{BB962C8B-B14F-4D97-AF65-F5344CB8AC3E}">
        <p14:creationId xmlns:p14="http://schemas.microsoft.com/office/powerpoint/2010/main" val="1894268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dk1">
              <a:alpha val="5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9600" b="1" dirty="0" smtClean="0">
                <a:solidFill>
                  <a:schemeClr val="bg1">
                    <a:lumMod val="95000"/>
                  </a:schemeClr>
                </a:solidFill>
              </a:rPr>
              <a:t>Legal and illegal</a:t>
            </a:r>
            <a:endParaRPr lang="en-GB" sz="9600" b="1" dirty="0">
              <a:solidFill>
                <a:schemeClr val="bg1">
                  <a:lumMod val="95000"/>
                </a:schemeClr>
              </a:solidFill>
            </a:endParaRP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sz="4800" dirty="0" smtClean="0">
                <a:solidFill>
                  <a:schemeClr val="bg1">
                    <a:lumMod val="95000"/>
                  </a:schemeClr>
                </a:solidFill>
              </a:rPr>
              <a:t>Drugs are substances that have effects on the body.</a:t>
            </a:r>
          </a:p>
          <a:p>
            <a:pPr marL="514350" indent="-514350">
              <a:buFont typeface="+mj-lt"/>
              <a:buAutoNum type="arabicPeriod"/>
            </a:pPr>
            <a:endParaRPr lang="en-US" sz="4800" dirty="0" smtClean="0">
              <a:solidFill>
                <a:schemeClr val="bg1">
                  <a:lumMod val="95000"/>
                </a:schemeClr>
              </a:solidFill>
            </a:endParaRPr>
          </a:p>
          <a:p>
            <a:pPr marL="514350" indent="-514350">
              <a:buFont typeface="+mj-lt"/>
              <a:buAutoNum type="arabicPeriod"/>
            </a:pPr>
            <a:r>
              <a:rPr lang="en-US" sz="4800" dirty="0" smtClean="0">
                <a:solidFill>
                  <a:schemeClr val="bg1">
                    <a:lumMod val="95000"/>
                  </a:schemeClr>
                </a:solidFill>
              </a:rPr>
              <a:t>Medicines are drugs that help people suffering from pain or disease.</a:t>
            </a:r>
          </a:p>
          <a:p>
            <a:pPr marL="514350" indent="-514350">
              <a:buFont typeface="+mj-lt"/>
              <a:buAutoNum type="arabicPeriod"/>
            </a:pPr>
            <a:endParaRPr lang="en-US" sz="4800" dirty="0" smtClean="0">
              <a:solidFill>
                <a:schemeClr val="bg1">
                  <a:lumMod val="95000"/>
                </a:schemeClr>
              </a:solidFill>
            </a:endParaRPr>
          </a:p>
          <a:p>
            <a:pPr marL="514350" indent="-514350">
              <a:buFont typeface="+mj-lt"/>
              <a:buAutoNum type="arabicPeriod"/>
            </a:pPr>
            <a:r>
              <a:rPr lang="en-US" sz="4800" dirty="0" smtClean="0">
                <a:solidFill>
                  <a:schemeClr val="bg1">
                    <a:lumMod val="95000"/>
                  </a:schemeClr>
                </a:solidFill>
              </a:rPr>
              <a:t>Recreational drugs are taken for pleasure.</a:t>
            </a:r>
          </a:p>
          <a:p>
            <a:pPr marL="514350" indent="-514350">
              <a:buFont typeface="+mj-lt"/>
              <a:buAutoNum type="arabicPeriod"/>
            </a:pPr>
            <a:endParaRPr lang="en-US" sz="4800" dirty="0" smtClean="0">
              <a:solidFill>
                <a:schemeClr val="bg1">
                  <a:lumMod val="95000"/>
                </a:schemeClr>
              </a:solidFill>
            </a:endParaRPr>
          </a:p>
          <a:p>
            <a:pPr marL="514350" indent="-514350">
              <a:buFont typeface="+mj-lt"/>
              <a:buAutoNum type="arabicPeriod"/>
            </a:pPr>
            <a:r>
              <a:rPr lang="en-US" sz="4800" dirty="0" smtClean="0">
                <a:solidFill>
                  <a:schemeClr val="bg1">
                    <a:lumMod val="95000"/>
                  </a:schemeClr>
                </a:solidFill>
              </a:rPr>
              <a:t>Some recreational drugs are legal, such as tobacco, alcohol and caffeine. Most other recreational drugs are illegal, such as cannabis, ecstasy and heroin</a:t>
            </a:r>
            <a:endParaRPr lang="en-GB" sz="4800" dirty="0">
              <a:solidFill>
                <a:schemeClr val="bg1">
                  <a:lumMod val="95000"/>
                </a:schemeClr>
              </a:solidFill>
            </a:endParaRPr>
          </a:p>
        </p:txBody>
      </p:sp>
    </p:spTree>
    <p:extLst>
      <p:ext uri="{BB962C8B-B14F-4D97-AF65-F5344CB8AC3E}">
        <p14:creationId xmlns:p14="http://schemas.microsoft.com/office/powerpoint/2010/main" val="147068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dk1">
              <a:alpha val="5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9600" b="1" dirty="0" smtClean="0">
                <a:solidFill>
                  <a:schemeClr val="bg1">
                    <a:lumMod val="95000"/>
                  </a:schemeClr>
                </a:solidFill>
              </a:rPr>
              <a:t>Stimulants</a:t>
            </a:r>
            <a:endParaRPr lang="en-GB" sz="9600" b="1" dirty="0">
              <a:solidFill>
                <a:schemeClr val="bg1">
                  <a:lumMod val="95000"/>
                </a:schemeClr>
              </a:solidFill>
            </a:endParaRPr>
          </a:p>
        </p:txBody>
      </p:sp>
      <p:sp>
        <p:nvSpPr>
          <p:cNvPr id="3" name="Content Placeholder 2"/>
          <p:cNvSpPr>
            <a:spLocks noGrp="1"/>
          </p:cNvSpPr>
          <p:nvPr>
            <p:ph idx="1"/>
          </p:nvPr>
        </p:nvSpPr>
        <p:spPr/>
        <p:txBody>
          <a:bodyPr>
            <a:normAutofit fontScale="62500" lnSpcReduction="20000"/>
          </a:bodyPr>
          <a:lstStyle/>
          <a:p>
            <a:pPr marL="514350" indent="-514350">
              <a:buFont typeface="+mj-lt"/>
              <a:buAutoNum type="arabicPeriod"/>
            </a:pPr>
            <a:r>
              <a:rPr lang="en-US" sz="4800" dirty="0" smtClean="0">
                <a:solidFill>
                  <a:schemeClr val="bg1">
                    <a:lumMod val="95000"/>
                  </a:schemeClr>
                </a:solidFill>
              </a:rPr>
              <a:t>Stimulants speed up messages in the brain and along the nerves. This makes you feel more alert. Caffeine is a stimulant and is found in cola drinks, coffee and tea. It makes you feel more energetic and alert, but it can also cause insomnia (difficulty in sleeping), headaches and nervousness.</a:t>
            </a:r>
          </a:p>
          <a:p>
            <a:pPr marL="514350" indent="-514350">
              <a:buFont typeface="+mj-lt"/>
              <a:buAutoNum type="arabicPeriod"/>
            </a:pPr>
            <a:endParaRPr lang="en-US" sz="4800" dirty="0" smtClean="0">
              <a:solidFill>
                <a:schemeClr val="bg1">
                  <a:lumMod val="95000"/>
                </a:schemeClr>
              </a:solidFill>
            </a:endParaRPr>
          </a:p>
          <a:p>
            <a:pPr marL="514350" indent="-514350">
              <a:buFont typeface="+mj-lt"/>
              <a:buAutoNum type="arabicPeriod"/>
            </a:pPr>
            <a:r>
              <a:rPr lang="en-US" sz="4800" dirty="0" smtClean="0">
                <a:solidFill>
                  <a:schemeClr val="bg1">
                    <a:lumMod val="95000"/>
                  </a:schemeClr>
                </a:solidFill>
              </a:rPr>
              <a:t>Cocaine, ecstasy and amphetamines are all illegal stimulants. They make you feel more energetic and confident, but they can damage the liver and heart. They can also cause loss of memory and concentration, and bring an increased risk of mental illness.</a:t>
            </a:r>
            <a:endParaRPr lang="en-GB" sz="4800" dirty="0">
              <a:solidFill>
                <a:schemeClr val="bg1">
                  <a:lumMod val="95000"/>
                </a:schemeClr>
              </a:solidFill>
            </a:endParaRPr>
          </a:p>
        </p:txBody>
      </p:sp>
    </p:spTree>
    <p:extLst>
      <p:ext uri="{BB962C8B-B14F-4D97-AF65-F5344CB8AC3E}">
        <p14:creationId xmlns:p14="http://schemas.microsoft.com/office/powerpoint/2010/main" val="42246684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dk1">
              <a:alpha val="57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noAutofit/>
          </a:bodyPr>
          <a:lstStyle/>
          <a:p>
            <a:r>
              <a:rPr lang="en-GB" sz="9600" b="1" dirty="0" err="1" smtClean="0">
                <a:solidFill>
                  <a:schemeClr val="bg1">
                    <a:lumMod val="95000"/>
                  </a:schemeClr>
                </a:solidFill>
              </a:rPr>
              <a:t>Depressaants</a:t>
            </a:r>
            <a:endParaRPr lang="en-GB" sz="9600" b="1" dirty="0">
              <a:solidFill>
                <a:schemeClr val="bg1">
                  <a:lumMod val="95000"/>
                </a:schemeClr>
              </a:solidFill>
            </a:endParaRPr>
          </a:p>
        </p:txBody>
      </p:sp>
      <p:sp>
        <p:nvSpPr>
          <p:cNvPr id="3" name="Content Placeholder 2"/>
          <p:cNvSpPr>
            <a:spLocks noGrp="1"/>
          </p:cNvSpPr>
          <p:nvPr>
            <p:ph idx="1"/>
          </p:nvPr>
        </p:nvSpPr>
        <p:spPr>
          <a:xfrm>
            <a:off x="838200" y="1825625"/>
            <a:ext cx="10515600" cy="4861614"/>
          </a:xfrm>
        </p:spPr>
        <p:txBody>
          <a:bodyPr>
            <a:normAutofit fontScale="55000" lnSpcReduction="20000"/>
          </a:bodyPr>
          <a:lstStyle/>
          <a:p>
            <a:pPr marL="0" indent="0">
              <a:buNone/>
            </a:pPr>
            <a:r>
              <a:rPr lang="en-US" sz="4800" dirty="0" smtClean="0">
                <a:solidFill>
                  <a:schemeClr val="bg1">
                    <a:lumMod val="95000"/>
                  </a:schemeClr>
                </a:solidFill>
              </a:rPr>
              <a:t>Depressants slow down messages in the brain and along the nerves. Alcohol is a depressant. It is found in beer, wines and spirits such as vodka. Other depressants include cannabis, heroin and solvents (</a:t>
            </a:r>
            <a:r>
              <a:rPr lang="en-US" sz="4800" dirty="0" err="1" smtClean="0">
                <a:solidFill>
                  <a:schemeClr val="bg1">
                    <a:lumMod val="95000"/>
                  </a:schemeClr>
                </a:solidFill>
              </a:rPr>
              <a:t>eg</a:t>
            </a:r>
            <a:r>
              <a:rPr lang="en-US" sz="4800" dirty="0" smtClean="0">
                <a:solidFill>
                  <a:schemeClr val="bg1">
                    <a:lumMod val="95000"/>
                  </a:schemeClr>
                </a:solidFill>
              </a:rPr>
              <a:t> glue and aerosols).</a:t>
            </a:r>
          </a:p>
          <a:p>
            <a:pPr marL="0" indent="0">
              <a:buNone/>
            </a:pPr>
            <a:endParaRPr lang="en-US" sz="4800" dirty="0" smtClean="0">
              <a:solidFill>
                <a:schemeClr val="bg1">
                  <a:lumMod val="95000"/>
                </a:schemeClr>
              </a:solidFill>
            </a:endParaRPr>
          </a:p>
          <a:p>
            <a:pPr marL="0" indent="0">
              <a:buNone/>
            </a:pPr>
            <a:r>
              <a:rPr lang="en-US" sz="4800" dirty="0" smtClean="0">
                <a:solidFill>
                  <a:schemeClr val="bg1">
                    <a:lumMod val="95000"/>
                  </a:schemeClr>
                </a:solidFill>
              </a:rPr>
              <a:t>Here are some of the typical effects depressants have on the body:</a:t>
            </a:r>
          </a:p>
          <a:p>
            <a:pPr marL="514350" indent="-514350">
              <a:buFont typeface="+mj-lt"/>
              <a:buAutoNum type="arabicPeriod"/>
            </a:pPr>
            <a:endParaRPr lang="en-US" sz="4800" dirty="0" smtClean="0">
              <a:solidFill>
                <a:schemeClr val="bg1">
                  <a:lumMod val="95000"/>
                </a:schemeClr>
              </a:solidFill>
            </a:endParaRPr>
          </a:p>
          <a:p>
            <a:pPr marL="514350" indent="-514350">
              <a:buFont typeface="+mj-lt"/>
              <a:buAutoNum type="arabicPeriod"/>
            </a:pPr>
            <a:r>
              <a:rPr lang="en-US" sz="4800" dirty="0" smtClean="0">
                <a:solidFill>
                  <a:schemeClr val="bg1">
                    <a:lumMod val="95000"/>
                  </a:schemeClr>
                </a:solidFill>
              </a:rPr>
              <a:t>feelings of well-being</a:t>
            </a:r>
          </a:p>
          <a:p>
            <a:pPr marL="514350" indent="-514350">
              <a:buFont typeface="+mj-lt"/>
              <a:buAutoNum type="arabicPeriod"/>
            </a:pPr>
            <a:r>
              <a:rPr lang="en-US" sz="4800" dirty="0" smtClean="0">
                <a:solidFill>
                  <a:schemeClr val="bg1">
                    <a:lumMod val="95000"/>
                  </a:schemeClr>
                </a:solidFill>
              </a:rPr>
              <a:t>lowered inhibition</a:t>
            </a:r>
          </a:p>
          <a:p>
            <a:pPr marL="514350" indent="-514350">
              <a:buFont typeface="+mj-lt"/>
              <a:buAutoNum type="arabicPeriod"/>
            </a:pPr>
            <a:r>
              <a:rPr lang="en-US" sz="4800" dirty="0" smtClean="0">
                <a:solidFill>
                  <a:schemeClr val="bg1">
                    <a:lumMod val="95000"/>
                  </a:schemeClr>
                </a:solidFill>
              </a:rPr>
              <a:t>slowed thinking</a:t>
            </a:r>
          </a:p>
          <a:p>
            <a:pPr marL="514350" indent="-514350">
              <a:buFont typeface="+mj-lt"/>
              <a:buAutoNum type="arabicPeriod"/>
            </a:pPr>
            <a:r>
              <a:rPr lang="en-US" sz="4800" dirty="0" smtClean="0">
                <a:solidFill>
                  <a:schemeClr val="bg1">
                    <a:lumMod val="95000"/>
                  </a:schemeClr>
                </a:solidFill>
              </a:rPr>
              <a:t>slowed muscular activity</a:t>
            </a:r>
          </a:p>
          <a:p>
            <a:pPr marL="514350" indent="-514350">
              <a:buFont typeface="+mj-lt"/>
              <a:buAutoNum type="arabicPeriod"/>
            </a:pPr>
            <a:r>
              <a:rPr lang="en-US" sz="4800" dirty="0" smtClean="0">
                <a:solidFill>
                  <a:schemeClr val="bg1">
                    <a:lumMod val="95000"/>
                  </a:schemeClr>
                </a:solidFill>
              </a:rPr>
              <a:t>a distorted view of the world, or hallucinations</a:t>
            </a:r>
            <a:endParaRPr lang="en-GB" sz="4800" dirty="0">
              <a:solidFill>
                <a:schemeClr val="bg1">
                  <a:lumMod val="95000"/>
                </a:schemeClr>
              </a:solidFill>
            </a:endParaRPr>
          </a:p>
        </p:txBody>
      </p:sp>
    </p:spTree>
    <p:extLst>
      <p:ext uri="{BB962C8B-B14F-4D97-AF65-F5344CB8AC3E}">
        <p14:creationId xmlns:p14="http://schemas.microsoft.com/office/powerpoint/2010/main" val="3275666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2000"/>
            <a:lum/>
          </a:blip>
          <a:srcRect/>
          <a:stretch>
            <a:fillRect t="-9000" b="-9000"/>
          </a:stretch>
        </a:blip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7320"/>
          <a:stretch/>
        </p:blipFill>
        <p:spPr>
          <a:xfrm>
            <a:off x="4230478" y="521188"/>
            <a:ext cx="7866145" cy="6014743"/>
          </a:xfrm>
        </p:spPr>
      </p:pic>
      <p:pic>
        <p:nvPicPr>
          <p:cNvPr id="7" name="Picture 6"/>
          <p:cNvPicPr>
            <a:picLocks noChangeAspect="1"/>
          </p:cNvPicPr>
          <p:nvPr/>
        </p:nvPicPr>
        <p:blipFill>
          <a:blip r:embed="rId4" cstate="print">
            <a:clrChange>
              <a:clrFrom>
                <a:srgbClr val="FDFCFA"/>
              </a:clrFrom>
              <a:clrTo>
                <a:srgbClr val="FDFCFA">
                  <a:alpha val="0"/>
                </a:srgbClr>
              </a:clrTo>
            </a:clrChange>
            <a:extLst>
              <a:ext uri="{28A0092B-C50C-407E-A947-70E740481C1C}">
                <a14:useLocalDpi xmlns:a14="http://schemas.microsoft.com/office/drawing/2010/main" val="0"/>
              </a:ext>
            </a:extLst>
          </a:blip>
          <a:stretch>
            <a:fillRect/>
          </a:stretch>
        </p:blipFill>
        <p:spPr>
          <a:xfrm>
            <a:off x="-1" y="4478356"/>
            <a:ext cx="4230479" cy="237964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 y="680729"/>
            <a:ext cx="4225969" cy="2635348"/>
          </a:xfrm>
          <a:prstGeom prst="rect">
            <a:avLst/>
          </a:prstGeom>
        </p:spPr>
      </p:pic>
    </p:spTree>
    <p:extLst>
      <p:ext uri="{BB962C8B-B14F-4D97-AF65-F5344CB8AC3E}">
        <p14:creationId xmlns:p14="http://schemas.microsoft.com/office/powerpoint/2010/main" val="388222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94063"/>
            <a:ext cx="7303241" cy="5993176"/>
          </a:xfrm>
        </p:spPr>
        <p:txBody>
          <a:bodyPr>
            <a:normAutofit/>
          </a:bodyPr>
          <a:lstStyle/>
          <a:p>
            <a:pPr>
              <a:buFont typeface="Wingdings" panose="05000000000000000000" pitchFamily="2" charset="2"/>
              <a:buChar char="q"/>
            </a:pPr>
            <a:r>
              <a:rPr lang="en-US" sz="4800" dirty="0" smtClean="0"/>
              <a:t>Produce a poster about a selected drug</a:t>
            </a:r>
          </a:p>
          <a:p>
            <a:pPr>
              <a:buFont typeface="Wingdings" panose="05000000000000000000" pitchFamily="2" charset="2"/>
              <a:buChar char="q"/>
            </a:pPr>
            <a:r>
              <a:rPr lang="en-US" sz="4800" dirty="0" smtClean="0"/>
              <a:t>Include a description of the short term and long term effects</a:t>
            </a:r>
          </a:p>
          <a:p>
            <a:pPr>
              <a:buFont typeface="Wingdings" panose="05000000000000000000" pitchFamily="2" charset="2"/>
              <a:buChar char="q"/>
            </a:pPr>
            <a:r>
              <a:rPr lang="en-US" sz="4800" dirty="0" smtClean="0"/>
              <a:t>Include statistics</a:t>
            </a:r>
          </a:p>
          <a:p>
            <a:pPr>
              <a:buFont typeface="Wingdings" panose="05000000000000000000" pitchFamily="2" charset="2"/>
              <a:buChar char="q"/>
            </a:pPr>
            <a:r>
              <a:rPr lang="en-US" sz="4800" dirty="0" smtClean="0"/>
              <a:t>Include at least one image</a:t>
            </a:r>
          </a:p>
          <a:p>
            <a:pPr>
              <a:buFont typeface="Wingdings" panose="05000000000000000000" pitchFamily="2" charset="2"/>
              <a:buChar char="q"/>
            </a:pPr>
            <a:r>
              <a:rPr lang="en-US" sz="4800" dirty="0" smtClean="0"/>
              <a:t>Use </a:t>
            </a:r>
            <a:r>
              <a:rPr lang="en-US" sz="4800" dirty="0" err="1" smtClean="0"/>
              <a:t>colour</a:t>
            </a:r>
            <a:r>
              <a:rPr lang="en-US" sz="4800" dirty="0" smtClean="0"/>
              <a:t>!</a:t>
            </a:r>
            <a:endParaRPr lang="en-GB" sz="4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441" y="323909"/>
            <a:ext cx="4281938" cy="4733921"/>
          </a:xfrm>
          <a:prstGeom prst="rect">
            <a:avLst/>
          </a:prstGeom>
        </p:spPr>
      </p:pic>
    </p:spTree>
    <p:extLst>
      <p:ext uri="{BB962C8B-B14F-4D97-AF65-F5344CB8AC3E}">
        <p14:creationId xmlns:p14="http://schemas.microsoft.com/office/powerpoint/2010/main" val="966741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45000" b="-45000"/>
          </a:stretch>
        </a:blipFill>
        <a:effectLst/>
      </p:bgPr>
    </p:bg>
    <p:spTree>
      <p:nvGrpSpPr>
        <p:cNvPr id="1" name=""/>
        <p:cNvGrpSpPr/>
        <p:nvPr/>
      </p:nvGrpSpPr>
      <p:grpSpPr>
        <a:xfrm>
          <a:off x="0" y="0"/>
          <a:ext cx="0" cy="0"/>
          <a:chOff x="0" y="0"/>
          <a:chExt cx="0" cy="0"/>
        </a:xfrm>
      </p:grpSpPr>
      <p:sp>
        <p:nvSpPr>
          <p:cNvPr id="4" name="Rectangle 3"/>
          <p:cNvSpPr/>
          <p:nvPr/>
        </p:nvSpPr>
        <p:spPr>
          <a:xfrm>
            <a:off x="1388475" y="1859340"/>
            <a:ext cx="4479496" cy="1569660"/>
          </a:xfrm>
          <a:prstGeom prst="rect">
            <a:avLst/>
          </a:prstGeom>
          <a:noFill/>
        </p:spPr>
        <p:txBody>
          <a:bodyPr wrap="none" lIns="91440" tIns="45720" rIns="91440" bIns="45720">
            <a:spAutoFit/>
          </a:bodyPr>
          <a:lstStyle/>
          <a:p>
            <a:pPr algn="ctr"/>
            <a:r>
              <a:rPr lang="en-US" sz="9600" b="1" cap="none" spc="0" dirty="0" smtClean="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rPr>
              <a:t>Nicotine</a:t>
            </a:r>
            <a:endParaRPr lang="en-US" sz="9600" b="1" cap="none" spc="0" dirty="0">
              <a:ln/>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240" y="154236"/>
            <a:ext cx="3339023" cy="279953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9007" y="0"/>
            <a:ext cx="6394621" cy="68580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843" y="3170045"/>
            <a:ext cx="5332164" cy="750734"/>
          </a:xfrm>
          <a:prstGeom prst="rect">
            <a:avLst/>
          </a:prstGeom>
        </p:spPr>
      </p:pic>
      <p:sp>
        <p:nvSpPr>
          <p:cNvPr id="9" name="Rectangle 8"/>
          <p:cNvSpPr/>
          <p:nvPr/>
        </p:nvSpPr>
        <p:spPr>
          <a:xfrm>
            <a:off x="386843" y="4099211"/>
            <a:ext cx="5000405" cy="1938992"/>
          </a:xfrm>
          <a:prstGeom prst="rect">
            <a:avLst/>
          </a:prstGeom>
        </p:spPr>
        <p:txBody>
          <a:bodyPr wrap="square">
            <a:spAutoFit/>
          </a:bodyPr>
          <a:lstStyle/>
          <a:p>
            <a:r>
              <a:rPr lang="en-US" sz="2400" dirty="0"/>
              <a:t>Nicotine is commonly consumed as a recreational drug for its stimulant effects</a:t>
            </a:r>
            <a:r>
              <a:rPr lang="en-US" sz="2400" dirty="0" smtClean="0"/>
              <a:t>.</a:t>
            </a:r>
          </a:p>
          <a:p>
            <a:endParaRPr lang="en-US" sz="2400" dirty="0"/>
          </a:p>
          <a:p>
            <a:r>
              <a:rPr lang="en-US" sz="2400" dirty="0" smtClean="0"/>
              <a:t>It is </a:t>
            </a:r>
            <a:r>
              <a:rPr lang="en-US" sz="2400" smtClean="0"/>
              <a:t>very addictive.</a:t>
            </a:r>
            <a:endParaRPr lang="en-GB" sz="2400" dirty="0"/>
          </a:p>
        </p:txBody>
      </p:sp>
    </p:spTree>
    <p:extLst>
      <p:ext uri="{BB962C8B-B14F-4D97-AF65-F5344CB8AC3E}">
        <p14:creationId xmlns:p14="http://schemas.microsoft.com/office/powerpoint/2010/main" val="87405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TotalTime>
  <Words>310</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Wingdings</vt:lpstr>
      <vt:lpstr>Office Theme</vt:lpstr>
      <vt:lpstr>PowerPoint Presentation</vt:lpstr>
      <vt:lpstr>Learning objectives</vt:lpstr>
      <vt:lpstr>Legal and illegal</vt:lpstr>
      <vt:lpstr>Stimulants</vt:lpstr>
      <vt:lpstr>Depressaants</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Steven Mann</dc:creator>
  <cp:lastModifiedBy>Steven Mann</cp:lastModifiedBy>
  <cp:revision>7</cp:revision>
  <dcterms:created xsi:type="dcterms:W3CDTF">2018-02-14T02:45:15Z</dcterms:created>
  <dcterms:modified xsi:type="dcterms:W3CDTF">2018-02-15T08:17:52Z</dcterms:modified>
</cp:coreProperties>
</file>