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AC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7D10-AC6F-49AF-A7CD-20EE7CA56A66}" type="datetimeFigureOut">
              <a:rPr lang="en-GB" smtClean="0"/>
              <a:t>01/02/2018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9EDD-021C-4734-8B7A-4166C625B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29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7D10-AC6F-49AF-A7CD-20EE7CA56A66}" type="datetimeFigureOut">
              <a:rPr lang="en-GB" smtClean="0"/>
              <a:t>01/02/2018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9EDD-021C-4734-8B7A-4166C625B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629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7D10-AC6F-49AF-A7CD-20EE7CA56A66}" type="datetimeFigureOut">
              <a:rPr lang="en-GB" smtClean="0"/>
              <a:t>01/02/2018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9EDD-021C-4734-8B7A-4166C625B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72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7D10-AC6F-49AF-A7CD-20EE7CA56A66}" type="datetimeFigureOut">
              <a:rPr lang="en-GB" smtClean="0"/>
              <a:t>01/02/2018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9EDD-021C-4734-8B7A-4166C625B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68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7D10-AC6F-49AF-A7CD-20EE7CA56A66}" type="datetimeFigureOut">
              <a:rPr lang="en-GB" smtClean="0"/>
              <a:t>01/02/2018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9EDD-021C-4734-8B7A-4166C625B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045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7D10-AC6F-49AF-A7CD-20EE7CA56A66}" type="datetimeFigureOut">
              <a:rPr lang="en-GB" smtClean="0"/>
              <a:t>01/02/2018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9EDD-021C-4734-8B7A-4166C625B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92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7D10-AC6F-49AF-A7CD-20EE7CA56A66}" type="datetimeFigureOut">
              <a:rPr lang="en-GB" smtClean="0"/>
              <a:t>01/02/2018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9EDD-021C-4734-8B7A-4166C625B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093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7D10-AC6F-49AF-A7CD-20EE7CA56A66}" type="datetimeFigureOut">
              <a:rPr lang="en-GB" smtClean="0"/>
              <a:t>01/02/2018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9EDD-021C-4734-8B7A-4166C625B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108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7D10-AC6F-49AF-A7CD-20EE7CA56A66}" type="datetimeFigureOut">
              <a:rPr lang="en-GB" smtClean="0"/>
              <a:t>01/02/2018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9EDD-021C-4734-8B7A-4166C625B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93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7D10-AC6F-49AF-A7CD-20EE7CA56A66}" type="datetimeFigureOut">
              <a:rPr lang="en-GB" smtClean="0"/>
              <a:t>01/02/2018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9EDD-021C-4734-8B7A-4166C625B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40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7D10-AC6F-49AF-A7CD-20EE7CA56A66}" type="datetimeFigureOut">
              <a:rPr lang="en-GB" smtClean="0"/>
              <a:t>01/02/2018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9EDD-021C-4734-8B7A-4166C625B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466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7D10-AC6F-49AF-A7CD-20EE7CA56A66}" type="datetimeFigureOut">
              <a:rPr lang="en-GB" smtClean="0"/>
              <a:t>01/02/2018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E9EDD-021C-4734-8B7A-4166C625B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41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0"/>
            <a:ext cx="9144000" cy="1377108"/>
          </a:xfrm>
        </p:spPr>
        <p:txBody>
          <a:bodyPr>
            <a:normAutofit/>
          </a:bodyPr>
          <a:lstStyle/>
          <a:p>
            <a:r>
              <a:rPr lang="en-GB" sz="4400" dirty="0" smtClean="0">
                <a:latin typeface="Blackoak Std" panose="04050907060602020202" pitchFamily="82" charset="0"/>
              </a:rPr>
              <a:t>Muscles and Blood</a:t>
            </a:r>
            <a:endParaRPr lang="en-GB" sz="4400" dirty="0">
              <a:latin typeface="Blackoak Std" panose="04050907060602020202" pitchFamily="8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AAE24C-2905-4544-BD0F-EC57B3240C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4" y="4537629"/>
            <a:ext cx="9144000" cy="213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0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Learning objectives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Discuss the action of muscles in the heart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Explain the meaning of a double circulation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Comment on the structure of blood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3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  <a:latin typeface="Blackoak Std" panose="04050907060602020202" pitchFamily="82" charset="0"/>
              </a:rPr>
              <a:t>The heart</a:t>
            </a:r>
            <a:endParaRPr lang="en-GB" b="1" dirty="0">
              <a:solidFill>
                <a:srgbClr val="C00000"/>
              </a:solidFill>
              <a:latin typeface="Blackoak Std" panose="040509070606020202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409" y="159135"/>
            <a:ext cx="4052207" cy="6351834"/>
          </a:xfrm>
        </p:spPr>
      </p:pic>
      <p:sp>
        <p:nvSpPr>
          <p:cNvPr id="5" name="TextBox 4"/>
          <p:cNvSpPr txBox="1"/>
          <p:nvPr/>
        </p:nvSpPr>
        <p:spPr>
          <a:xfrm>
            <a:off x="838200" y="1896678"/>
            <a:ext cx="65981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>
                <a:latin typeface="Blackoak Std" panose="04050907060602020202" pitchFamily="82" charset="0"/>
              </a:rPr>
              <a:t>Muscular wall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>
              <a:latin typeface="Blackoak Std" panose="040509070606020202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>
                <a:latin typeface="Blackoak Std" panose="04050907060602020202" pitchFamily="82" charset="0"/>
              </a:rPr>
              <a:t>Four chambers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>
              <a:latin typeface="Blackoak Std" panose="040509070606020202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>
                <a:latin typeface="Blackoak Std" panose="04050907060602020202" pitchFamily="82" charset="0"/>
              </a:rPr>
              <a:t>Left and right side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>
              <a:latin typeface="Blackoak Std" panose="040509070606020202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>
                <a:latin typeface="Blackoak Std" panose="04050907060602020202" pitchFamily="82" charset="0"/>
              </a:rPr>
              <a:t>Left side has a thicker muscular wall</a:t>
            </a:r>
          </a:p>
          <a:p>
            <a:endParaRPr lang="en-GB" dirty="0">
              <a:latin typeface="Blackoak Std" panose="04050907060602020202" pitchFamily="82" charset="0"/>
            </a:endParaRPr>
          </a:p>
          <a:p>
            <a:r>
              <a:rPr lang="en-GB" dirty="0" smtClean="0">
                <a:latin typeface="Blackoak Std" panose="04050907060602020202" pitchFamily="82" charset="0"/>
              </a:rPr>
              <a:t>Exploring Science p42 questions 1-3</a:t>
            </a:r>
            <a:endParaRPr lang="en-GB" dirty="0">
              <a:latin typeface="Blackoak Std" panose="040509070606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07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  <a:latin typeface="Blackoak Std" panose="04050907060602020202" pitchFamily="82" charset="0"/>
              </a:rPr>
              <a:t>Double circulation</a:t>
            </a:r>
            <a:endParaRPr lang="en-GB" b="1" dirty="0">
              <a:solidFill>
                <a:srgbClr val="C00000"/>
              </a:solidFill>
              <a:latin typeface="Blackoak Std" panose="040509070606020202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896678"/>
            <a:ext cx="65981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>
                <a:latin typeface="Blackoak Std" panose="04050907060602020202" pitchFamily="82" charset="0"/>
              </a:rPr>
              <a:t>Double circulation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>
                <a:latin typeface="Blackoak Std" panose="04050907060602020202" pitchFamily="82" charset="0"/>
              </a:rPr>
              <a:t>Pulmonary circulation to the lungs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>
                <a:latin typeface="Blackoak Std" panose="04050907060602020202" pitchFamily="82" charset="0"/>
              </a:rPr>
              <a:t>Systemic circulation to the rest of the body</a:t>
            </a:r>
          </a:p>
          <a:p>
            <a:endParaRPr lang="en-GB" dirty="0">
              <a:latin typeface="Blackoak Std" panose="04050907060602020202" pitchFamily="82" charset="0"/>
            </a:endParaRPr>
          </a:p>
          <a:p>
            <a:r>
              <a:rPr lang="en-GB" dirty="0" smtClean="0">
                <a:latin typeface="Blackoak Std" panose="04050907060602020202" pitchFamily="82" charset="0"/>
              </a:rPr>
              <a:t>Exploring Science p43 questions 4-6</a:t>
            </a:r>
            <a:endParaRPr lang="en-GB" dirty="0">
              <a:latin typeface="Blackoak Std" panose="04050907060602020202" pitchFamily="8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68" y="684661"/>
            <a:ext cx="5214632" cy="5804274"/>
          </a:xfrm>
        </p:spPr>
      </p:pic>
      <p:sp>
        <p:nvSpPr>
          <p:cNvPr id="3" name="Rectangle 2"/>
          <p:cNvSpPr/>
          <p:nvPr/>
        </p:nvSpPr>
        <p:spPr>
          <a:xfrm>
            <a:off x="9177051" y="4847422"/>
            <a:ext cx="1079653" cy="1355074"/>
          </a:xfrm>
          <a:prstGeom prst="rect">
            <a:avLst/>
          </a:prstGeom>
          <a:solidFill>
            <a:srgbClr val="ACACAC"/>
          </a:solidFill>
          <a:ln>
            <a:solidFill>
              <a:srgbClr val="ACA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962" y="4395731"/>
            <a:ext cx="1833044" cy="198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6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  <a:latin typeface="Blackoak Std" panose="04050907060602020202" pitchFamily="82" charset="0"/>
              </a:rPr>
              <a:t>The blood</a:t>
            </a:r>
            <a:endParaRPr lang="en-GB" b="1" dirty="0">
              <a:solidFill>
                <a:srgbClr val="C00000"/>
              </a:solidFill>
              <a:latin typeface="Blackoak Std" panose="040509070606020202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88924" y="244148"/>
            <a:ext cx="440307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 smtClean="0"/>
              <a:t>Red blood cells carry oxygen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 smtClean="0"/>
              <a:t>Plasma transports carbon dioxide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 smtClean="0"/>
              <a:t>White blood cells fight disease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 smtClean="0"/>
              <a:t>Platelets clot the blood</a:t>
            </a:r>
          </a:p>
          <a:p>
            <a:endParaRPr lang="en-GB" dirty="0">
              <a:latin typeface="Blackoak Std" panose="04050907060602020202" pitchFamily="82" charset="0"/>
            </a:endParaRPr>
          </a:p>
          <a:p>
            <a:r>
              <a:rPr lang="en-GB" sz="2400" dirty="0" smtClean="0"/>
              <a:t>Exploring Science p43 questions </a:t>
            </a:r>
            <a:r>
              <a:rPr lang="en-GB" sz="2400" dirty="0" smtClean="0"/>
              <a:t>4-9</a:t>
            </a:r>
            <a:endParaRPr lang="en-GB" sz="24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06662"/>
            <a:ext cx="9537179" cy="4351338"/>
          </a:xfrm>
        </p:spPr>
      </p:pic>
    </p:spTree>
    <p:extLst>
      <p:ext uri="{BB962C8B-B14F-4D97-AF65-F5344CB8AC3E}">
        <p14:creationId xmlns:p14="http://schemas.microsoft.com/office/powerpoint/2010/main" val="245580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  <a:latin typeface="Blackoak Std" panose="04050907060602020202" pitchFamily="82" charset="0"/>
              </a:rPr>
              <a:t>The blood</a:t>
            </a:r>
            <a:endParaRPr lang="en-GB" b="1" dirty="0">
              <a:solidFill>
                <a:srgbClr val="C00000"/>
              </a:solidFill>
              <a:latin typeface="Blackoak Std" panose="040509070606020202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61" l="0" r="99385"/>
                    </a14:imgEffect>
                    <a14:imgEffect>
                      <a14:colorTemperature colorTemp="53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62" y="2067719"/>
            <a:ext cx="9286875" cy="3867150"/>
          </a:xfrm>
        </p:spPr>
      </p:pic>
      <p:cxnSp>
        <p:nvCxnSpPr>
          <p:cNvPr id="7" name="Straight Connector 6"/>
          <p:cNvCxnSpPr/>
          <p:nvPr/>
        </p:nvCxnSpPr>
        <p:spPr>
          <a:xfrm>
            <a:off x="5888736" y="4242816"/>
            <a:ext cx="18288" cy="133502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291840" y="4547616"/>
            <a:ext cx="2310384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631936" y="4700016"/>
            <a:ext cx="1711262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33488" y="4599845"/>
            <a:ext cx="18288" cy="133502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58568" y="4415179"/>
            <a:ext cx="103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Red blood cell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535168" y="5605641"/>
            <a:ext cx="1036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White blood cell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912864" y="5882640"/>
            <a:ext cx="103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Platelet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0343198" y="4517069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Plasma</a:t>
            </a:r>
            <a:endParaRPr lang="en-GB" dirty="0"/>
          </a:p>
        </p:txBody>
      </p:sp>
      <p:sp>
        <p:nvSpPr>
          <p:cNvPr id="20" name="Oval 19"/>
          <p:cNvSpPr/>
          <p:nvPr/>
        </p:nvSpPr>
        <p:spPr>
          <a:xfrm>
            <a:off x="2084832" y="4242816"/>
            <a:ext cx="1207008" cy="126187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320284" y="5654429"/>
            <a:ext cx="1155192" cy="113164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7-Point Star 21"/>
          <p:cNvSpPr/>
          <p:nvPr/>
        </p:nvSpPr>
        <p:spPr>
          <a:xfrm>
            <a:off x="6716268" y="5664892"/>
            <a:ext cx="1271016" cy="1110719"/>
          </a:xfrm>
          <a:prstGeom prst="star7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loud 22"/>
          <p:cNvSpPr/>
          <p:nvPr/>
        </p:nvSpPr>
        <p:spPr>
          <a:xfrm>
            <a:off x="10259568" y="4142232"/>
            <a:ext cx="1094232" cy="1196277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80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105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Blackoak Std</vt:lpstr>
      <vt:lpstr>Calibri</vt:lpstr>
      <vt:lpstr>Calibri Light</vt:lpstr>
      <vt:lpstr>Wingdings</vt:lpstr>
      <vt:lpstr>Office Theme</vt:lpstr>
      <vt:lpstr>Muscles and Blood</vt:lpstr>
      <vt:lpstr>Learning objectives</vt:lpstr>
      <vt:lpstr>The heart</vt:lpstr>
      <vt:lpstr>Double circulation</vt:lpstr>
      <vt:lpstr>The blood</vt:lpstr>
      <vt:lpstr>The blood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and Blood</dc:title>
  <dc:creator>Steven Mann</dc:creator>
  <cp:lastModifiedBy>Steven Mann</cp:lastModifiedBy>
  <cp:revision>8</cp:revision>
  <dcterms:created xsi:type="dcterms:W3CDTF">2018-01-31T02:29:56Z</dcterms:created>
  <dcterms:modified xsi:type="dcterms:W3CDTF">2018-02-01T02:20:38Z</dcterms:modified>
</cp:coreProperties>
</file>