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2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65C0-44CD-43E1-A885-51C1243A32F9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15DD-F1E0-4C13-90E6-35B26EC9879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772400" cy="1470025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Red Cabbage Indicator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 DELANE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1340768"/>
            <a:ext cx="6400800" cy="1752600"/>
          </a:xfrm>
        </p:spPr>
        <p:txBody>
          <a:bodyPr/>
          <a:lstStyle/>
          <a:p>
            <a:pPr algn="r"/>
            <a:r>
              <a:rPr lang="en-GB" dirty="0" smtClean="0"/>
              <a:t>Year 7 </a:t>
            </a:r>
            <a:r>
              <a:rPr lang="en-GB" dirty="0" smtClean="0"/>
              <a:t>Science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620688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Quick Quiz!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852" y="2996952"/>
            <a:ext cx="608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2. What colour do you expect the Universal indicator to turn?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86" y="4365104"/>
            <a:ext cx="3771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620688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Quick Quiz!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852" y="2996952"/>
            <a:ext cx="608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3. What colour do you expect the Universal indicator to turn?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84"/>
          <a:stretch/>
        </p:blipFill>
        <p:spPr>
          <a:xfrm>
            <a:off x="2634886" y="4365105"/>
            <a:ext cx="3771900" cy="72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87937"/>
            <a:ext cx="2353444" cy="23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620688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Quick Quiz!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852" y="2996952"/>
            <a:ext cx="608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4. Lemon juice is a weak acid. Suggest its pH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7" y="3669742"/>
            <a:ext cx="2783593" cy="27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620688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Quick Quiz!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99695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5. Water is neutra</a:t>
            </a:r>
            <a:r>
              <a:rPr lang="en-GB" sz="3600" dirty="0"/>
              <a:t>l</a:t>
            </a:r>
            <a:r>
              <a:rPr lang="en-GB" sz="3600" dirty="0" smtClean="0"/>
              <a:t>. Suggest its pH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the pH of substances from the colour obtained using Universal Indicator</a:t>
            </a:r>
          </a:p>
          <a:p>
            <a:r>
              <a:rPr lang="en-GB" dirty="0" smtClean="0"/>
              <a:t>Distinguish between acids and alkalis using Litmus paper</a:t>
            </a:r>
          </a:p>
          <a:p>
            <a:r>
              <a:rPr lang="en-GB" dirty="0" smtClean="0"/>
              <a:t>Produce an indicator solution from red cabbage and add a variety of common acids and alkalis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12" y="4149080"/>
            <a:ext cx="2689488" cy="26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indicators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31" y="1556792"/>
            <a:ext cx="5668166" cy="18195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EEEE9"/>
              </a:clrFrom>
              <a:clrTo>
                <a:srgbClr val="EEEE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14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58"/>
          <a:stretch/>
        </p:blipFill>
        <p:spPr>
          <a:xfrm>
            <a:off x="1750802" y="3662947"/>
            <a:ext cx="5642395" cy="1821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510735"/>
            <a:ext cx="936104" cy="1231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12983"/>
            <a:ext cx="936104" cy="1231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916832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Universal indicator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6" y="4554301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Litmus paper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Grind some red cabbage with hot water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 DELANEY" pitchFamily="2" charset="0"/>
            </a:endParaRPr>
          </a:p>
        </p:txBody>
      </p:sp>
      <p:sp>
        <p:nvSpPr>
          <p:cNvPr id="5" name="Moon 4"/>
          <p:cNvSpPr/>
          <p:nvPr/>
        </p:nvSpPr>
        <p:spPr>
          <a:xfrm>
            <a:off x="1619671" y="5334568"/>
            <a:ext cx="432048" cy="288032"/>
          </a:xfrm>
          <a:prstGeom prst="moon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oon 5"/>
          <p:cNvSpPr/>
          <p:nvPr/>
        </p:nvSpPr>
        <p:spPr>
          <a:xfrm rot="10181645">
            <a:off x="2001991" y="5409540"/>
            <a:ext cx="432048" cy="288032"/>
          </a:xfrm>
          <a:prstGeom prst="moon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oon 6"/>
          <p:cNvSpPr/>
          <p:nvPr/>
        </p:nvSpPr>
        <p:spPr>
          <a:xfrm rot="17401252">
            <a:off x="1352766" y="5503873"/>
            <a:ext cx="648072" cy="192021"/>
          </a:xfrm>
          <a:prstGeom prst="moon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oon 7"/>
          <p:cNvSpPr/>
          <p:nvPr/>
        </p:nvSpPr>
        <p:spPr>
          <a:xfrm rot="14953518">
            <a:off x="1932385" y="5537626"/>
            <a:ext cx="648072" cy="192020"/>
          </a:xfrm>
          <a:prstGeom prst="moon">
            <a:avLst>
              <a:gd name="adj" fmla="val 31619"/>
            </a:avLst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4" y="3546805"/>
            <a:ext cx="3404911" cy="32894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818" y1="32981" x2="67636" y2="94004"/>
                        <a14:foregroundMark x1="38636" y1="95944" x2="38636" y2="95944"/>
                        <a14:foregroundMark x1="38636" y1="95944" x2="36636" y2="94004"/>
                        <a14:foregroundMark x1="36364" y1="17108" x2="36182" y2="13580"/>
                        <a14:foregroundMark x1="60636" y1="28748" x2="61000" y2="29453"/>
                        <a14:foregroundMark x1="62818" y1="26808" x2="62818" y2="26808"/>
                        <a14:foregroundMark x1="67818" y1="26455" x2="67818" y2="26455"/>
                        <a14:foregroundMark x1="36000" y1="7055" x2="36000" y2="7055"/>
                        <a14:foregroundMark x1="37636" y1="4586" x2="37636" y2="4586"/>
                        <a14:foregroundMark x1="38636" y1="7055" x2="38636" y2="7055"/>
                        <a14:foregroundMark x1="70000" y1="25573" x2="70000" y2="25573"/>
                        <a14:foregroundMark x1="72364" y1="27513" x2="72364" y2="27513"/>
                        <a14:foregroundMark x1="74364" y1="30335" x2="74364" y2="30335"/>
                        <a14:foregroundMark x1="75000" y1="33686" x2="75000" y2="33686"/>
                        <a14:foregroundMark x1="58364" y1="30688" x2="58364" y2="30688"/>
                        <a14:foregroundMark x1="56000" y1="29453" x2="56000" y2="29453"/>
                        <a14:foregroundMark x1="57000" y1="34215" x2="57000" y2="34215"/>
                        <a14:foregroundMark x1="35000" y1="3175" x2="35000" y2="3175"/>
                        <a14:foregroundMark x1="56818" y1="28395" x2="68364" y2="21693"/>
                        <a14:foregroundMark x1="75182" y1="31393" x2="69000" y2="21340"/>
                        <a14:foregroundMark x1="61000" y1="22046" x2="56182" y2="32628"/>
                        <a14:foregroundMark x1="33000" y1="6526" x2="33000" y2="6526"/>
                        <a14:foregroundMark x1="33000" y1="6526" x2="40818" y2="5467"/>
                        <a14:backgroundMark x1="34636" y1="92416" x2="34636" y2="92416"/>
                        <a14:backgroundMark x1="34636" y1="92416" x2="34636" y2="92416"/>
                        <a14:backgroundMark x1="34818" y1="94709" x2="34818" y2="94709"/>
                        <a14:backgroundMark x1="64364" y1="94356" x2="64818" y2="95944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23" y="1700808"/>
            <a:ext cx="5030313" cy="25922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3608" y="2487252"/>
            <a:ext cx="25963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Wear goggles!</a:t>
            </a: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Transfer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5ml of cabbage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indicator to 5 tubes using a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syringe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 DELANE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2487252"/>
            <a:ext cx="25963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Wear goggles!</a:t>
            </a: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395536" y="5445224"/>
            <a:ext cx="1656184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Delay 17"/>
          <p:cNvSpPr/>
          <p:nvPr/>
        </p:nvSpPr>
        <p:spPr>
          <a:xfrm rot="5400000">
            <a:off x="823392" y="5881464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Delay 18"/>
          <p:cNvSpPr/>
          <p:nvPr/>
        </p:nvSpPr>
        <p:spPr>
          <a:xfrm rot="5400000">
            <a:off x="1943708" y="5481228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Delay 19"/>
          <p:cNvSpPr/>
          <p:nvPr/>
        </p:nvSpPr>
        <p:spPr>
          <a:xfrm rot="5400000">
            <a:off x="2407568" y="5953472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Delay 20"/>
          <p:cNvSpPr/>
          <p:nvPr/>
        </p:nvSpPr>
        <p:spPr>
          <a:xfrm rot="5400000">
            <a:off x="3599892" y="5481228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Delay 21"/>
          <p:cNvSpPr/>
          <p:nvPr/>
        </p:nvSpPr>
        <p:spPr>
          <a:xfrm rot="5400000">
            <a:off x="4063752" y="5953472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Delay 22"/>
          <p:cNvSpPr/>
          <p:nvPr/>
        </p:nvSpPr>
        <p:spPr>
          <a:xfrm rot="5400000">
            <a:off x="5184068" y="5481228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Delay 23"/>
          <p:cNvSpPr/>
          <p:nvPr/>
        </p:nvSpPr>
        <p:spPr>
          <a:xfrm rot="5400000">
            <a:off x="5647928" y="5953472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Delay 24"/>
          <p:cNvSpPr/>
          <p:nvPr/>
        </p:nvSpPr>
        <p:spPr>
          <a:xfrm rot="5400000">
            <a:off x="6912260" y="5481228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elay 25"/>
          <p:cNvSpPr/>
          <p:nvPr/>
        </p:nvSpPr>
        <p:spPr>
          <a:xfrm rot="5400000">
            <a:off x="7376120" y="5953472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818" y1="32981" x2="67636" y2="94004"/>
                        <a14:foregroundMark x1="38636" y1="95944" x2="38636" y2="95944"/>
                        <a14:foregroundMark x1="38636" y1="95944" x2="36636" y2="94004"/>
                        <a14:foregroundMark x1="36364" y1="17108" x2="36182" y2="13580"/>
                        <a14:foregroundMark x1="60636" y1="28748" x2="61000" y2="29453"/>
                        <a14:foregroundMark x1="62818" y1="26808" x2="62818" y2="26808"/>
                        <a14:foregroundMark x1="67818" y1="26455" x2="67818" y2="26455"/>
                        <a14:foregroundMark x1="36000" y1="7055" x2="36000" y2="7055"/>
                        <a14:foregroundMark x1="37636" y1="4586" x2="37636" y2="4586"/>
                        <a14:foregroundMark x1="38636" y1="7055" x2="38636" y2="7055"/>
                        <a14:foregroundMark x1="70000" y1="25573" x2="70000" y2="25573"/>
                        <a14:foregroundMark x1="72364" y1="27513" x2="72364" y2="27513"/>
                        <a14:foregroundMark x1="74364" y1="30335" x2="74364" y2="30335"/>
                        <a14:foregroundMark x1="75000" y1="33686" x2="75000" y2="33686"/>
                        <a14:foregroundMark x1="58364" y1="30688" x2="58364" y2="30688"/>
                        <a14:foregroundMark x1="56000" y1="29453" x2="56000" y2="29453"/>
                        <a14:foregroundMark x1="57000" y1="34215" x2="57000" y2="34215"/>
                        <a14:foregroundMark x1="35000" y1="3175" x2="35000" y2="3175"/>
                        <a14:foregroundMark x1="56818" y1="28395" x2="68364" y2="21693"/>
                        <a14:foregroundMark x1="75182" y1="31393" x2="69000" y2="21340"/>
                        <a14:foregroundMark x1="61000" y1="22046" x2="56182" y2="32628"/>
                        <a14:foregroundMark x1="33000" y1="6526" x2="33000" y2="6526"/>
                        <a14:foregroundMark x1="33000" y1="6526" x2="40818" y2="5467"/>
                        <a14:backgroundMark x1="34636" y1="92416" x2="34636" y2="92416"/>
                        <a14:backgroundMark x1="34636" y1="92416" x2="34636" y2="92416"/>
                        <a14:backgroundMark x1="34818" y1="94709" x2="34818" y2="94709"/>
                        <a14:backgroundMark x1="64364" y1="94356" x2="64818" y2="95944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23" y="1700808"/>
            <a:ext cx="503031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Add the acids and alkalis to the cabbage indicator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 DELANE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8141" y="2450502"/>
            <a:ext cx="19958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Wear goggles!</a:t>
            </a: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395536" y="4941168"/>
            <a:ext cx="1656184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Delay 17"/>
          <p:cNvSpPr/>
          <p:nvPr/>
        </p:nvSpPr>
        <p:spPr>
          <a:xfrm rot="5400000">
            <a:off x="823392" y="5377408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Delay 18"/>
          <p:cNvSpPr/>
          <p:nvPr/>
        </p:nvSpPr>
        <p:spPr>
          <a:xfrm rot="5400000">
            <a:off x="1943708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Delay 19"/>
          <p:cNvSpPr/>
          <p:nvPr/>
        </p:nvSpPr>
        <p:spPr>
          <a:xfrm rot="5400000">
            <a:off x="2407568" y="5449416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Delay 20"/>
          <p:cNvSpPr/>
          <p:nvPr/>
        </p:nvSpPr>
        <p:spPr>
          <a:xfrm rot="5400000">
            <a:off x="3599892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Delay 21"/>
          <p:cNvSpPr/>
          <p:nvPr/>
        </p:nvSpPr>
        <p:spPr>
          <a:xfrm rot="5400000">
            <a:off x="4063752" y="5449416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Delay 22"/>
          <p:cNvSpPr/>
          <p:nvPr/>
        </p:nvSpPr>
        <p:spPr>
          <a:xfrm rot="5400000">
            <a:off x="5184068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Delay 23"/>
          <p:cNvSpPr/>
          <p:nvPr/>
        </p:nvSpPr>
        <p:spPr>
          <a:xfrm rot="5400000">
            <a:off x="5647928" y="5449416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Delay 24"/>
          <p:cNvSpPr/>
          <p:nvPr/>
        </p:nvSpPr>
        <p:spPr>
          <a:xfrm rot="5400000">
            <a:off x="6912260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elay 25"/>
          <p:cNvSpPr/>
          <p:nvPr/>
        </p:nvSpPr>
        <p:spPr>
          <a:xfrm rot="5400000">
            <a:off x="7376120" y="5449416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536" y="4077072"/>
            <a:ext cx="873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Hydrochloric acid       Vinegar                   Water         Sodium bicarbonate    Sodium hydroxide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6453336"/>
            <a:ext cx="811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Strong acid             Weak acid                 Neutral             Weak alkali              Strong alkali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818" y1="32981" x2="67636" y2="94004"/>
                        <a14:foregroundMark x1="38636" y1="95944" x2="38636" y2="95944"/>
                        <a14:foregroundMark x1="38636" y1="95944" x2="36636" y2="94004"/>
                        <a14:foregroundMark x1="36364" y1="17108" x2="36182" y2="13580"/>
                        <a14:foregroundMark x1="60636" y1="28748" x2="61000" y2="29453"/>
                        <a14:foregroundMark x1="62818" y1="26808" x2="62818" y2="26808"/>
                        <a14:foregroundMark x1="67818" y1="26455" x2="67818" y2="26455"/>
                        <a14:foregroundMark x1="36000" y1="7055" x2="36000" y2="7055"/>
                        <a14:foregroundMark x1="37636" y1="4586" x2="37636" y2="4586"/>
                        <a14:foregroundMark x1="38636" y1="7055" x2="38636" y2="7055"/>
                        <a14:foregroundMark x1="70000" y1="25573" x2="70000" y2="25573"/>
                        <a14:foregroundMark x1="72364" y1="27513" x2="72364" y2="27513"/>
                        <a14:foregroundMark x1="74364" y1="30335" x2="74364" y2="30335"/>
                        <a14:foregroundMark x1="75000" y1="33686" x2="75000" y2="33686"/>
                        <a14:foregroundMark x1="58364" y1="30688" x2="58364" y2="30688"/>
                        <a14:foregroundMark x1="56000" y1="29453" x2="56000" y2="29453"/>
                        <a14:foregroundMark x1="57000" y1="34215" x2="57000" y2="34215"/>
                        <a14:foregroundMark x1="35000" y1="3175" x2="35000" y2="3175"/>
                        <a14:foregroundMark x1="56818" y1="28395" x2="68364" y2="21693"/>
                        <a14:foregroundMark x1="75182" y1="31393" x2="69000" y2="21340"/>
                        <a14:foregroundMark x1="61000" y1="22046" x2="56182" y2="32628"/>
                        <a14:foregroundMark x1="33000" y1="6526" x2="33000" y2="6526"/>
                        <a14:foregroundMark x1="33000" y1="6526" x2="40818" y2="5467"/>
                        <a14:backgroundMark x1="34636" y1="92416" x2="34636" y2="92416"/>
                        <a14:backgroundMark x1="34636" y1="92416" x2="34636" y2="92416"/>
                        <a14:backgroundMark x1="34818" y1="94709" x2="34818" y2="94709"/>
                        <a14:backgroundMark x1="64364" y1="94356" x2="64818" y2="95944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84196"/>
            <a:ext cx="503031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Draw the test tubes and colour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 DELANE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0348" y="2376379"/>
            <a:ext cx="19958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Wear goggles!</a:t>
            </a: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395536" y="4941168"/>
            <a:ext cx="1656184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Delay 17"/>
          <p:cNvSpPr/>
          <p:nvPr/>
        </p:nvSpPr>
        <p:spPr>
          <a:xfrm rot="5400000">
            <a:off x="823392" y="5377408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Delay 18"/>
          <p:cNvSpPr/>
          <p:nvPr/>
        </p:nvSpPr>
        <p:spPr>
          <a:xfrm rot="5400000">
            <a:off x="1943708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Delay 19"/>
          <p:cNvSpPr/>
          <p:nvPr/>
        </p:nvSpPr>
        <p:spPr>
          <a:xfrm rot="5400000">
            <a:off x="2407568" y="5449416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Delay 20"/>
          <p:cNvSpPr/>
          <p:nvPr/>
        </p:nvSpPr>
        <p:spPr>
          <a:xfrm rot="5400000">
            <a:off x="3599892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Delay 21"/>
          <p:cNvSpPr/>
          <p:nvPr/>
        </p:nvSpPr>
        <p:spPr>
          <a:xfrm rot="5400000">
            <a:off x="4063752" y="5449416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Delay 22"/>
          <p:cNvSpPr/>
          <p:nvPr/>
        </p:nvSpPr>
        <p:spPr>
          <a:xfrm rot="5400000">
            <a:off x="5184068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Delay 23"/>
          <p:cNvSpPr/>
          <p:nvPr/>
        </p:nvSpPr>
        <p:spPr>
          <a:xfrm rot="5400000">
            <a:off x="5647928" y="5449416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Delay 24"/>
          <p:cNvSpPr/>
          <p:nvPr/>
        </p:nvSpPr>
        <p:spPr>
          <a:xfrm rot="5400000">
            <a:off x="6912260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elay 25"/>
          <p:cNvSpPr/>
          <p:nvPr/>
        </p:nvSpPr>
        <p:spPr>
          <a:xfrm rot="5400000">
            <a:off x="7376120" y="5449416"/>
            <a:ext cx="80047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536" y="4077072"/>
            <a:ext cx="873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Hydrochloric acid       Vinegar                   Water         Sodium bicarbonate    Sodium hydroxide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6453336"/>
            <a:ext cx="811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Strong acid             Weak acid                 Neutral             Weak alkali              Strong alkali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818" y1="32981" x2="67636" y2="94004"/>
                        <a14:foregroundMark x1="38636" y1="95944" x2="38636" y2="95944"/>
                        <a14:foregroundMark x1="38636" y1="95944" x2="36636" y2="94004"/>
                        <a14:foregroundMark x1="36364" y1="17108" x2="36182" y2="13580"/>
                        <a14:foregroundMark x1="60636" y1="28748" x2="61000" y2="29453"/>
                        <a14:foregroundMark x1="62818" y1="26808" x2="62818" y2="26808"/>
                        <a14:foregroundMark x1="67818" y1="26455" x2="67818" y2="26455"/>
                        <a14:foregroundMark x1="36000" y1="7055" x2="36000" y2="7055"/>
                        <a14:foregroundMark x1="37636" y1="4586" x2="37636" y2="4586"/>
                        <a14:foregroundMark x1="38636" y1="7055" x2="38636" y2="7055"/>
                        <a14:foregroundMark x1="70000" y1="25573" x2="70000" y2="25573"/>
                        <a14:foregroundMark x1="72364" y1="27513" x2="72364" y2="27513"/>
                        <a14:foregroundMark x1="74364" y1="30335" x2="74364" y2="30335"/>
                        <a14:foregroundMark x1="75000" y1="33686" x2="75000" y2="33686"/>
                        <a14:foregroundMark x1="58364" y1="30688" x2="58364" y2="30688"/>
                        <a14:foregroundMark x1="56000" y1="29453" x2="56000" y2="29453"/>
                        <a14:foregroundMark x1="57000" y1="34215" x2="57000" y2="34215"/>
                        <a14:foregroundMark x1="35000" y1="3175" x2="35000" y2="3175"/>
                        <a14:foregroundMark x1="56818" y1="28395" x2="68364" y2="21693"/>
                        <a14:foregroundMark x1="75182" y1="31393" x2="69000" y2="21340"/>
                        <a14:foregroundMark x1="61000" y1="22046" x2="56182" y2="32628"/>
                        <a14:foregroundMark x1="33000" y1="6526" x2="33000" y2="6526"/>
                        <a14:foregroundMark x1="33000" y1="6526" x2="40818" y2="5467"/>
                        <a14:backgroundMark x1="34636" y1="92416" x2="34636" y2="92416"/>
                        <a14:backgroundMark x1="34636" y1="92416" x2="34636" y2="92416"/>
                        <a14:backgroundMark x1="34818" y1="94709" x2="34818" y2="94709"/>
                        <a14:backgroundMark x1="64364" y1="94356" x2="64818" y2="95944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81" y="1230641"/>
            <a:ext cx="503031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Draw the test tubes and colour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AR DELANEY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701" y="2358172"/>
            <a:ext cx="19958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Wear goggles!</a:t>
            </a: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Flowchart: Delay 16"/>
          <p:cNvSpPr/>
          <p:nvPr/>
        </p:nvSpPr>
        <p:spPr>
          <a:xfrm rot="5400000">
            <a:off x="395536" y="4941168"/>
            <a:ext cx="1656184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Delay 17"/>
          <p:cNvSpPr/>
          <p:nvPr/>
        </p:nvSpPr>
        <p:spPr>
          <a:xfrm rot="5400000">
            <a:off x="823392" y="5377408"/>
            <a:ext cx="800472" cy="648072"/>
          </a:xfrm>
          <a:prstGeom prst="flowChartDelay">
            <a:avLst/>
          </a:prstGeom>
          <a:solidFill>
            <a:srgbClr val="FF000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Delay 18"/>
          <p:cNvSpPr/>
          <p:nvPr/>
        </p:nvSpPr>
        <p:spPr>
          <a:xfrm rot="5400000">
            <a:off x="1943708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Delay 19"/>
          <p:cNvSpPr/>
          <p:nvPr/>
        </p:nvSpPr>
        <p:spPr>
          <a:xfrm rot="5400000">
            <a:off x="2407568" y="5449416"/>
            <a:ext cx="800472" cy="648072"/>
          </a:xfrm>
          <a:prstGeom prst="flowChartDelay">
            <a:avLst/>
          </a:prstGeom>
          <a:solidFill>
            <a:srgbClr val="FF3399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Delay 20"/>
          <p:cNvSpPr/>
          <p:nvPr/>
        </p:nvSpPr>
        <p:spPr>
          <a:xfrm rot="5400000">
            <a:off x="3599892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Delay 21"/>
          <p:cNvSpPr/>
          <p:nvPr/>
        </p:nvSpPr>
        <p:spPr>
          <a:xfrm rot="5400000">
            <a:off x="4063752" y="5449416"/>
            <a:ext cx="800472" cy="648072"/>
          </a:xfrm>
          <a:prstGeom prst="flowChartDelay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Delay 22"/>
          <p:cNvSpPr/>
          <p:nvPr/>
        </p:nvSpPr>
        <p:spPr>
          <a:xfrm rot="5400000">
            <a:off x="5184068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Delay 23"/>
          <p:cNvSpPr/>
          <p:nvPr/>
        </p:nvSpPr>
        <p:spPr>
          <a:xfrm rot="5400000">
            <a:off x="5647928" y="5449416"/>
            <a:ext cx="800472" cy="648072"/>
          </a:xfrm>
          <a:prstGeom prst="flowChartDelay">
            <a:avLst/>
          </a:prstGeo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Delay 24"/>
          <p:cNvSpPr/>
          <p:nvPr/>
        </p:nvSpPr>
        <p:spPr>
          <a:xfrm rot="5400000">
            <a:off x="6912260" y="4977172"/>
            <a:ext cx="1728192" cy="648072"/>
          </a:xfrm>
          <a:prstGeom prst="flowChartDelay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Delay 25"/>
          <p:cNvSpPr/>
          <p:nvPr/>
        </p:nvSpPr>
        <p:spPr>
          <a:xfrm rot="5400000">
            <a:off x="7376120" y="5449416"/>
            <a:ext cx="800472" cy="648072"/>
          </a:xfrm>
          <a:prstGeom prst="flowChartDelay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536" y="4077072"/>
            <a:ext cx="873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Hydrochloric acid       Vinegar                   Water         Sodium bicarbonate    Sodium hydroxide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6453336"/>
            <a:ext cx="811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Strong acid             Weak acid                 Neutral             Weak alkali              Strong alkali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818" y1="32981" x2="67636" y2="94004"/>
                        <a14:foregroundMark x1="38636" y1="95944" x2="38636" y2="95944"/>
                        <a14:foregroundMark x1="38636" y1="95944" x2="36636" y2="94004"/>
                        <a14:foregroundMark x1="36364" y1="17108" x2="36182" y2="13580"/>
                        <a14:foregroundMark x1="60636" y1="28748" x2="61000" y2="29453"/>
                        <a14:foregroundMark x1="62818" y1="26808" x2="62818" y2="26808"/>
                        <a14:foregroundMark x1="67818" y1="26455" x2="67818" y2="26455"/>
                        <a14:foregroundMark x1="36000" y1="7055" x2="36000" y2="7055"/>
                        <a14:foregroundMark x1="37636" y1="4586" x2="37636" y2="4586"/>
                        <a14:foregroundMark x1="38636" y1="7055" x2="38636" y2="7055"/>
                        <a14:foregroundMark x1="70000" y1="25573" x2="70000" y2="25573"/>
                        <a14:foregroundMark x1="72364" y1="27513" x2="72364" y2="27513"/>
                        <a14:foregroundMark x1="74364" y1="30335" x2="74364" y2="30335"/>
                        <a14:foregroundMark x1="75000" y1="33686" x2="75000" y2="33686"/>
                        <a14:foregroundMark x1="58364" y1="30688" x2="58364" y2="30688"/>
                        <a14:foregroundMark x1="56000" y1="29453" x2="56000" y2="29453"/>
                        <a14:foregroundMark x1="57000" y1="34215" x2="57000" y2="34215"/>
                        <a14:foregroundMark x1="35000" y1="3175" x2="35000" y2="3175"/>
                        <a14:foregroundMark x1="56818" y1="28395" x2="68364" y2="21693"/>
                        <a14:foregroundMark x1="75182" y1="31393" x2="69000" y2="21340"/>
                        <a14:foregroundMark x1="61000" y1="22046" x2="56182" y2="32628"/>
                        <a14:foregroundMark x1="33000" y1="6526" x2="33000" y2="6526"/>
                        <a14:foregroundMark x1="33000" y1="6526" x2="40818" y2="5467"/>
                        <a14:backgroundMark x1="34636" y1="92416" x2="34636" y2="92416"/>
                        <a14:backgroundMark x1="34636" y1="92416" x2="34636" y2="92416"/>
                        <a14:backgroundMark x1="34818" y1="94709" x2="34818" y2="94709"/>
                        <a14:backgroundMark x1="64364" y1="94356" x2="64818" y2="95944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31" y="1212434"/>
            <a:ext cx="503031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620688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Quick Quiz!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852" y="2996952"/>
            <a:ext cx="608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1. What colour does litmus paper go when placed in acids?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164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230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 DELANEY</vt:lpstr>
      <vt:lpstr>Arial</vt:lpstr>
      <vt:lpstr>Calibri</vt:lpstr>
      <vt:lpstr>Office Theme</vt:lpstr>
      <vt:lpstr>Red Cabbage Indicator</vt:lpstr>
      <vt:lpstr>Learning objectives</vt:lpstr>
      <vt:lpstr>Common indicators</vt:lpstr>
      <vt:lpstr>Grind some red cabbage with hot water</vt:lpstr>
      <vt:lpstr>Transfer 5ml of cabbage indicator to 5 tubes using a syringe</vt:lpstr>
      <vt:lpstr>Add the acids and alkalis to the cabbage indicator</vt:lpstr>
      <vt:lpstr>Draw the test tubes and colour</vt:lpstr>
      <vt:lpstr>Draw the test tubes and colour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Cabbage Indicator</dc:title>
  <dc:creator>Steve</dc:creator>
  <cp:lastModifiedBy>Steven Mann</cp:lastModifiedBy>
  <cp:revision>17</cp:revision>
  <dcterms:created xsi:type="dcterms:W3CDTF">2015-12-14T07:14:27Z</dcterms:created>
  <dcterms:modified xsi:type="dcterms:W3CDTF">2017-11-28T05:11:40Z</dcterms:modified>
</cp:coreProperties>
</file>