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77" r:id="rId2"/>
    <p:sldId id="336" r:id="rId3"/>
    <p:sldId id="334" r:id="rId4"/>
    <p:sldId id="335" r:id="rId5"/>
    <p:sldId id="337" r:id="rId6"/>
    <p:sldId id="338" r:id="rId7"/>
    <p:sldId id="33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4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3A54E-1110-4DFF-9F8B-6E9E4D09AF88}" type="datetimeFigureOut">
              <a:rPr lang="en-GB" smtClean="0"/>
              <a:pPr/>
              <a:t>05/04/2018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CE033-6BF7-4DC9-AD51-C50E53D7A75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01462-DDE9-4CDC-87E6-073D91C85EA6}" type="datetimeFigureOut">
              <a:rPr lang="en-GB" smtClean="0"/>
              <a:pPr/>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1EAC98-41FF-4DED-AA3F-3FD64FB4194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01462-DDE9-4CDC-87E6-073D91C85EA6}" type="datetimeFigureOut">
              <a:rPr lang="en-GB" smtClean="0"/>
              <a:pPr/>
              <a:t>05/04/2018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EAC98-41FF-4DED-AA3F-3FD64FB4194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72" y="5445224"/>
            <a:ext cx="8229600" cy="1143000"/>
          </a:xfrm>
        </p:spPr>
        <p:txBody>
          <a:bodyPr>
            <a:noAutofit/>
          </a:bodyPr>
          <a:lstStyle/>
          <a:p>
            <a:r>
              <a:rPr lang="en-GB" sz="9600" dirty="0" smtClean="0">
                <a:solidFill>
                  <a:srgbClr val="FFC000"/>
                </a:solidFill>
              </a:rPr>
              <a:t>PRESSURE</a:t>
            </a:r>
            <a:endParaRPr lang="en-GB" sz="9600" dirty="0">
              <a:solidFill>
                <a:srgbClr val="FFC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692696"/>
            <a:ext cx="1152128" cy="1118333"/>
          </a:xfrm>
        </p:spPr>
      </p:pic>
    </p:spTree>
    <p:extLst>
      <p:ext uri="{BB962C8B-B14F-4D97-AF65-F5344CB8AC3E}">
        <p14:creationId xmlns:p14="http://schemas.microsoft.com/office/powerpoint/2010/main" val="179717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Pressure</a:t>
            </a:r>
            <a:endParaRPr lang="en-US" dirty="0"/>
          </a:p>
        </p:txBody>
      </p:sp>
      <p:pic>
        <p:nvPicPr>
          <p:cNvPr id="4" name="Content Placeholder 3" descr="Pressure.png"/>
          <p:cNvPicPr>
            <a:picLocks noGrp="1" noChangeAspect="1"/>
          </p:cNvPicPr>
          <p:nvPr>
            <p:ph idx="1"/>
          </p:nvPr>
        </p:nvPicPr>
        <p:blipFill>
          <a:blip r:embed="rId2" cstate="print"/>
          <a:stretch>
            <a:fillRect/>
          </a:stretch>
        </p:blipFill>
        <p:spPr>
          <a:xfrm>
            <a:off x="576423" y="1600200"/>
            <a:ext cx="7991154" cy="4525963"/>
          </a:xfrm>
        </p:spPr>
      </p:pic>
      <p:sp>
        <p:nvSpPr>
          <p:cNvPr id="5" name="TextBox 4"/>
          <p:cNvSpPr txBox="1"/>
          <p:nvPr/>
        </p:nvSpPr>
        <p:spPr>
          <a:xfrm>
            <a:off x="2555776" y="5589240"/>
            <a:ext cx="6267806" cy="1077218"/>
          </a:xfrm>
          <a:prstGeom prst="rect">
            <a:avLst/>
          </a:prstGeom>
          <a:noFill/>
        </p:spPr>
        <p:txBody>
          <a:bodyPr wrap="none" rtlCol="0">
            <a:spAutoFit/>
          </a:bodyPr>
          <a:lstStyle/>
          <a:p>
            <a:r>
              <a:rPr lang="en-GB" sz="3200" b="1" dirty="0" smtClean="0"/>
              <a:t>Pressure is measured in </a:t>
            </a:r>
            <a:r>
              <a:rPr lang="en-GB" sz="3200" b="1" dirty="0" err="1" smtClean="0"/>
              <a:t>Pascals</a:t>
            </a:r>
            <a:r>
              <a:rPr lang="en-GB" sz="3200" b="1" dirty="0" smtClean="0"/>
              <a:t> (Pa)</a:t>
            </a:r>
          </a:p>
          <a:p>
            <a:r>
              <a:rPr lang="en-GB" sz="3200" b="1" dirty="0" smtClean="0"/>
              <a:t>1 Pascal = 1 Nm</a:t>
            </a:r>
            <a:r>
              <a:rPr lang="en-GB" sz="3200" b="1" baseline="30000" dirty="0" smtClean="0"/>
              <a:t>-2</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Pressure</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Content Placeholder 4" descr="snow_shoes_18187.tif"/>
          <p:cNvPicPr>
            <a:picLocks noGrp="1" noChangeAspect="1"/>
          </p:cNvPicPr>
          <p:nvPr>
            <p:ph idx="1"/>
          </p:nvPr>
        </p:nvPicPr>
        <p:blipFill>
          <a:blip r:embed="rId2" cstate="print"/>
          <a:stretch>
            <a:fillRect/>
          </a:stretch>
        </p:blipFill>
        <p:spPr>
          <a:xfrm>
            <a:off x="539552" y="1556792"/>
            <a:ext cx="3911186" cy="4525963"/>
          </a:xfrm>
        </p:spPr>
      </p:pic>
      <p:sp>
        <p:nvSpPr>
          <p:cNvPr id="6" name="TextBox 5"/>
          <p:cNvSpPr txBox="1"/>
          <p:nvPr/>
        </p:nvSpPr>
        <p:spPr>
          <a:xfrm>
            <a:off x="4788024" y="2276872"/>
            <a:ext cx="4032448" cy="2400657"/>
          </a:xfrm>
          <a:prstGeom prst="rect">
            <a:avLst/>
          </a:prstGeom>
          <a:noFill/>
        </p:spPr>
        <p:txBody>
          <a:bodyPr wrap="square" rtlCol="0">
            <a:spAutoFit/>
          </a:bodyPr>
          <a:lstStyle/>
          <a:p>
            <a:r>
              <a:rPr lang="en-GB" sz="2400" b="1" dirty="0" smtClean="0"/>
              <a:t>Pressure</a:t>
            </a:r>
            <a:r>
              <a:rPr lang="en-GB" b="1" dirty="0" smtClean="0"/>
              <a:t> =</a:t>
            </a:r>
          </a:p>
          <a:p>
            <a:endParaRPr lang="en-GB" b="1" dirty="0" smtClean="0"/>
          </a:p>
          <a:p>
            <a:endParaRPr lang="en-GB" b="1" dirty="0" smtClean="0"/>
          </a:p>
          <a:p>
            <a:endParaRPr lang="en-GB" b="1" dirty="0" smtClean="0"/>
          </a:p>
          <a:p>
            <a:r>
              <a:rPr lang="en-GB" b="1" dirty="0" smtClean="0"/>
              <a:t>Why does the boy wear snow shoes?</a:t>
            </a:r>
          </a:p>
          <a:p>
            <a:r>
              <a:rPr lang="en-GB" b="1" dirty="0" smtClean="0"/>
              <a:t>Why do camels have spread out toes?</a:t>
            </a:r>
          </a:p>
          <a:p>
            <a:r>
              <a:rPr lang="en-GB" b="1" dirty="0" smtClean="0"/>
              <a:t>What are the units of force?</a:t>
            </a:r>
          </a:p>
          <a:p>
            <a:r>
              <a:rPr lang="en-GB" dirty="0" smtClean="0"/>
              <a:t> </a:t>
            </a:r>
            <a:endParaRPr lang="en-US" dirty="0"/>
          </a:p>
        </p:txBody>
      </p:sp>
      <p:graphicFrame>
        <p:nvGraphicFramePr>
          <p:cNvPr id="7" name="Table 6"/>
          <p:cNvGraphicFramePr>
            <a:graphicFrameLocks noGrp="1"/>
          </p:cNvGraphicFramePr>
          <p:nvPr/>
        </p:nvGraphicFramePr>
        <p:xfrm>
          <a:off x="6228184" y="2132856"/>
          <a:ext cx="1895872" cy="914400"/>
        </p:xfrm>
        <a:graphic>
          <a:graphicData uri="http://schemas.openxmlformats.org/drawingml/2006/table">
            <a:tbl>
              <a:tblPr firstRow="1" bandRow="1">
                <a:tableStyleId>{5C22544A-7EE6-4342-B048-85BDC9FD1C3A}</a:tableStyleId>
              </a:tblPr>
              <a:tblGrid>
                <a:gridCol w="1895872">
                  <a:extLst>
                    <a:ext uri="{9D8B030D-6E8A-4147-A177-3AD203B41FA5}">
                      <a16:colId xmlns:a16="http://schemas.microsoft.com/office/drawing/2014/main" val="20000"/>
                    </a:ext>
                  </a:extLst>
                </a:gridCol>
              </a:tblGrid>
              <a:tr h="370840">
                <a:tc>
                  <a:txBody>
                    <a:bodyPr/>
                    <a:lstStyle/>
                    <a:p>
                      <a:r>
                        <a:rPr lang="en-GB" sz="2400" dirty="0" smtClean="0">
                          <a:solidFill>
                            <a:schemeClr val="tx1"/>
                          </a:solidFill>
                        </a:rPr>
                        <a:t>Force</a:t>
                      </a:r>
                      <a:endParaRPr lang="en-US" sz="2400"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GB" sz="2400" b="1" dirty="0" smtClean="0"/>
                        <a:t>Area</a:t>
                      </a:r>
                      <a:endParaRPr lang="en-US" sz="2400" b="1" dirty="0"/>
                    </a:p>
                  </a:txBody>
                  <a:tcPr>
                    <a:solidFill>
                      <a:schemeClr val="bg1"/>
                    </a:solidFill>
                  </a:tcPr>
                </a:tc>
                <a:extLst>
                  <a:ext uri="{0D108BD9-81ED-4DB2-BD59-A6C34878D82A}">
                    <a16:rowId xmlns:a16="http://schemas.microsoft.com/office/drawing/2014/main" val="10001"/>
                  </a:ext>
                </a:extLst>
              </a:tr>
            </a:tbl>
          </a:graphicData>
        </a:graphic>
      </p:graphicFrame>
      <p:cxnSp>
        <p:nvCxnSpPr>
          <p:cNvPr id="9" name="Straight Connector 8"/>
          <p:cNvCxnSpPr/>
          <p:nvPr/>
        </p:nvCxnSpPr>
        <p:spPr>
          <a:xfrm>
            <a:off x="6300192" y="2564904"/>
            <a:ext cx="864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What pressure do you exert on the ground?</a:t>
            </a:r>
            <a:endParaRPr lang="en-US" sz="3600" dirty="0"/>
          </a:p>
        </p:txBody>
      </p:sp>
      <p:pic>
        <p:nvPicPr>
          <p:cNvPr id="4" name="Content Placeholder 3" descr="printable-graph-paper-1cm-sq-a4.jpg"/>
          <p:cNvPicPr>
            <a:picLocks noGrp="1" noChangeAspect="1"/>
          </p:cNvPicPr>
          <p:nvPr>
            <p:ph idx="1"/>
          </p:nvPr>
        </p:nvPicPr>
        <p:blipFill>
          <a:blip r:embed="rId2" cstate="print"/>
          <a:stretch>
            <a:fillRect/>
          </a:stretch>
        </p:blipFill>
        <p:spPr>
          <a:xfrm>
            <a:off x="611560" y="1628800"/>
            <a:ext cx="3199655" cy="4525963"/>
          </a:xfrm>
        </p:spPr>
      </p:pic>
      <p:pic>
        <p:nvPicPr>
          <p:cNvPr id="6" name="Picture 5" descr="footprint (1).gif"/>
          <p:cNvPicPr>
            <a:picLocks noChangeAspect="1"/>
          </p:cNvPicPr>
          <p:nvPr/>
        </p:nvPicPr>
        <p:blipFill>
          <a:blip r:embed="rId3" cstate="print"/>
          <a:stretch>
            <a:fillRect/>
          </a:stretch>
        </p:blipFill>
        <p:spPr>
          <a:xfrm rot="1910909">
            <a:off x="456077" y="1462905"/>
            <a:ext cx="3604415" cy="4805887"/>
          </a:xfrm>
          <a:prstGeom prst="rect">
            <a:avLst/>
          </a:prstGeom>
        </p:spPr>
      </p:pic>
      <p:sp>
        <p:nvSpPr>
          <p:cNvPr id="7" name="TextBox 6"/>
          <p:cNvSpPr txBox="1"/>
          <p:nvPr/>
        </p:nvSpPr>
        <p:spPr>
          <a:xfrm>
            <a:off x="4499993" y="1844824"/>
            <a:ext cx="4176464" cy="4247317"/>
          </a:xfrm>
          <a:prstGeom prst="rect">
            <a:avLst/>
          </a:prstGeom>
          <a:noFill/>
        </p:spPr>
        <p:txBody>
          <a:bodyPr wrap="square" rtlCol="0">
            <a:spAutoFit/>
          </a:bodyPr>
          <a:lstStyle/>
          <a:p>
            <a:pPr marL="342900" indent="-342900">
              <a:buFont typeface="+mj-lt"/>
              <a:buAutoNum type="arabicPeriod"/>
            </a:pPr>
            <a:r>
              <a:rPr lang="en-GB" dirty="0" smtClean="0"/>
              <a:t>Weigh yourself (you can make up your weight if you want!)</a:t>
            </a:r>
          </a:p>
          <a:p>
            <a:pPr marL="342900" indent="-342900">
              <a:buFont typeface="+mj-lt"/>
              <a:buAutoNum type="arabicPeriod"/>
            </a:pPr>
            <a:r>
              <a:rPr lang="en-GB" dirty="0" smtClean="0"/>
              <a:t>Convert from kg to </a:t>
            </a:r>
            <a:r>
              <a:rPr lang="en-GB" dirty="0" err="1" smtClean="0"/>
              <a:t>newtons</a:t>
            </a:r>
            <a:r>
              <a:rPr lang="en-GB" dirty="0" smtClean="0"/>
              <a:t> (g=10)</a:t>
            </a:r>
          </a:p>
          <a:p>
            <a:pPr marL="342900" indent="-342900">
              <a:buFont typeface="+mj-lt"/>
              <a:buAutoNum type="arabicPeriod"/>
            </a:pPr>
            <a:r>
              <a:rPr lang="en-GB" dirty="0" smtClean="0"/>
              <a:t>Draw around your foot (do us a favour and leave your shoes on!)</a:t>
            </a:r>
          </a:p>
          <a:p>
            <a:pPr marL="342900" indent="-342900">
              <a:buFont typeface="+mj-lt"/>
              <a:buAutoNum type="arabicPeriod"/>
            </a:pPr>
            <a:r>
              <a:rPr lang="en-GB" dirty="0" smtClean="0"/>
              <a:t>Determine the area of your feet by counting the number of squares within the pencil line. Include squares that were more than half covered by your foot but not those less than half covered. These should cancel each other out to provide a valid estimate.</a:t>
            </a:r>
          </a:p>
          <a:p>
            <a:pPr marL="342900" indent="-342900">
              <a:buFont typeface="+mj-lt"/>
              <a:buAutoNum type="arabicPeriod"/>
            </a:pPr>
            <a:r>
              <a:rPr lang="en-GB" dirty="0" smtClean="0"/>
              <a:t>Calculate the pressure (in </a:t>
            </a:r>
            <a:r>
              <a:rPr lang="en-GB" dirty="0" err="1" smtClean="0"/>
              <a:t>Pascals</a:t>
            </a:r>
            <a:r>
              <a:rPr lang="en-GB" dirty="0" smtClean="0"/>
              <a:t>) that you exert on the ground beneath your feet.</a:t>
            </a:r>
            <a:endParaRPr lang="en-US" dirty="0"/>
          </a:p>
        </p:txBody>
      </p:sp>
      <p:sp>
        <p:nvSpPr>
          <p:cNvPr id="8" name="TextBox 7"/>
          <p:cNvSpPr txBox="1"/>
          <p:nvPr/>
        </p:nvSpPr>
        <p:spPr>
          <a:xfrm>
            <a:off x="467544" y="6381328"/>
            <a:ext cx="2422908" cy="369332"/>
          </a:xfrm>
          <a:prstGeom prst="rect">
            <a:avLst/>
          </a:prstGeom>
          <a:noFill/>
        </p:spPr>
        <p:txBody>
          <a:bodyPr wrap="square" rtlCol="0">
            <a:spAutoFit/>
          </a:bodyPr>
          <a:lstStyle/>
          <a:p>
            <a:r>
              <a:rPr lang="en-GB" dirty="0" smtClean="0">
                <a:solidFill>
                  <a:srgbClr val="FF0000"/>
                </a:solidFill>
              </a:rPr>
              <a:t>All answers in Pa or </a:t>
            </a:r>
            <a:r>
              <a:rPr lang="en-GB" dirty="0" err="1" smtClean="0">
                <a:solidFill>
                  <a:srgbClr val="FF0000"/>
                </a:solidFill>
              </a:rPr>
              <a:t>kPa</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3921299"/>
          </a:xfrm>
        </p:spPr>
        <p:txBody>
          <a:bodyPr/>
          <a:lstStyle/>
          <a:p>
            <a:pPr marL="514350" indent="-514350">
              <a:buFont typeface="+mj-lt"/>
              <a:buAutoNum type="arabicPeriod"/>
            </a:pPr>
            <a:r>
              <a:rPr lang="en-GB" dirty="0" smtClean="0"/>
              <a:t>Take a glass block and weigh it in grams.</a:t>
            </a:r>
          </a:p>
          <a:p>
            <a:pPr marL="514350" indent="-514350">
              <a:buFont typeface="+mj-lt"/>
              <a:buAutoNum type="arabicPeriod"/>
            </a:pPr>
            <a:r>
              <a:rPr lang="en-GB" dirty="0" smtClean="0"/>
              <a:t>Convert to units of force (g=10)</a:t>
            </a:r>
          </a:p>
          <a:p>
            <a:pPr marL="514350" indent="-514350">
              <a:buFont typeface="+mj-lt"/>
              <a:buAutoNum type="arabicPeriod"/>
            </a:pPr>
            <a:r>
              <a:rPr lang="en-GB" dirty="0" smtClean="0"/>
              <a:t>Measure the dimensions and calculate the areas of the sides (opposite sides have the same area).</a:t>
            </a:r>
          </a:p>
          <a:p>
            <a:pPr marL="514350" indent="-514350">
              <a:buFont typeface="+mj-lt"/>
              <a:buAutoNum type="arabicPeriod"/>
            </a:pPr>
            <a:r>
              <a:rPr lang="en-GB" dirty="0" smtClean="0"/>
              <a:t>Calculate the force (Pa) acting through the sides of different areas.</a:t>
            </a:r>
            <a:endParaRPr lang="en-US" dirty="0"/>
          </a:p>
        </p:txBody>
      </p:sp>
      <p:sp>
        <p:nvSpPr>
          <p:cNvPr id="4" name="Title 1"/>
          <p:cNvSpPr txBox="1">
            <a:spLocks/>
          </p:cNvSpPr>
          <p:nvPr/>
        </p:nvSpPr>
        <p:spPr>
          <a:xfrm>
            <a:off x="323528" y="116632"/>
            <a:ext cx="8640960" cy="1512168"/>
          </a:xfrm>
          <a:prstGeom prst="rect">
            <a:avLst/>
          </a:prstGeom>
        </p:spPr>
        <p:txBody>
          <a:bodyPr vert="horz" lIns="91440" tIns="45720" rIns="91440" bIns="45720" rtlCol="0" anchor="ctr">
            <a:noAutofit/>
          </a:bodyPr>
          <a:lstStyle/>
          <a:p>
            <a:pPr lvl="0" algn="ctr">
              <a:spcBef>
                <a:spcPct val="0"/>
              </a:spcBef>
            </a:pP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What is the effect of changing the area through which a force acts while keeping the force constant?</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4355976" y="5301208"/>
            <a:ext cx="3960440" cy="1296144"/>
            <a:chOff x="4355976" y="5013176"/>
            <a:chExt cx="3960440" cy="1296144"/>
          </a:xfrm>
        </p:grpSpPr>
        <p:sp>
          <p:nvSpPr>
            <p:cNvPr id="6" name="Cube 5"/>
            <p:cNvSpPr/>
            <p:nvPr/>
          </p:nvSpPr>
          <p:spPr>
            <a:xfrm>
              <a:off x="4355976" y="5013176"/>
              <a:ext cx="3960440" cy="1296144"/>
            </a:xfrm>
            <a:prstGeom prst="cube">
              <a:avLst>
                <a:gd name="adj" fmla="val 58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decagon 6"/>
            <p:cNvSpPr/>
            <p:nvPr/>
          </p:nvSpPr>
          <p:spPr>
            <a:xfrm>
              <a:off x="6156176" y="5085184"/>
              <a:ext cx="504056" cy="504056"/>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1</a:t>
              </a:r>
              <a:endParaRPr lang="en-US" sz="2400" dirty="0"/>
            </a:p>
          </p:txBody>
        </p:sp>
        <p:sp>
          <p:nvSpPr>
            <p:cNvPr id="8" name="Dodecagon 7"/>
            <p:cNvSpPr/>
            <p:nvPr/>
          </p:nvSpPr>
          <p:spPr>
            <a:xfrm>
              <a:off x="5652120" y="5805264"/>
              <a:ext cx="504056" cy="504056"/>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2</a:t>
              </a:r>
              <a:endParaRPr lang="en-US" sz="2400" dirty="0"/>
            </a:p>
          </p:txBody>
        </p:sp>
        <p:sp>
          <p:nvSpPr>
            <p:cNvPr id="9" name="Dodecagon 8"/>
            <p:cNvSpPr/>
            <p:nvPr/>
          </p:nvSpPr>
          <p:spPr>
            <a:xfrm>
              <a:off x="7740352" y="5373216"/>
              <a:ext cx="504056" cy="504056"/>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3</a:t>
              </a:r>
              <a:endParaRPr lang="en-US" sz="2400" dirty="0"/>
            </a:p>
          </p:txBody>
        </p:sp>
      </p:grpSp>
      <p:sp>
        <p:nvSpPr>
          <p:cNvPr id="11" name="TextBox 10"/>
          <p:cNvSpPr txBox="1"/>
          <p:nvPr/>
        </p:nvSpPr>
        <p:spPr>
          <a:xfrm>
            <a:off x="467544" y="6381328"/>
            <a:ext cx="2422908" cy="369332"/>
          </a:xfrm>
          <a:prstGeom prst="rect">
            <a:avLst/>
          </a:prstGeom>
          <a:noFill/>
        </p:spPr>
        <p:txBody>
          <a:bodyPr wrap="square" rtlCol="0">
            <a:spAutoFit/>
          </a:bodyPr>
          <a:lstStyle/>
          <a:p>
            <a:r>
              <a:rPr lang="en-GB" dirty="0" smtClean="0">
                <a:solidFill>
                  <a:srgbClr val="FF0000"/>
                </a:solidFill>
              </a:rPr>
              <a:t>All answers in Pa or </a:t>
            </a:r>
            <a:r>
              <a:rPr lang="en-GB" dirty="0" err="1" smtClean="0">
                <a:solidFill>
                  <a:srgbClr val="FF0000"/>
                </a:solidFill>
              </a:rPr>
              <a:t>kPa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Questions</a:t>
            </a:r>
            <a:endParaRPr lang="en-US" dirty="0"/>
          </a:p>
        </p:txBody>
      </p:sp>
      <p:sp>
        <p:nvSpPr>
          <p:cNvPr id="3" name="Content Placeholder 2"/>
          <p:cNvSpPr>
            <a:spLocks noGrp="1"/>
          </p:cNvSpPr>
          <p:nvPr>
            <p:ph idx="1"/>
          </p:nvPr>
        </p:nvSpPr>
        <p:spPr>
          <a:xfrm>
            <a:off x="457200" y="1600200"/>
            <a:ext cx="8363272" cy="4525963"/>
          </a:xfrm>
        </p:spPr>
        <p:txBody>
          <a:bodyPr>
            <a:normAutofit lnSpcReduction="10000"/>
          </a:bodyPr>
          <a:lstStyle/>
          <a:p>
            <a:pPr marL="514350" indent="-514350">
              <a:buFont typeface="+mj-lt"/>
              <a:buAutoNum type="arabicPeriod"/>
            </a:pPr>
            <a:r>
              <a:rPr lang="en-US" sz="2000" dirty="0" smtClean="0"/>
              <a:t>Calculate the pressure for the following situation:</a:t>
            </a:r>
          </a:p>
          <a:p>
            <a:pPr marL="514350" indent="-514350">
              <a:buFont typeface="+mj-lt"/>
              <a:buAutoNum type="arabicPeriod"/>
            </a:pPr>
            <a:endParaRPr lang="en-GB" sz="2000" dirty="0" smtClean="0"/>
          </a:p>
          <a:p>
            <a:pPr marL="514350" indent="-514350">
              <a:buFont typeface="+mj-lt"/>
              <a:buAutoNum type="arabicPeriod"/>
            </a:pPr>
            <a:endParaRPr lang="en-GB" sz="2000" dirty="0" smtClean="0"/>
          </a:p>
          <a:p>
            <a:pPr marL="514350" indent="-514350">
              <a:buFont typeface="+mj-lt"/>
              <a:buAutoNum type="arabicPeriod"/>
            </a:pPr>
            <a:endParaRPr lang="en-GB" sz="2000" dirty="0" smtClean="0"/>
          </a:p>
          <a:p>
            <a:pPr marL="514350" indent="-514350">
              <a:buFont typeface="+mj-lt"/>
              <a:buAutoNum type="arabicPeriod"/>
            </a:pPr>
            <a:r>
              <a:rPr lang="en-US" sz="2000" dirty="0" smtClean="0"/>
              <a:t>A ballet dancer does a pirouette on the tip of his toe. If the dancer has a weight of 580 N and the tip of her ballet shoe measures 0.02 m by 0.01 m, what pressure does her toe exert on the stage?</a:t>
            </a:r>
          </a:p>
          <a:p>
            <a:pPr marL="514350" indent="-514350">
              <a:buFont typeface="+mj-lt"/>
              <a:buAutoNum type="arabicPeriod"/>
            </a:pPr>
            <a:endParaRPr lang="en-GB" sz="2000" dirty="0" smtClean="0"/>
          </a:p>
          <a:p>
            <a:pPr marL="514350" indent="-514350">
              <a:buFont typeface="+mj-lt"/>
              <a:buAutoNum type="arabicPeriod"/>
            </a:pPr>
            <a:r>
              <a:rPr lang="en-US" sz="2000" dirty="0" smtClean="0"/>
              <a:t>Calculate the pressure for the following situation: </a:t>
            </a:r>
          </a:p>
          <a:p>
            <a:pPr marL="514350" indent="-514350">
              <a:buFont typeface="+mj-lt"/>
              <a:buAutoNum type="arabicPeriod"/>
            </a:pPr>
            <a:endParaRPr lang="en-GB" sz="2000" dirty="0" smtClean="0"/>
          </a:p>
          <a:p>
            <a:pPr marL="514350" indent="-514350">
              <a:buFont typeface="+mj-lt"/>
              <a:buAutoNum type="arabicPeriod"/>
            </a:pPr>
            <a:r>
              <a:rPr lang="en-GB" sz="2000" dirty="0" smtClean="0"/>
              <a:t>The base of each table leg has dimensions of </a:t>
            </a:r>
          </a:p>
          <a:p>
            <a:pPr marL="514350" indent="-514350">
              <a:buNone/>
            </a:pPr>
            <a:r>
              <a:rPr lang="en-GB" sz="2000" dirty="0" smtClean="0"/>
              <a:t>2cm x 2cm. What pressure is applied through each</a:t>
            </a:r>
          </a:p>
          <a:p>
            <a:pPr marL="514350" indent="-514350">
              <a:buNone/>
            </a:pPr>
            <a:r>
              <a:rPr lang="en-GB" sz="2000" dirty="0" smtClean="0"/>
              <a:t> table leg?</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6228184" y="692696"/>
            <a:ext cx="2581275" cy="2133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91275" y="3933056"/>
            <a:ext cx="2752725" cy="2314575"/>
          </a:xfrm>
          <a:prstGeom prst="rect">
            <a:avLst/>
          </a:prstGeom>
          <a:noFill/>
          <a:ln w="9525">
            <a:noFill/>
            <a:miter lim="800000"/>
            <a:headEnd/>
            <a:tailEnd/>
          </a:ln>
        </p:spPr>
      </p:pic>
      <p:sp>
        <p:nvSpPr>
          <p:cNvPr id="7" name="TextBox 6"/>
          <p:cNvSpPr txBox="1"/>
          <p:nvPr/>
        </p:nvSpPr>
        <p:spPr>
          <a:xfrm>
            <a:off x="467544" y="6381328"/>
            <a:ext cx="2422908" cy="369332"/>
          </a:xfrm>
          <a:prstGeom prst="rect">
            <a:avLst/>
          </a:prstGeom>
          <a:noFill/>
        </p:spPr>
        <p:txBody>
          <a:bodyPr wrap="square" rtlCol="0">
            <a:spAutoFit/>
          </a:bodyPr>
          <a:lstStyle/>
          <a:p>
            <a:r>
              <a:rPr lang="en-GB" dirty="0" smtClean="0">
                <a:solidFill>
                  <a:srgbClr val="FF0000"/>
                </a:solidFill>
              </a:rPr>
              <a:t>All answers in Pa or </a:t>
            </a:r>
            <a:r>
              <a:rPr lang="en-GB" dirty="0" err="1" smtClean="0">
                <a:solidFill>
                  <a:srgbClr val="FF0000"/>
                </a:solidFill>
              </a:rPr>
              <a:t>kPa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mmering_nail.png"/>
          <p:cNvPicPr>
            <a:picLocks noGrp="1" noChangeAspect="1"/>
          </p:cNvPicPr>
          <p:nvPr>
            <p:ph idx="1"/>
          </p:nvPr>
        </p:nvPicPr>
        <p:blipFill>
          <a:blip r:embed="rId2" cstate="print"/>
          <a:stretch>
            <a:fillRect/>
          </a:stretch>
        </p:blipFill>
        <p:spPr>
          <a:xfrm>
            <a:off x="6516216" y="3789040"/>
            <a:ext cx="2479984" cy="2376264"/>
          </a:xfrm>
        </p:spPr>
      </p:pic>
      <p:pic>
        <p:nvPicPr>
          <p:cNvPr id="5" name="Picture 4" descr="perpendicular-force.jpeg"/>
          <p:cNvPicPr>
            <a:picLocks noChangeAspect="1"/>
          </p:cNvPicPr>
          <p:nvPr/>
        </p:nvPicPr>
        <p:blipFill>
          <a:blip r:embed="rId3" cstate="print"/>
          <a:stretch>
            <a:fillRect/>
          </a:stretch>
        </p:blipFill>
        <p:spPr>
          <a:xfrm>
            <a:off x="6372200" y="260648"/>
            <a:ext cx="1924050" cy="2667000"/>
          </a:xfrm>
          <a:prstGeom prst="rect">
            <a:avLst/>
          </a:prstGeom>
        </p:spPr>
      </p:pic>
      <p:sp>
        <p:nvSpPr>
          <p:cNvPr id="6" name="TextBox 5"/>
          <p:cNvSpPr txBox="1"/>
          <p:nvPr/>
        </p:nvSpPr>
        <p:spPr>
          <a:xfrm>
            <a:off x="467544" y="764704"/>
            <a:ext cx="5184576" cy="5078313"/>
          </a:xfrm>
          <a:prstGeom prst="rect">
            <a:avLst/>
          </a:prstGeom>
          <a:noFill/>
        </p:spPr>
        <p:txBody>
          <a:bodyPr wrap="square" rtlCol="0">
            <a:spAutoFit/>
          </a:bodyPr>
          <a:lstStyle/>
          <a:p>
            <a:r>
              <a:rPr lang="en-GB" dirty="0" smtClean="0"/>
              <a:t>5. The man pushes the drawing  pin into the wooden block with a force of 10N. The pin has an area of 0.1x0.1mm at its point. What pressure is exerted by the tip of the drawing pin?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6. A woman hits the head of the nail with a force of 100N. The area of the head is 5mm x 5mm. The tip of the nail has an area of 1mm x 1mm.</a:t>
            </a:r>
          </a:p>
          <a:p>
            <a:endParaRPr lang="en-GB" dirty="0" smtClean="0"/>
          </a:p>
          <a:p>
            <a:r>
              <a:rPr lang="en-GB" dirty="0" smtClean="0"/>
              <a:t>What force does the hammer blow apply:</a:t>
            </a:r>
          </a:p>
          <a:p>
            <a:pPr marL="400050" indent="-400050">
              <a:buFont typeface="+mj-lt"/>
              <a:buAutoNum type="romanLcPeriod"/>
            </a:pPr>
            <a:r>
              <a:rPr lang="en-GB" dirty="0" smtClean="0"/>
              <a:t>To the hammer head?</a:t>
            </a:r>
          </a:p>
          <a:p>
            <a:pPr marL="400050" indent="-400050">
              <a:buFont typeface="+mj-lt"/>
              <a:buAutoNum type="romanLcPeriod"/>
            </a:pPr>
            <a:r>
              <a:rPr lang="en-GB" dirty="0" smtClean="0"/>
              <a:t>To the wood at the base of the nail?</a:t>
            </a:r>
            <a:endParaRPr lang="en-US" dirty="0"/>
          </a:p>
        </p:txBody>
      </p:sp>
      <p:sp>
        <p:nvSpPr>
          <p:cNvPr id="7" name="TextBox 6"/>
          <p:cNvSpPr txBox="1"/>
          <p:nvPr/>
        </p:nvSpPr>
        <p:spPr>
          <a:xfrm>
            <a:off x="467544" y="6381328"/>
            <a:ext cx="2422908" cy="369332"/>
          </a:xfrm>
          <a:prstGeom prst="rect">
            <a:avLst/>
          </a:prstGeom>
          <a:noFill/>
        </p:spPr>
        <p:txBody>
          <a:bodyPr wrap="square" rtlCol="0">
            <a:spAutoFit/>
          </a:bodyPr>
          <a:lstStyle/>
          <a:p>
            <a:r>
              <a:rPr lang="en-GB" dirty="0" smtClean="0">
                <a:solidFill>
                  <a:srgbClr val="FF0000"/>
                </a:solidFill>
              </a:rPr>
              <a:t>All answers in Pa or </a:t>
            </a:r>
            <a:r>
              <a:rPr lang="en-GB" dirty="0" err="1" smtClean="0">
                <a:solidFill>
                  <a:srgbClr val="FF0000"/>
                </a:solidFill>
              </a:rPr>
              <a:t>kPa</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439</Words>
  <Application>Microsoft Office PowerPoint</Application>
  <PresentationFormat>On-screen Show (4:3)</PresentationFormat>
  <Paragraphs>58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PRESSURE</vt:lpstr>
      <vt:lpstr>Pressure</vt:lpstr>
      <vt:lpstr>Pressure</vt:lpstr>
      <vt:lpstr>What pressure do you exert on the ground?</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MYP Grade 9</dc:title>
  <dc:creator>Steve</dc:creator>
  <cp:lastModifiedBy>Steven Mann</cp:lastModifiedBy>
  <cp:revision>218</cp:revision>
  <dcterms:created xsi:type="dcterms:W3CDTF">2013-03-07T23:29:14Z</dcterms:created>
  <dcterms:modified xsi:type="dcterms:W3CDTF">2018-04-06T04:20:26Z</dcterms:modified>
</cp:coreProperties>
</file>